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56" r:id="rId2"/>
    <p:sldId id="257" r:id="rId3"/>
    <p:sldId id="258" r:id="rId4"/>
    <p:sldId id="259" r:id="rId5"/>
    <p:sldId id="261" r:id="rId6"/>
    <p:sldId id="263" r:id="rId7"/>
    <p:sldId id="270" r:id="rId8"/>
    <p:sldId id="264" r:id="rId9"/>
    <p:sldId id="272" r:id="rId10"/>
    <p:sldId id="273"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B0257-6AC5-4A20-8B8E-266A943C48F6}" type="datetimeFigureOut">
              <a:rPr lang="en-IN" smtClean="0"/>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43B40-D870-4750-B8F4-9A786DADE71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F6F2A-A5E3-4E21-85AD-24795E89C26A}"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219636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466BA-2577-464D-8345-E5B2120F4F8C}"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193534666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466BA-2577-464D-8345-E5B2120F4F8C}"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4908272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466BA-2577-464D-8345-E5B2120F4F8C}"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8312316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466BA-2577-464D-8345-E5B2120F4F8C}"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6748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466BA-2577-464D-8345-E5B2120F4F8C}"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309829817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D776B-DB8D-4782-9FAD-DE4449528AC8}"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3976514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209FA-547E-4EA1-86EC-C788C50E4200}"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260395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01638-1C72-4E1D-91C7-7FE466BD58D2}"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17110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6DD1E-B728-4BCF-A310-B526BF9450A6}" type="datetime1">
              <a:rPr lang="en-IN" smtClean="0"/>
              <a:t>24-04-2023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218061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B42F7-FB55-4577-A832-5915DC428501}" type="datetime1">
              <a:rPr lang="en-IN" smtClean="0"/>
              <a:t>24-04-2023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296263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CB3ED-0C7B-4310-A2B2-E3EF2073F126}" type="datetime1">
              <a:rPr lang="en-IN" smtClean="0"/>
              <a:t>24-04-2023</a:t>
            </a:fld>
            <a:endParaRPr lang="en-IN"/>
          </a:p>
        </p:txBody>
      </p:sp>
      <p:sp>
        <p:nvSpPr>
          <p:cNvPr id="8" name="Footer Placeholder 7"/>
          <p:cNvSpPr>
            <a:spLocks noGrp="1"/>
          </p:cNvSpPr>
          <p:nvPr>
            <p:ph type="ftr" sz="quarter" idx="11"/>
          </p:nvPr>
        </p:nvSpPr>
        <p:spPr/>
        <p:txBody>
          <a:bodyPr/>
          <a:lstStyle/>
          <a:p>
            <a:r>
              <a:rPr lang="en-IN"/>
              <a:t>Department: B.SC-IT-CTIS</a:t>
            </a:r>
          </a:p>
        </p:txBody>
      </p:sp>
      <p:sp>
        <p:nvSpPr>
          <p:cNvPr id="9" name="Slide Number Placeholder 8"/>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377125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0CC07-0ADA-4689-AD72-CE46978193BA}" type="datetime1">
              <a:rPr lang="en-IN" smtClean="0"/>
              <a:t>24-04-2023</a:t>
            </a:fld>
            <a:endParaRPr lang="en-IN"/>
          </a:p>
        </p:txBody>
      </p:sp>
      <p:sp>
        <p:nvSpPr>
          <p:cNvPr id="4" name="Footer Placeholder 3"/>
          <p:cNvSpPr>
            <a:spLocks noGrp="1"/>
          </p:cNvSpPr>
          <p:nvPr>
            <p:ph type="ftr" sz="quarter" idx="11"/>
          </p:nvPr>
        </p:nvSpPr>
        <p:spPr/>
        <p:txBody>
          <a:bodyPr/>
          <a:lstStyle/>
          <a:p>
            <a:r>
              <a:rPr lang="en-IN"/>
              <a:t>Department: B.SC-IT-CTIS</a:t>
            </a:r>
          </a:p>
        </p:txBody>
      </p:sp>
      <p:sp>
        <p:nvSpPr>
          <p:cNvPr id="5" name="Slide Number Placeholder 4"/>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269625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9EE89-3E06-485B-93AB-74269615E714}" type="datetime1">
              <a:rPr lang="en-IN" smtClean="0"/>
              <a:t>24-04-2023</a:t>
            </a:fld>
            <a:endParaRPr lang="en-IN"/>
          </a:p>
        </p:txBody>
      </p:sp>
      <p:sp>
        <p:nvSpPr>
          <p:cNvPr id="3" name="Footer Placeholder 2"/>
          <p:cNvSpPr>
            <a:spLocks noGrp="1"/>
          </p:cNvSpPr>
          <p:nvPr>
            <p:ph type="ftr" sz="quarter" idx="11"/>
          </p:nvPr>
        </p:nvSpPr>
        <p:spPr/>
        <p:txBody>
          <a:bodyPr/>
          <a:lstStyle/>
          <a:p>
            <a:r>
              <a:rPr lang="en-IN"/>
              <a:t>Department: B.SC-IT-CTIS</a:t>
            </a:r>
          </a:p>
        </p:txBody>
      </p:sp>
      <p:sp>
        <p:nvSpPr>
          <p:cNvPr id="4" name="Slide Number Placeholder 3"/>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59664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AA6EB-F402-4C4D-9A7B-2D9B3CEF9019}" type="datetime1">
              <a:rPr lang="en-IN" smtClean="0"/>
              <a:t>24-04-2023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340195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51C66-F5AB-41F7-A1C9-44114205A99D}" type="datetime1">
              <a:rPr lang="en-IN" smtClean="0"/>
              <a:t>24-04-2023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extLst>
      <p:ext uri="{BB962C8B-B14F-4D97-AF65-F5344CB8AC3E}">
        <p14:creationId xmlns:p14="http://schemas.microsoft.com/office/powerpoint/2010/main" val="244575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4466BA-2577-464D-8345-E5B2120F4F8C}" type="datetime1">
              <a:rPr lang="en-IN" smtClean="0"/>
              <a:t>24-04-2023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Department: B.SC-IT-CTIS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038F10-A61B-4F74-887A-CE8F9A59313C}" type="slidenum">
              <a:rPr lang="en-IN" smtClean="0"/>
              <a:t>‹#›</a:t>
            </a:fld>
            <a:endParaRPr lang="en-IN"/>
          </a:p>
        </p:txBody>
      </p:sp>
    </p:spTree>
    <p:extLst>
      <p:ext uri="{BB962C8B-B14F-4D97-AF65-F5344CB8AC3E}">
        <p14:creationId xmlns:p14="http://schemas.microsoft.com/office/powerpoint/2010/main" val="3638405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medium.com/gdg-vit/understanding-the-role-of-randomness-in-machine-learning-4a19632f41c4" TargetMode="External"/><Relationship Id="rId3" Type="http://schemas.openxmlformats.org/officeDocument/2006/relationships/image" Target="../media/image2.png"/><Relationship Id="rId7" Type="http://schemas.openxmlformats.org/officeDocument/2006/relationships/hyperlink" Target="https://www.collegenote.net/pastpapers/1244/question/#:~:text=The%20Poker%20Test%20is%20the,of%20each%20of%20the%20number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geeksforgeeks.org/encoding-methods-in-genetic-algorithm/" TargetMode="External"/><Relationship Id="rId5" Type="http://schemas.openxmlformats.org/officeDocument/2006/relationships/hyperlink" Target="https://geoffboeing.com/2015/03/chaos-theory-logistic-map/" TargetMode="External"/><Relationship Id="rId4" Type="http://schemas.openxmlformats.org/officeDocument/2006/relationships/hyperlink" Target="https://en.wikipedia.org/wiki/List_of_chaotic_maps#:~:text=In%20mathematics%2C%20a%20chaotic%20map,the%20study%20of%20dynamical%20system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228850" y="1140460"/>
            <a:ext cx="7733665" cy="461665"/>
          </a:xfrm>
          <a:prstGeom prst="rect">
            <a:avLst/>
          </a:prstGeom>
          <a:noFill/>
        </p:spPr>
        <p:txBody>
          <a:bodyPr wrap="square" rtlCol="0">
            <a:spAutoFit/>
          </a:bodyPr>
          <a:lstStyle/>
          <a:p>
            <a:pPr algn="ctr"/>
            <a:r>
              <a:rPr lang="en-IN" sz="2400" i="0" cap="all" dirty="0">
                <a:solidFill>
                  <a:srgbClr val="504C44"/>
                </a:solidFill>
                <a:effectLst/>
                <a:latin typeface="Cambria Math" panose="02040503050406030204" pitchFamily="18" charset="0"/>
                <a:ea typeface="Cambria Math" panose="02040503050406030204" pitchFamily="18" charset="0"/>
                <a:cs typeface="Bookman Old Style" panose="02050604050505020204" pitchFamily="18" charset="0"/>
              </a:rPr>
              <a:t>F I N A L   Y E A R   P R O J E C T   P R E S E N T A I O N</a:t>
            </a:r>
          </a:p>
        </p:txBody>
      </p:sp>
      <p:sp>
        <p:nvSpPr>
          <p:cNvPr id="12" name="TextBox 11"/>
          <p:cNvSpPr txBox="1"/>
          <p:nvPr/>
        </p:nvSpPr>
        <p:spPr>
          <a:xfrm>
            <a:off x="2044531" y="1722350"/>
            <a:ext cx="8102301" cy="1446550"/>
          </a:xfrm>
          <a:prstGeom prst="rect">
            <a:avLst/>
          </a:prstGeom>
          <a:noFill/>
        </p:spPr>
        <p:txBody>
          <a:bodyPr wrap="square" rtlCol="0">
            <a:spAutoFit/>
          </a:bodyPr>
          <a:lstStyle/>
          <a:p>
            <a:pPr algn="ctr"/>
            <a:r>
              <a:rPr lang="en-US" sz="4400" dirty="0">
                <a:solidFill>
                  <a:srgbClr val="504C44"/>
                </a:solidFill>
                <a:latin typeface="Cambria Math" panose="02040503050406030204" pitchFamily="18" charset="0"/>
                <a:ea typeface="Cambria Math" panose="02040503050406030204" pitchFamily="18" charset="0"/>
              </a:rPr>
              <a:t>Machine Learning</a:t>
            </a:r>
            <a:r>
              <a:rPr lang="en-US" sz="4400" b="0" i="0" u="none" strike="noStrike" dirty="0">
                <a:solidFill>
                  <a:srgbClr val="504C44"/>
                </a:solidFill>
                <a:effectLst/>
                <a:latin typeface="Cambria Math" panose="02040503050406030204" pitchFamily="18" charset="0"/>
                <a:ea typeface="Cambria Math" panose="02040503050406030204" pitchFamily="18" charset="0"/>
              </a:rPr>
              <a:t> based Secret Key Generation</a:t>
            </a:r>
            <a:endParaRPr lang="en-IN" sz="4400" dirty="0">
              <a:latin typeface="Cambria Math" panose="02040503050406030204" pitchFamily="18" charset="0"/>
              <a:ea typeface="Cambria Math" panose="02040503050406030204" pitchFamily="18" charset="0"/>
            </a:endParaRPr>
          </a:p>
        </p:txBody>
      </p:sp>
      <p:sp>
        <p:nvSpPr>
          <p:cNvPr id="13" name="TextBox 12"/>
          <p:cNvSpPr txBox="1"/>
          <p:nvPr/>
        </p:nvSpPr>
        <p:spPr>
          <a:xfrm>
            <a:off x="304450" y="5677001"/>
            <a:ext cx="4147724" cy="892552"/>
          </a:xfrm>
          <a:prstGeom prst="rect">
            <a:avLst/>
          </a:prstGeom>
          <a:noFill/>
        </p:spPr>
        <p:txBody>
          <a:bodyPr wrap="square" rtlCol="0">
            <a:spAutoFit/>
          </a:bodyPr>
          <a:lstStyle/>
          <a:p>
            <a:r>
              <a:rPr lang="en-US" b="1" dirty="0">
                <a:solidFill>
                  <a:schemeClr val="tx1">
                    <a:lumMod val="75000"/>
                    <a:lumOff val="25000"/>
                  </a:schemeClr>
                </a:solidFill>
                <a:latin typeface="Arial" panose="020B0604020202020204" pitchFamily="34" charset="0"/>
                <a:cs typeface="Arial" panose="020B0604020202020204" pitchFamily="34" charset="0"/>
              </a:rPr>
              <a:t>Presented by:</a:t>
            </a:r>
          </a:p>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Subhom Acharjya (201001112003)</a:t>
            </a:r>
          </a:p>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Ritabrata Sinha (201001112001)</a:t>
            </a:r>
          </a:p>
        </p:txBody>
      </p:sp>
      <p:sp>
        <p:nvSpPr>
          <p:cNvPr id="15" name="TextBox 14"/>
          <p:cNvSpPr txBox="1"/>
          <p:nvPr/>
        </p:nvSpPr>
        <p:spPr>
          <a:xfrm>
            <a:off x="4782431" y="4267700"/>
            <a:ext cx="3599569" cy="369332"/>
          </a:xfrm>
          <a:prstGeom prst="rect">
            <a:avLst/>
          </a:prstGeom>
          <a:noFill/>
        </p:spPr>
        <p:txBody>
          <a:bodyPr wrap="square" rtlCol="0">
            <a:spAutoFit/>
          </a:bodyPr>
          <a:lstStyle/>
          <a:p>
            <a:r>
              <a:rPr lang="en-US" dirty="0">
                <a:solidFill>
                  <a:schemeClr val="tx1">
                    <a:lumMod val="85000"/>
                    <a:lumOff val="15000"/>
                  </a:schemeClr>
                </a:solidFill>
              </a:rPr>
              <a:t>TECHNO INDIA UNIVERSITY</a:t>
            </a:r>
            <a:endParaRPr lang="en-IN" dirty="0">
              <a:solidFill>
                <a:schemeClr val="tx1">
                  <a:lumMod val="85000"/>
                  <a:lumOff val="15000"/>
                </a:schemeClr>
              </a:solidFill>
            </a:endParaRPr>
          </a:p>
        </p:txBody>
      </p:sp>
      <p:sp>
        <p:nvSpPr>
          <p:cNvPr id="16" name="TextBox 15"/>
          <p:cNvSpPr txBox="1"/>
          <p:nvPr/>
        </p:nvSpPr>
        <p:spPr>
          <a:xfrm>
            <a:off x="4327298" y="3228209"/>
            <a:ext cx="3921712" cy="646331"/>
          </a:xfrm>
          <a:prstGeom prst="rect">
            <a:avLst/>
          </a:prstGeom>
          <a:noFill/>
        </p:spPr>
        <p:txBody>
          <a:bodyPr wrap="square" rtlCol="0">
            <a:spAutoFit/>
          </a:bodyPr>
          <a:lstStyle/>
          <a:p>
            <a:pPr algn="ctr"/>
            <a:r>
              <a:rPr lang="en-US" dirty="0">
                <a:solidFill>
                  <a:schemeClr val="tx1">
                    <a:lumMod val="75000"/>
                    <a:lumOff val="25000"/>
                  </a:schemeClr>
                </a:solidFill>
                <a:latin typeface="Cambria Math" panose="02040503050406030204" pitchFamily="18" charset="0"/>
                <a:ea typeface="Cambria Math" panose="02040503050406030204" pitchFamily="18" charset="0"/>
              </a:rPr>
              <a:t>Department: B.Sc. – IT - Cloud Technology and Information Security</a:t>
            </a:r>
            <a:endParaRPr lang="en-IN" dirty="0">
              <a:solidFill>
                <a:schemeClr val="tx1">
                  <a:lumMod val="75000"/>
                  <a:lumOff val="25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2" name="Footer Placeholder 1"/>
          <p:cNvSpPr>
            <a:spLocks noGrp="1"/>
          </p:cNvSpPr>
          <p:nvPr>
            <p:ph type="ftr" sz="quarter" idx="11"/>
          </p:nvPr>
        </p:nvSpPr>
        <p:spPr>
          <a:xfrm>
            <a:off x="636545" y="6090968"/>
            <a:ext cx="1680882" cy="379312"/>
          </a:xfrm>
        </p:spPr>
        <p:txBody>
          <a:bodyPr/>
          <a:lstStyle/>
          <a:p>
            <a:r>
              <a:rPr lang="en-IN"/>
              <a:t>Department: B.SC-IT-CTIS</a:t>
            </a:r>
          </a:p>
        </p:txBody>
      </p:sp>
      <p:sp>
        <p:nvSpPr>
          <p:cNvPr id="16" name="TextBox 15"/>
          <p:cNvSpPr txBox="1"/>
          <p:nvPr/>
        </p:nvSpPr>
        <p:spPr>
          <a:xfrm>
            <a:off x="615767" y="5448148"/>
            <a:ext cx="5563949" cy="369332"/>
          </a:xfrm>
          <a:prstGeom prst="rect">
            <a:avLst/>
          </a:prstGeom>
          <a:noFill/>
        </p:spPr>
        <p:txBody>
          <a:bodyPr wrap="square" rtlCol="0">
            <a:spAutoFit/>
          </a:bodyPr>
          <a:lstStyle/>
          <a:p>
            <a:pPr algn="ctr"/>
            <a:r>
              <a:rPr lang="en-US" dirty="0"/>
              <a:t>Genetic Map Algorithm (Initial Population Encoding)</a:t>
            </a:r>
            <a:endParaRPr lang="en-IN" dirty="0"/>
          </a:p>
        </p:txBody>
      </p:sp>
      <p:sp>
        <p:nvSpPr>
          <p:cNvPr id="17" name="TextBox 16"/>
          <p:cNvSpPr txBox="1"/>
          <p:nvPr/>
        </p:nvSpPr>
        <p:spPr>
          <a:xfrm>
            <a:off x="7277276" y="5448148"/>
            <a:ext cx="2902998" cy="369332"/>
          </a:xfrm>
          <a:prstGeom prst="rect">
            <a:avLst/>
          </a:prstGeom>
          <a:noFill/>
        </p:spPr>
        <p:txBody>
          <a:bodyPr wrap="square" rtlCol="0">
            <a:spAutoFit/>
          </a:bodyPr>
          <a:lstStyle/>
          <a:p>
            <a:pPr algn="ctr"/>
            <a:r>
              <a:rPr lang="en-US" dirty="0"/>
              <a:t>Output</a:t>
            </a:r>
            <a:endParaRPr lang="en-IN" dirty="0"/>
          </a:p>
        </p:txBody>
      </p:sp>
      <p:sp>
        <p:nvSpPr>
          <p:cNvPr id="4" name="Slide Number Placeholder 8">
            <a:extLst>
              <a:ext uri="{FF2B5EF4-FFF2-40B4-BE49-F238E27FC236}">
                <a16:creationId xmlns:a16="http://schemas.microsoft.com/office/drawing/2014/main" id="{3F299865-AF09-24DA-2AFE-5CA6D20DA784}"/>
              </a:ext>
            </a:extLst>
          </p:cNvPr>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10</a:t>
            </a:fld>
            <a:endParaRPr lang="en-IN" sz="1800" b="1" dirty="0">
              <a:solidFill>
                <a:schemeClr val="tx1">
                  <a:lumMod val="85000"/>
                  <a:lumOff val="15000"/>
                </a:schemeClr>
              </a:solidFill>
            </a:endParaRPr>
          </a:p>
        </p:txBody>
      </p:sp>
      <p:sp>
        <p:nvSpPr>
          <p:cNvPr id="6" name="TextBox 5">
            <a:extLst>
              <a:ext uri="{FF2B5EF4-FFF2-40B4-BE49-F238E27FC236}">
                <a16:creationId xmlns:a16="http://schemas.microsoft.com/office/drawing/2014/main" id="{F48C8310-7F26-73B4-EA05-D922522B9880}"/>
              </a:ext>
            </a:extLst>
          </p:cNvPr>
          <p:cNvSpPr txBox="1"/>
          <p:nvPr/>
        </p:nvSpPr>
        <p:spPr>
          <a:xfrm>
            <a:off x="878924" y="701965"/>
            <a:ext cx="8931785" cy="523220"/>
          </a:xfrm>
          <a:prstGeom prst="rect">
            <a:avLst/>
          </a:prstGeom>
          <a:noFill/>
        </p:spPr>
        <p:txBody>
          <a:bodyPr wrap="square" rtlCol="0">
            <a:spAutoFit/>
          </a:bodyPr>
          <a:lstStyle/>
          <a:p>
            <a:pPr algn="ctr"/>
            <a:r>
              <a:rPr lang="en-IN" sz="2800" spc="300" dirty="0">
                <a:latin typeface="Cambria Math" panose="02040503050406030204" pitchFamily="18" charset="0"/>
                <a:ea typeface="Cambria Math" panose="02040503050406030204" pitchFamily="18" charset="0"/>
              </a:rPr>
              <a:t>CURRENT STATUS OF PROJECT</a:t>
            </a:r>
            <a:endParaRPr lang="en-IN" sz="2800" dirty="0">
              <a:latin typeface="Cambria Math" panose="02040503050406030204" pitchFamily="18" charset="0"/>
              <a:ea typeface="Cambria Math" panose="02040503050406030204" pitchFamily="18" charset="0"/>
            </a:endParaRPr>
          </a:p>
        </p:txBody>
      </p:sp>
      <p:pic>
        <p:nvPicPr>
          <p:cNvPr id="9" name="Picture 8">
            <a:extLst>
              <a:ext uri="{FF2B5EF4-FFF2-40B4-BE49-F238E27FC236}">
                <a16:creationId xmlns:a16="http://schemas.microsoft.com/office/drawing/2014/main" id="{48BA10A5-07CC-768E-6FA3-C8CC688E7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321" y="1525651"/>
            <a:ext cx="5108843" cy="3806697"/>
          </a:xfrm>
          <a:prstGeom prst="rect">
            <a:avLst/>
          </a:prstGeom>
        </p:spPr>
      </p:pic>
      <p:pic>
        <p:nvPicPr>
          <p:cNvPr id="11" name="Picture 10">
            <a:extLst>
              <a:ext uri="{FF2B5EF4-FFF2-40B4-BE49-F238E27FC236}">
                <a16:creationId xmlns:a16="http://schemas.microsoft.com/office/drawing/2014/main" id="{DA7B7BC4-15FD-F955-EA8E-B729D7D8E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338" y="1525651"/>
            <a:ext cx="4764875" cy="38066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498069" y="2040267"/>
            <a:ext cx="6726614" cy="369331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b="0" i="0" dirty="0">
                <a:solidFill>
                  <a:schemeClr val="tx1">
                    <a:lumMod val="75000"/>
                    <a:lumOff val="25000"/>
                  </a:schemeClr>
                </a:solidFill>
                <a:effectLst/>
              </a:rPr>
              <a:t>Deeper understanding of Genetic Algorithm</a:t>
            </a:r>
          </a:p>
          <a:p>
            <a:pPr marL="800100" lvl="1" indent="-342900" algn="just">
              <a:lnSpc>
                <a:spcPct val="150000"/>
              </a:lnSpc>
              <a:buFont typeface="Courier New" panose="02070309020205020404" pitchFamily="49" charset="0"/>
              <a:buChar char="o"/>
            </a:pPr>
            <a:r>
              <a:rPr lang="en-US" b="0" i="0" dirty="0">
                <a:solidFill>
                  <a:schemeClr val="tx1">
                    <a:lumMod val="75000"/>
                    <a:lumOff val="25000"/>
                  </a:schemeClr>
                </a:solidFill>
                <a:effectLst/>
              </a:rPr>
              <a:t>Fitness Evaluation (</a:t>
            </a:r>
            <a:r>
              <a:rPr lang="en-US" dirty="0">
                <a:solidFill>
                  <a:schemeClr val="tx1">
                    <a:lumMod val="75000"/>
                    <a:lumOff val="25000"/>
                  </a:schemeClr>
                </a:solidFill>
              </a:rPr>
              <a:t>P</a:t>
            </a:r>
            <a:r>
              <a:rPr lang="en-US" b="0" i="0" dirty="0">
                <a:solidFill>
                  <a:schemeClr val="tx1">
                    <a:lumMod val="75000"/>
                    <a:lumOff val="25000"/>
                  </a:schemeClr>
                </a:solidFill>
                <a:effectLst/>
              </a:rPr>
              <a:t>oker Test)</a:t>
            </a:r>
          </a:p>
          <a:p>
            <a:pPr marL="800100" lvl="1" indent="-342900" algn="just">
              <a:lnSpc>
                <a:spcPct val="150000"/>
              </a:lnSpc>
              <a:buFont typeface="Courier New" panose="02070309020205020404" pitchFamily="49" charset="0"/>
              <a:buChar char="o"/>
            </a:pPr>
            <a:r>
              <a:rPr lang="en-US" dirty="0">
                <a:solidFill>
                  <a:schemeClr val="tx1">
                    <a:lumMod val="75000"/>
                    <a:lumOff val="25000"/>
                  </a:schemeClr>
                </a:solidFill>
              </a:rPr>
              <a:t>Selection (Binary Tournament Selection)</a:t>
            </a:r>
          </a:p>
          <a:p>
            <a:pPr marL="800100" lvl="1" indent="-342900" algn="just">
              <a:lnSpc>
                <a:spcPct val="150000"/>
              </a:lnSpc>
              <a:buFont typeface="Courier New" panose="02070309020205020404" pitchFamily="49" charset="0"/>
              <a:buChar char="o"/>
            </a:pPr>
            <a:r>
              <a:rPr lang="en-US" b="0" i="0" dirty="0">
                <a:solidFill>
                  <a:schemeClr val="tx1">
                    <a:lumMod val="75000"/>
                    <a:lumOff val="25000"/>
                  </a:schemeClr>
                </a:solidFill>
                <a:effectLst/>
              </a:rPr>
              <a:t>Crossover</a:t>
            </a:r>
          </a:p>
          <a:p>
            <a:pPr marL="800100" lvl="1" indent="-342900" algn="just">
              <a:lnSpc>
                <a:spcPct val="150000"/>
              </a:lnSpc>
              <a:buFont typeface="Courier New" panose="02070309020205020404" pitchFamily="49" charset="0"/>
              <a:buChar char="o"/>
            </a:pPr>
            <a:r>
              <a:rPr lang="en-US" dirty="0">
                <a:solidFill>
                  <a:schemeClr val="tx1">
                    <a:lumMod val="75000"/>
                    <a:lumOff val="25000"/>
                  </a:schemeClr>
                </a:solidFill>
              </a:rPr>
              <a:t>Mutation</a:t>
            </a:r>
          </a:p>
          <a:p>
            <a:pPr marL="800100" lvl="1" indent="-342900" algn="just">
              <a:lnSpc>
                <a:spcPct val="150000"/>
              </a:lnSpc>
              <a:buFont typeface="Courier New" panose="02070309020205020404" pitchFamily="49" charset="0"/>
              <a:buChar char="o"/>
            </a:pPr>
            <a:r>
              <a:rPr lang="en-US" b="0" i="0" dirty="0">
                <a:solidFill>
                  <a:schemeClr val="tx1">
                    <a:lumMod val="75000"/>
                    <a:lumOff val="25000"/>
                  </a:schemeClr>
                </a:solidFill>
                <a:effectLst/>
              </a:rPr>
              <a:t>Running and Testing of a complete Genetic Algorithm</a:t>
            </a:r>
          </a:p>
          <a:p>
            <a:pPr algn="just">
              <a:lnSpc>
                <a:spcPct val="150000"/>
              </a:lnSpc>
            </a:pPr>
            <a:endParaRPr lang="en-US" b="0" i="0" dirty="0">
              <a:solidFill>
                <a:schemeClr val="tx1">
                  <a:lumMod val="75000"/>
                  <a:lumOff val="25000"/>
                </a:schemeClr>
              </a:solidFill>
              <a:effectLst/>
            </a:endParaRPr>
          </a:p>
          <a:p>
            <a:pPr marL="342900" indent="-342900" algn="just">
              <a:lnSpc>
                <a:spcPct val="150000"/>
              </a:lnSpc>
              <a:buFont typeface="Arial" panose="020B0604020202020204" pitchFamily="34" charset="0"/>
              <a:buChar char="•"/>
            </a:pPr>
            <a:endParaRPr lang="en-US" b="0" i="0" dirty="0">
              <a:solidFill>
                <a:schemeClr val="tx1">
                  <a:lumMod val="75000"/>
                  <a:lumOff val="25000"/>
                </a:schemeClr>
              </a:solidFill>
              <a:effectLst/>
            </a:endParaRPr>
          </a:p>
          <a:p>
            <a:pPr marL="342900" indent="-342900" algn="just">
              <a:buFont typeface="Arial" panose="020B0604020202020204" pitchFamily="34" charset="0"/>
              <a:buChar char="•"/>
            </a:pPr>
            <a:endParaRPr lang="en-US" b="0" i="0" dirty="0">
              <a:solidFill>
                <a:schemeClr val="tx1">
                  <a:lumMod val="75000"/>
                  <a:lumOff val="25000"/>
                </a:schemeClr>
              </a:solidFill>
              <a:effectLst/>
            </a:endParaRPr>
          </a:p>
        </p:txBody>
      </p:sp>
      <p:sp>
        <p:nvSpPr>
          <p:cNvPr id="3" name="Text Box 2"/>
          <p:cNvSpPr txBox="1"/>
          <p:nvPr/>
        </p:nvSpPr>
        <p:spPr>
          <a:xfrm>
            <a:off x="2317750" y="5169853"/>
            <a:ext cx="7556500" cy="400110"/>
          </a:xfrm>
          <a:prstGeom prst="rect">
            <a:avLst/>
          </a:prstGeom>
          <a:noFill/>
        </p:spPr>
        <p:txBody>
          <a:bodyPr wrap="square" rtlCol="0">
            <a:spAutoFit/>
          </a:bodyPr>
          <a:lstStyle/>
          <a:p>
            <a:r>
              <a:rPr lang="en-US" sz="2000" dirty="0">
                <a:solidFill>
                  <a:schemeClr val="tx1">
                    <a:lumMod val="75000"/>
                    <a:lumOff val="25000"/>
                  </a:schemeClr>
                </a:solidFill>
              </a:rPr>
              <a:t>We wish to conclude our research within 7 to 10 days. </a:t>
            </a:r>
          </a:p>
        </p:txBody>
      </p:sp>
      <p:sp>
        <p:nvSpPr>
          <p:cNvPr id="10" name="Slide Number Placeholder 8">
            <a:extLst>
              <a:ext uri="{FF2B5EF4-FFF2-40B4-BE49-F238E27FC236}">
                <a16:creationId xmlns:a16="http://schemas.microsoft.com/office/drawing/2014/main" id="{2B6FF53B-DAC1-B624-5E92-196C7DEB37C7}"/>
              </a:ext>
            </a:extLst>
          </p:cNvPr>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11</a:t>
            </a:fld>
            <a:endParaRPr lang="en-IN" sz="1800" b="1" dirty="0">
              <a:solidFill>
                <a:schemeClr val="tx1">
                  <a:lumMod val="85000"/>
                  <a:lumOff val="15000"/>
                </a:schemeClr>
              </a:solidFill>
            </a:endParaRPr>
          </a:p>
        </p:txBody>
      </p:sp>
      <p:sp>
        <p:nvSpPr>
          <p:cNvPr id="11" name="TextBox 10">
            <a:extLst>
              <a:ext uri="{FF2B5EF4-FFF2-40B4-BE49-F238E27FC236}">
                <a16:creationId xmlns:a16="http://schemas.microsoft.com/office/drawing/2014/main" id="{EE7B6286-B2D7-ABCD-95D3-7D907B510288}"/>
              </a:ext>
            </a:extLst>
          </p:cNvPr>
          <p:cNvSpPr txBox="1"/>
          <p:nvPr/>
        </p:nvSpPr>
        <p:spPr>
          <a:xfrm>
            <a:off x="3087177" y="1045648"/>
            <a:ext cx="5160396" cy="523220"/>
          </a:xfrm>
          <a:prstGeom prst="rect">
            <a:avLst/>
          </a:prstGeom>
          <a:noFill/>
        </p:spPr>
        <p:txBody>
          <a:bodyPr wrap="square" rtlCol="0">
            <a:spAutoFit/>
          </a:bodyPr>
          <a:lstStyle/>
          <a:p>
            <a:pPr algn="ctr"/>
            <a:r>
              <a:rPr lang="en-IN" sz="2800" dirty="0">
                <a:solidFill>
                  <a:schemeClr val="tx1">
                    <a:lumMod val="95000"/>
                    <a:lumOff val="5000"/>
                  </a:schemeClr>
                </a:solidFill>
                <a:latin typeface="Cambria Math" panose="02040503050406030204" pitchFamily="18" charset="0"/>
                <a:ea typeface="Cambria Math" panose="02040503050406030204" pitchFamily="18" charset="0"/>
              </a:rPr>
              <a:t>REMAINING PART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2" name="Footer Placeholder 1"/>
          <p:cNvSpPr>
            <a:spLocks noGrp="1"/>
          </p:cNvSpPr>
          <p:nvPr>
            <p:ph type="ftr" sz="quarter" idx="11"/>
          </p:nvPr>
        </p:nvSpPr>
        <p:spPr/>
        <p:txBody>
          <a:bodyPr/>
          <a:lstStyle/>
          <a:p>
            <a:r>
              <a:rPr lang="en-IN" dirty="0"/>
              <a:t>Department: B.SC-IT-CTIS</a:t>
            </a:r>
          </a:p>
        </p:txBody>
      </p:sp>
      <p:sp>
        <p:nvSpPr>
          <p:cNvPr id="6" name="TextBox 5"/>
          <p:cNvSpPr txBox="1"/>
          <p:nvPr/>
        </p:nvSpPr>
        <p:spPr>
          <a:xfrm>
            <a:off x="1755664" y="2115402"/>
            <a:ext cx="8291744"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tx1">
                    <a:lumMod val="75000"/>
                    <a:lumOff val="25000"/>
                  </a:schemeClr>
                </a:solidFill>
              </a:rPr>
              <a:t>List of Chaotic Map  (</a:t>
            </a:r>
            <a:r>
              <a:rPr lang="en-US" sz="2000" dirty="0">
                <a:solidFill>
                  <a:schemeClr val="tx1">
                    <a:lumMod val="75000"/>
                    <a:lumOff val="25000"/>
                  </a:schemeClr>
                </a:solidFill>
                <a:hlinkClick r:id="rId4"/>
              </a:rPr>
              <a:t>Click Here</a:t>
            </a:r>
            <a:r>
              <a:rPr lang="en-US" sz="2000" dirty="0">
                <a:solidFill>
                  <a:schemeClr val="tx1">
                    <a:lumMod val="75000"/>
                    <a:lumOff val="25000"/>
                  </a:schemeClr>
                </a:solidFill>
              </a:rPr>
              <a:t>)</a:t>
            </a:r>
          </a:p>
          <a:p>
            <a:pPr marL="285750" indent="-285750">
              <a:lnSpc>
                <a:spcPct val="150000"/>
              </a:lnSpc>
              <a:buFont typeface="Arial" panose="020B0604020202020204" pitchFamily="34" charset="0"/>
              <a:buChar char="•"/>
            </a:pPr>
            <a:r>
              <a:rPr lang="en-US" sz="2000" b="0" i="0" dirty="0">
                <a:solidFill>
                  <a:schemeClr val="tx1">
                    <a:lumMod val="75000"/>
                    <a:lumOff val="25000"/>
                  </a:schemeClr>
                </a:solidFill>
                <a:effectLst/>
              </a:rPr>
              <a:t>Chaos Theory  (</a:t>
            </a:r>
            <a:r>
              <a:rPr lang="en-US" sz="2000" dirty="0">
                <a:solidFill>
                  <a:schemeClr val="tx1">
                    <a:lumMod val="75000"/>
                    <a:lumOff val="25000"/>
                  </a:schemeClr>
                </a:solidFill>
                <a:hlinkClick r:id="rId5"/>
              </a:rPr>
              <a:t>Click Here</a:t>
            </a:r>
            <a:r>
              <a:rPr lang="en-US" sz="2000" dirty="0">
                <a:solidFill>
                  <a:schemeClr val="tx1">
                    <a:lumMod val="75000"/>
                    <a:lumOff val="25000"/>
                  </a:schemeClr>
                </a:solidFill>
              </a:rPr>
              <a:t>)</a:t>
            </a:r>
          </a:p>
          <a:p>
            <a:pPr marL="285750" indent="-285750">
              <a:lnSpc>
                <a:spcPct val="150000"/>
              </a:lnSpc>
              <a:buFont typeface="Arial" panose="020B0604020202020204" pitchFamily="34" charset="0"/>
              <a:buChar char="•"/>
            </a:pPr>
            <a:r>
              <a:rPr lang="en-US" sz="2000" b="0" i="0" dirty="0">
                <a:solidFill>
                  <a:schemeClr val="tx1">
                    <a:lumMod val="75000"/>
                    <a:lumOff val="25000"/>
                  </a:schemeClr>
                </a:solidFill>
                <a:effectLst/>
              </a:rPr>
              <a:t>Encoding methods in Genetic Algorithm  (</a:t>
            </a:r>
            <a:r>
              <a:rPr lang="en-US" sz="2000" b="0" i="0" dirty="0">
                <a:solidFill>
                  <a:schemeClr val="tx1">
                    <a:lumMod val="75000"/>
                    <a:lumOff val="25000"/>
                  </a:schemeClr>
                </a:solidFill>
                <a:effectLst/>
                <a:hlinkClick r:id="rId6"/>
              </a:rPr>
              <a:t>Click Here</a:t>
            </a:r>
            <a:r>
              <a:rPr lang="en-US" sz="2000" b="0" i="0" dirty="0">
                <a:solidFill>
                  <a:schemeClr val="tx1">
                    <a:lumMod val="75000"/>
                    <a:lumOff val="25000"/>
                  </a:schemeClr>
                </a:solidFill>
                <a:effectLst/>
              </a:rPr>
              <a:t>)</a:t>
            </a:r>
          </a:p>
          <a:p>
            <a:pPr marL="285750" indent="-285750">
              <a:lnSpc>
                <a:spcPct val="150000"/>
              </a:lnSpc>
              <a:buFont typeface="Arial" panose="020B0604020202020204" pitchFamily="34" charset="0"/>
              <a:buChar char="•"/>
            </a:pPr>
            <a:r>
              <a:rPr lang="en-US" sz="2000" dirty="0">
                <a:solidFill>
                  <a:schemeClr val="tx1">
                    <a:lumMod val="75000"/>
                    <a:lumOff val="25000"/>
                  </a:schemeClr>
                </a:solidFill>
              </a:rPr>
              <a:t>Poker Test (</a:t>
            </a:r>
            <a:r>
              <a:rPr lang="en-US" sz="2000" dirty="0">
                <a:solidFill>
                  <a:schemeClr val="tx1">
                    <a:lumMod val="75000"/>
                    <a:lumOff val="25000"/>
                  </a:schemeClr>
                </a:solidFill>
                <a:hlinkClick r:id="rId7"/>
              </a:rPr>
              <a:t>Click Here</a:t>
            </a:r>
            <a:r>
              <a:rPr lang="en-US" sz="2000" dirty="0">
                <a:solidFill>
                  <a:schemeClr val="tx1">
                    <a:lumMod val="75000"/>
                    <a:lumOff val="25000"/>
                  </a:schemeClr>
                </a:solidFill>
              </a:rPr>
              <a:t>)</a:t>
            </a:r>
          </a:p>
          <a:p>
            <a:pPr marL="285750" indent="-285750">
              <a:lnSpc>
                <a:spcPct val="150000"/>
              </a:lnSpc>
              <a:buFont typeface="Arial" panose="020B0604020202020204" pitchFamily="34" charset="0"/>
              <a:buChar char="•"/>
            </a:pPr>
            <a:r>
              <a:rPr lang="en-US" sz="2000" dirty="0">
                <a:solidFill>
                  <a:schemeClr val="tx1">
                    <a:lumMod val="75000"/>
                    <a:lumOff val="25000"/>
                  </a:schemeClr>
                </a:solidFill>
              </a:rPr>
              <a:t>Role of Randomness in Machine Learning  (</a:t>
            </a:r>
            <a:r>
              <a:rPr lang="en-US" sz="2000" dirty="0">
                <a:solidFill>
                  <a:schemeClr val="tx1">
                    <a:lumMod val="75000"/>
                    <a:lumOff val="25000"/>
                  </a:schemeClr>
                </a:solidFill>
                <a:hlinkClick r:id="rId8"/>
              </a:rPr>
              <a:t>Click Here</a:t>
            </a:r>
            <a:r>
              <a:rPr lang="en-US" sz="2000" dirty="0">
                <a:solidFill>
                  <a:schemeClr val="tx1">
                    <a:lumMod val="75000"/>
                    <a:lumOff val="25000"/>
                  </a:schemeClr>
                </a:solidFill>
              </a:rPr>
              <a:t>)</a:t>
            </a:r>
          </a:p>
          <a:p>
            <a:pPr marL="285750" indent="-285750">
              <a:buFont typeface="Arial" panose="020B0604020202020204" pitchFamily="34" charset="0"/>
              <a:buChar char="•"/>
            </a:pPr>
            <a:endParaRPr lang="en-US" b="0" i="0" dirty="0">
              <a:solidFill>
                <a:schemeClr val="tx1">
                  <a:lumMod val="75000"/>
                  <a:lumOff val="25000"/>
                </a:schemeClr>
              </a:solidFill>
              <a:effectLst/>
            </a:endParaRPr>
          </a:p>
          <a:p>
            <a:endParaRPr lang="en-US" b="0" i="0" dirty="0">
              <a:solidFill>
                <a:schemeClr val="tx1">
                  <a:lumMod val="75000"/>
                  <a:lumOff val="25000"/>
                </a:schemeClr>
              </a:solidFill>
              <a:effectLst/>
            </a:endParaRPr>
          </a:p>
        </p:txBody>
      </p:sp>
      <p:sp>
        <p:nvSpPr>
          <p:cNvPr id="3" name="Slide Number Placeholder 8">
            <a:extLst>
              <a:ext uri="{FF2B5EF4-FFF2-40B4-BE49-F238E27FC236}">
                <a16:creationId xmlns:a16="http://schemas.microsoft.com/office/drawing/2014/main" id="{52982842-E175-FDB5-45B3-7C584E288863}"/>
              </a:ext>
            </a:extLst>
          </p:cNvPr>
          <p:cNvSpPr>
            <a:spLocks noGrp="1"/>
          </p:cNvSpPr>
          <p:nvPr>
            <p:ph type="sldNum" sz="quarter" idx="12"/>
          </p:nvPr>
        </p:nvSpPr>
        <p:spPr>
          <a:xfrm>
            <a:off x="11172996" y="6406487"/>
            <a:ext cx="683339" cy="365125"/>
          </a:xfrm>
        </p:spPr>
        <p:txBody>
          <a:bodyPr/>
          <a:lstStyle/>
          <a:p>
            <a:fld id="{EC038F10-A61B-4F74-887A-CE8F9A59313C}" type="slidenum">
              <a:rPr lang="en-IN" sz="1800" b="1" smtClean="0">
                <a:solidFill>
                  <a:schemeClr val="tx1">
                    <a:lumMod val="85000"/>
                    <a:lumOff val="15000"/>
                  </a:schemeClr>
                </a:solidFill>
              </a:rPr>
              <a:t>12</a:t>
            </a:fld>
            <a:endParaRPr lang="en-IN" sz="1800" b="1" dirty="0">
              <a:solidFill>
                <a:schemeClr val="tx1">
                  <a:lumMod val="85000"/>
                  <a:lumOff val="15000"/>
                </a:schemeClr>
              </a:solidFill>
            </a:endParaRPr>
          </a:p>
        </p:txBody>
      </p:sp>
      <p:sp>
        <p:nvSpPr>
          <p:cNvPr id="4" name="TextBox 3">
            <a:extLst>
              <a:ext uri="{FF2B5EF4-FFF2-40B4-BE49-F238E27FC236}">
                <a16:creationId xmlns:a16="http://schemas.microsoft.com/office/drawing/2014/main" id="{A2689829-21ED-DF57-4147-141D48AD0FDC}"/>
              </a:ext>
            </a:extLst>
          </p:cNvPr>
          <p:cNvSpPr txBox="1"/>
          <p:nvPr/>
        </p:nvSpPr>
        <p:spPr>
          <a:xfrm>
            <a:off x="3087177" y="1045648"/>
            <a:ext cx="5160396" cy="523220"/>
          </a:xfrm>
          <a:prstGeom prst="rect">
            <a:avLst/>
          </a:prstGeom>
          <a:noFill/>
        </p:spPr>
        <p:txBody>
          <a:bodyPr wrap="square" rtlCol="0">
            <a:spAutoFit/>
          </a:bodyPr>
          <a:lstStyle/>
          <a:p>
            <a:pPr algn="ctr"/>
            <a:r>
              <a:rPr lang="en-IN" sz="2800" dirty="0">
                <a:solidFill>
                  <a:schemeClr val="tx1">
                    <a:lumMod val="95000"/>
                    <a:lumOff val="5000"/>
                  </a:schemeClr>
                </a:solidFill>
                <a:latin typeface="Cambria Math" panose="02040503050406030204" pitchFamily="18" charset="0"/>
                <a:ea typeface="Cambria Math" panose="02040503050406030204" pitchFamily="18" charset="0"/>
              </a:rPr>
              <a:t>REFERENCES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161459" y="2658362"/>
            <a:ext cx="6770873" cy="1015663"/>
          </a:xfrm>
          <a:prstGeom prst="rect">
            <a:avLst/>
          </a:prstGeom>
          <a:noFill/>
        </p:spPr>
        <p:txBody>
          <a:bodyPr wrap="square" rtlCol="0">
            <a:spAutoFit/>
          </a:bodyPr>
          <a:lstStyle/>
          <a:p>
            <a:pPr algn="ctr"/>
            <a:r>
              <a:rPr lang="en-IN" sz="6000" b="1" dirty="0">
                <a:solidFill>
                  <a:schemeClr val="bg2">
                    <a:lumMod val="25000"/>
                  </a:schemeClr>
                </a:solidFill>
                <a:latin typeface="Candara" panose="020E0502030303020204" pitchFamily="34" charset="0"/>
                <a:ea typeface="PMingLiU-ExtB" panose="02020500000000000000" pitchFamily="18" charset="-120"/>
              </a:rPr>
              <a:t>THANK YOU!</a:t>
            </a:r>
          </a:p>
        </p:txBody>
      </p:sp>
      <p:sp>
        <p:nvSpPr>
          <p:cNvPr id="2" name="Footer Placeholder 1"/>
          <p:cNvSpPr>
            <a:spLocks noGrp="1"/>
          </p:cNvSpPr>
          <p:nvPr>
            <p:ph type="ftr" sz="quarter" idx="11"/>
          </p:nvPr>
        </p:nvSpPr>
        <p:spPr/>
        <p:txBody>
          <a:bodyPr/>
          <a:lstStyle/>
          <a:p>
            <a:r>
              <a:rPr lang="en-IN" dirty="0"/>
              <a:t>Department: B.SC-IT-CTIS</a:t>
            </a:r>
          </a:p>
        </p:txBody>
      </p:sp>
      <p:sp>
        <p:nvSpPr>
          <p:cNvPr id="3" name="Slide Number Placeholder 8">
            <a:extLst>
              <a:ext uri="{FF2B5EF4-FFF2-40B4-BE49-F238E27FC236}">
                <a16:creationId xmlns:a16="http://schemas.microsoft.com/office/drawing/2014/main" id="{DAAF3805-5C01-A4D6-BE28-370B224AC564}"/>
              </a:ext>
            </a:extLst>
          </p:cNvPr>
          <p:cNvSpPr>
            <a:spLocks noGrp="1"/>
          </p:cNvSpPr>
          <p:nvPr>
            <p:ph type="sldNum" sz="quarter" idx="12"/>
          </p:nvPr>
        </p:nvSpPr>
        <p:spPr>
          <a:xfrm>
            <a:off x="11172996" y="6406487"/>
            <a:ext cx="683339" cy="365125"/>
          </a:xfrm>
        </p:spPr>
        <p:txBody>
          <a:bodyPr/>
          <a:lstStyle/>
          <a:p>
            <a:fld id="{EC038F10-A61B-4F74-887A-CE8F9A59313C}" type="slidenum">
              <a:rPr lang="en-IN" sz="1800" b="1" smtClean="0">
                <a:solidFill>
                  <a:schemeClr val="tx1">
                    <a:lumMod val="85000"/>
                    <a:lumOff val="15000"/>
                  </a:schemeClr>
                </a:solidFill>
              </a:rPr>
              <a:t>13</a:t>
            </a:fld>
            <a:endParaRPr lang="en-IN" sz="1800" b="1" dirty="0">
              <a:solidFill>
                <a:schemeClr val="tx1">
                  <a:lumMod val="85000"/>
                  <a:lumOff val="1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1971579" y="872711"/>
            <a:ext cx="6730857" cy="523220"/>
          </a:xfrm>
          <a:prstGeom prst="rect">
            <a:avLst/>
          </a:prstGeom>
          <a:noFill/>
        </p:spPr>
        <p:txBody>
          <a:bodyPr wrap="square" rtlCol="0">
            <a:spAutoFit/>
          </a:bodyPr>
          <a:lstStyle/>
          <a:p>
            <a:pPr algn="ctr"/>
            <a:r>
              <a:rPr lang="en-IN" sz="2800" b="0" i="0" u="none" strike="noStrike" spc="-150" dirty="0">
                <a:solidFill>
                  <a:schemeClr val="tx1">
                    <a:lumMod val="95000"/>
                    <a:lumOff val="5000"/>
                  </a:schemeClr>
                </a:solidFill>
                <a:effectLst/>
                <a:latin typeface="Cambria Math" panose="02040503050406030204" pitchFamily="18" charset="0"/>
                <a:ea typeface="Cambria Math" panose="02040503050406030204" pitchFamily="18" charset="0"/>
              </a:rPr>
              <a:t>C O N T E N T</a:t>
            </a:r>
            <a:endParaRPr lang="en-IN" sz="2800" spc="-150" dirty="0">
              <a:solidFill>
                <a:schemeClr val="tx1">
                  <a:lumMod val="95000"/>
                  <a:lumOff val="5000"/>
                </a:schemeClr>
              </a:solidFill>
              <a:latin typeface="Cambria Math" panose="02040503050406030204" pitchFamily="18" charset="0"/>
              <a:ea typeface="Cambria Math" panose="02040503050406030204" pitchFamily="18" charset="0"/>
            </a:endParaRPr>
          </a:p>
        </p:txBody>
      </p:sp>
      <p:sp>
        <p:nvSpPr>
          <p:cNvPr id="2" name="Footer Placeholder 1"/>
          <p:cNvSpPr>
            <a:spLocks noGrp="1"/>
          </p:cNvSpPr>
          <p:nvPr>
            <p:ph type="ftr" sz="quarter" idx="11"/>
          </p:nvPr>
        </p:nvSpPr>
        <p:spPr/>
        <p:txBody>
          <a:bodyPr/>
          <a:lstStyle/>
          <a:p>
            <a:r>
              <a:rPr lang="en-IN" dirty="0"/>
              <a:t>Department: B.SC-IT-CTIS</a:t>
            </a:r>
          </a:p>
        </p:txBody>
      </p:sp>
      <p:sp>
        <p:nvSpPr>
          <p:cNvPr id="3" name="TextBox 2"/>
          <p:cNvSpPr txBox="1"/>
          <p:nvPr/>
        </p:nvSpPr>
        <p:spPr>
          <a:xfrm>
            <a:off x="2686845" y="1822776"/>
            <a:ext cx="2734322" cy="2679580"/>
          </a:xfrm>
          <a:prstGeom prst="rect">
            <a:avLst/>
          </a:prstGeom>
          <a:noFill/>
        </p:spPr>
        <p:txBody>
          <a:bodyPr wrap="square" rtlCol="0">
            <a:spAutoFit/>
          </a:bodyPr>
          <a:lstStyle/>
          <a:p>
            <a:pPr>
              <a:lnSpc>
                <a:spcPct val="150000"/>
              </a:lnSpc>
            </a:pPr>
            <a:r>
              <a:rPr lang="en-US" sz="2800" dirty="0">
                <a:solidFill>
                  <a:schemeClr val="bg1">
                    <a:lumMod val="75000"/>
                  </a:schemeClr>
                </a:solidFill>
              </a:rPr>
              <a:t>01</a:t>
            </a:r>
            <a:r>
              <a:rPr lang="en-US" sz="2800" dirty="0"/>
              <a:t> </a:t>
            </a:r>
            <a:r>
              <a:rPr lang="en-US" dirty="0"/>
              <a:t>  </a:t>
            </a:r>
            <a:r>
              <a:rPr lang="en-US" sz="2000" dirty="0">
                <a:solidFill>
                  <a:schemeClr val="tx1">
                    <a:lumMod val="75000"/>
                    <a:lumOff val="25000"/>
                  </a:schemeClr>
                </a:solidFill>
              </a:rPr>
              <a:t>Abstract</a:t>
            </a:r>
          </a:p>
          <a:p>
            <a:pPr>
              <a:lnSpc>
                <a:spcPct val="150000"/>
              </a:lnSpc>
            </a:pPr>
            <a:r>
              <a:rPr lang="en-US" sz="2800" dirty="0">
                <a:solidFill>
                  <a:schemeClr val="bg1">
                    <a:lumMod val="75000"/>
                  </a:schemeClr>
                </a:solidFill>
              </a:rPr>
              <a:t>02</a:t>
            </a:r>
            <a:r>
              <a:rPr lang="en-US" dirty="0"/>
              <a:t>   </a:t>
            </a:r>
            <a:r>
              <a:rPr lang="en-US" sz="2000" dirty="0">
                <a:solidFill>
                  <a:schemeClr val="tx1">
                    <a:lumMod val="75000"/>
                    <a:lumOff val="25000"/>
                  </a:schemeClr>
                </a:solidFill>
              </a:rPr>
              <a:t>Motivation</a:t>
            </a:r>
            <a:r>
              <a:rPr lang="en-US" sz="2000" dirty="0"/>
              <a:t> </a:t>
            </a:r>
          </a:p>
          <a:p>
            <a:pPr>
              <a:lnSpc>
                <a:spcPct val="150000"/>
              </a:lnSpc>
            </a:pPr>
            <a:r>
              <a:rPr lang="en-US" sz="2800" dirty="0">
                <a:solidFill>
                  <a:schemeClr val="bg1">
                    <a:lumMod val="75000"/>
                  </a:schemeClr>
                </a:solidFill>
              </a:rPr>
              <a:t>03</a:t>
            </a:r>
            <a:r>
              <a:rPr lang="en-US" dirty="0"/>
              <a:t>   </a:t>
            </a:r>
            <a:r>
              <a:rPr lang="en-US" sz="2000" dirty="0">
                <a:solidFill>
                  <a:schemeClr val="tx1">
                    <a:lumMod val="75000"/>
                    <a:lumOff val="25000"/>
                  </a:schemeClr>
                </a:solidFill>
              </a:rPr>
              <a:t>Introduction</a:t>
            </a:r>
          </a:p>
          <a:p>
            <a:pPr>
              <a:lnSpc>
                <a:spcPct val="150000"/>
              </a:lnSpc>
            </a:pPr>
            <a:r>
              <a:rPr lang="en-US" sz="2800" dirty="0">
                <a:solidFill>
                  <a:schemeClr val="bg1">
                    <a:lumMod val="75000"/>
                  </a:schemeClr>
                </a:solidFill>
              </a:rPr>
              <a:t>04 </a:t>
            </a:r>
            <a:r>
              <a:rPr lang="en-US" sz="3200" dirty="0">
                <a:solidFill>
                  <a:schemeClr val="bg1">
                    <a:lumMod val="75000"/>
                  </a:schemeClr>
                </a:solidFill>
              </a:rPr>
              <a:t> </a:t>
            </a:r>
            <a:r>
              <a:rPr lang="en-US" sz="2000" dirty="0">
                <a:solidFill>
                  <a:schemeClr val="tx1">
                    <a:lumMod val="75000"/>
                    <a:lumOff val="25000"/>
                  </a:schemeClr>
                </a:solidFill>
              </a:rPr>
              <a:t>Requirements</a:t>
            </a:r>
            <a:r>
              <a:rPr lang="en-US" sz="3200" dirty="0">
                <a:solidFill>
                  <a:schemeClr val="tx1">
                    <a:lumMod val="75000"/>
                    <a:lumOff val="25000"/>
                  </a:schemeClr>
                </a:solidFill>
              </a:rPr>
              <a:t> </a:t>
            </a:r>
            <a:endParaRPr lang="en-US" sz="2000" dirty="0">
              <a:solidFill>
                <a:schemeClr val="tx1">
                  <a:lumMod val="75000"/>
                  <a:lumOff val="25000"/>
                </a:schemeClr>
              </a:solidFill>
            </a:endParaRPr>
          </a:p>
        </p:txBody>
      </p:sp>
      <p:sp>
        <p:nvSpPr>
          <p:cNvPr id="4" name="TextBox 3"/>
          <p:cNvSpPr txBox="1"/>
          <p:nvPr/>
        </p:nvSpPr>
        <p:spPr>
          <a:xfrm>
            <a:off x="5620870" y="1863300"/>
            <a:ext cx="4461031" cy="2598532"/>
          </a:xfrm>
          <a:prstGeom prst="rect">
            <a:avLst/>
          </a:prstGeom>
          <a:noFill/>
        </p:spPr>
        <p:txBody>
          <a:bodyPr wrap="square" rtlCol="0">
            <a:spAutoFit/>
          </a:bodyPr>
          <a:lstStyle/>
          <a:p>
            <a:pPr>
              <a:lnSpc>
                <a:spcPct val="150000"/>
              </a:lnSpc>
            </a:pPr>
            <a:r>
              <a:rPr lang="en-US" sz="2800" dirty="0">
                <a:solidFill>
                  <a:schemeClr val="bg1">
                    <a:lumMod val="75000"/>
                  </a:schemeClr>
                </a:solidFill>
              </a:rPr>
              <a:t>05</a:t>
            </a:r>
            <a:r>
              <a:rPr lang="en-US" dirty="0"/>
              <a:t>   </a:t>
            </a:r>
            <a:r>
              <a:rPr lang="en-US" sz="2000" dirty="0">
                <a:solidFill>
                  <a:schemeClr val="tx1">
                    <a:lumMod val="75000"/>
                    <a:lumOff val="25000"/>
                  </a:schemeClr>
                </a:solidFill>
              </a:rPr>
              <a:t>Features</a:t>
            </a:r>
            <a:r>
              <a:rPr lang="en-US" dirty="0">
                <a:solidFill>
                  <a:schemeClr val="tx1">
                    <a:lumMod val="75000"/>
                    <a:lumOff val="25000"/>
                  </a:schemeClr>
                </a:solidFill>
              </a:rPr>
              <a:t> </a:t>
            </a:r>
          </a:p>
          <a:p>
            <a:pPr>
              <a:lnSpc>
                <a:spcPct val="150000"/>
              </a:lnSpc>
            </a:pPr>
            <a:r>
              <a:rPr lang="en-US" sz="2800" dirty="0">
                <a:solidFill>
                  <a:schemeClr val="bg1">
                    <a:lumMod val="75000"/>
                  </a:schemeClr>
                </a:solidFill>
              </a:rPr>
              <a:t>06</a:t>
            </a:r>
            <a:r>
              <a:rPr lang="en-US" sz="2000" dirty="0">
                <a:solidFill>
                  <a:schemeClr val="tx1">
                    <a:lumMod val="75000"/>
                    <a:lumOff val="25000"/>
                  </a:schemeClr>
                </a:solidFill>
              </a:rPr>
              <a:t>   Till now status of project</a:t>
            </a:r>
            <a:endParaRPr lang="en-US" sz="2400" dirty="0">
              <a:solidFill>
                <a:schemeClr val="tx1">
                  <a:lumMod val="75000"/>
                  <a:lumOff val="25000"/>
                </a:schemeClr>
              </a:solidFill>
            </a:endParaRPr>
          </a:p>
          <a:p>
            <a:pPr>
              <a:lnSpc>
                <a:spcPct val="150000"/>
              </a:lnSpc>
            </a:pPr>
            <a:r>
              <a:rPr lang="en-US" sz="2800" dirty="0">
                <a:solidFill>
                  <a:schemeClr val="bg1">
                    <a:lumMod val="75000"/>
                  </a:schemeClr>
                </a:solidFill>
              </a:rPr>
              <a:t>07</a:t>
            </a:r>
            <a:r>
              <a:rPr lang="en-US" sz="2800" dirty="0"/>
              <a:t> </a:t>
            </a:r>
            <a:r>
              <a:rPr lang="en-US" dirty="0"/>
              <a:t>  </a:t>
            </a:r>
            <a:r>
              <a:rPr lang="en-US" sz="2000" dirty="0">
                <a:solidFill>
                  <a:schemeClr val="tx1">
                    <a:lumMod val="75000"/>
                    <a:lumOff val="25000"/>
                  </a:schemeClr>
                </a:solidFill>
              </a:rPr>
              <a:t>Remaining part of the project</a:t>
            </a:r>
            <a:endParaRPr lang="en-US" dirty="0">
              <a:solidFill>
                <a:schemeClr val="tx1">
                  <a:lumMod val="75000"/>
                  <a:lumOff val="25000"/>
                </a:schemeClr>
              </a:solidFill>
            </a:endParaRPr>
          </a:p>
          <a:p>
            <a:pPr>
              <a:lnSpc>
                <a:spcPct val="150000"/>
              </a:lnSpc>
            </a:pPr>
            <a:r>
              <a:rPr lang="en-US" sz="2800" dirty="0">
                <a:solidFill>
                  <a:schemeClr val="bg1">
                    <a:lumMod val="75000"/>
                  </a:schemeClr>
                </a:solidFill>
              </a:rPr>
              <a:t>08</a:t>
            </a:r>
            <a:r>
              <a:rPr lang="en-US" dirty="0"/>
              <a:t>   </a:t>
            </a:r>
            <a:r>
              <a:rPr lang="en-US" sz="2000" dirty="0">
                <a:solidFill>
                  <a:schemeClr val="tx1">
                    <a:lumMod val="75000"/>
                    <a:lumOff val="25000"/>
                  </a:schemeClr>
                </a:solidFill>
              </a:rPr>
              <a:t>Reference</a:t>
            </a:r>
            <a:endParaRPr lang="en-IN" dirty="0">
              <a:solidFill>
                <a:schemeClr val="tx1">
                  <a:lumMod val="75000"/>
                  <a:lumOff val="25000"/>
                </a:schemeClr>
              </a:solidFill>
            </a:endParaRPr>
          </a:p>
        </p:txBody>
      </p:sp>
      <p:sp>
        <p:nvSpPr>
          <p:cNvPr id="6" name="Slide Number Placeholder 8">
            <a:extLst>
              <a:ext uri="{FF2B5EF4-FFF2-40B4-BE49-F238E27FC236}">
                <a16:creationId xmlns:a16="http://schemas.microsoft.com/office/drawing/2014/main" id="{A0219B72-0310-BE5F-0B51-EB2612AD7D4C}"/>
              </a:ext>
            </a:extLst>
          </p:cNvPr>
          <p:cNvSpPr txBox="1">
            <a:spLocks/>
          </p:cNvSpPr>
          <p:nvPr/>
        </p:nvSpPr>
        <p:spPr>
          <a:xfrm>
            <a:off x="11172996" y="6399940"/>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lumMod val="85000"/>
                    <a:lumOff val="15000"/>
                  </a:schemeClr>
                </a:solidFill>
              </a:rPr>
              <a:t>2</a:t>
            </a:r>
            <a:endParaRPr lang="en-IN" sz="1800" b="1"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2" name="Footer Placeholder 1"/>
          <p:cNvSpPr>
            <a:spLocks noGrp="1"/>
          </p:cNvSpPr>
          <p:nvPr>
            <p:ph type="ftr" sz="quarter" idx="11"/>
          </p:nvPr>
        </p:nvSpPr>
        <p:spPr/>
        <p:txBody>
          <a:bodyPr/>
          <a:lstStyle/>
          <a:p>
            <a:r>
              <a:rPr lang="en-IN"/>
              <a:t>Department: B.SC-IT-CTIS</a:t>
            </a:r>
          </a:p>
        </p:txBody>
      </p:sp>
      <p:sp>
        <p:nvSpPr>
          <p:cNvPr id="9" name="Slide Number Placeholder 8"/>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3</a:t>
            </a:fld>
            <a:endParaRPr lang="en-IN" sz="1800" b="1" dirty="0">
              <a:solidFill>
                <a:schemeClr val="tx1">
                  <a:lumMod val="85000"/>
                  <a:lumOff val="15000"/>
                </a:schemeClr>
              </a:solidFill>
            </a:endParaRPr>
          </a:p>
        </p:txBody>
      </p:sp>
      <p:sp>
        <p:nvSpPr>
          <p:cNvPr id="3" name="TextBox 2">
            <a:extLst>
              <a:ext uri="{FF2B5EF4-FFF2-40B4-BE49-F238E27FC236}">
                <a16:creationId xmlns:a16="http://schemas.microsoft.com/office/drawing/2014/main" id="{9BFD68A6-F6B7-051C-3F09-9B94CC5568F8}"/>
              </a:ext>
            </a:extLst>
          </p:cNvPr>
          <p:cNvSpPr txBox="1"/>
          <p:nvPr/>
        </p:nvSpPr>
        <p:spPr>
          <a:xfrm>
            <a:off x="3002571" y="1123760"/>
            <a:ext cx="5160396" cy="523220"/>
          </a:xfrm>
          <a:prstGeom prst="rect">
            <a:avLst/>
          </a:prstGeom>
          <a:noFill/>
        </p:spPr>
        <p:txBody>
          <a:bodyPr wrap="square" rtlCol="0">
            <a:spAutoFit/>
          </a:bodyPr>
          <a:lstStyle/>
          <a:p>
            <a:pPr algn="ctr"/>
            <a:r>
              <a:rPr lang="en-US" sz="2800" spc="300" dirty="0">
                <a:solidFill>
                  <a:schemeClr val="tx1">
                    <a:lumMod val="95000"/>
                    <a:lumOff val="5000"/>
                  </a:schemeClr>
                </a:solidFill>
                <a:latin typeface="Cambria Math" panose="02040503050406030204" pitchFamily="18" charset="0"/>
                <a:ea typeface="Cambria Math" panose="02040503050406030204" pitchFamily="18" charset="0"/>
              </a:rPr>
              <a:t>ABSTRACT</a:t>
            </a:r>
            <a:endParaRPr lang="en-IN" sz="2800" spc="300" dirty="0">
              <a:solidFill>
                <a:schemeClr val="tx1">
                  <a:lumMod val="95000"/>
                  <a:lumOff val="5000"/>
                </a:schemeClr>
              </a:solidFill>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5F18DE7E-EE32-E405-C7ED-CD03C7BDED8C}"/>
              </a:ext>
            </a:extLst>
          </p:cNvPr>
          <p:cNvSpPr txBox="1"/>
          <p:nvPr/>
        </p:nvSpPr>
        <p:spPr>
          <a:xfrm>
            <a:off x="1532964" y="2439777"/>
            <a:ext cx="8633012" cy="2344168"/>
          </a:xfrm>
          <a:prstGeom prst="rect">
            <a:avLst/>
          </a:prstGeom>
          <a:noFill/>
        </p:spPr>
        <p:txBody>
          <a:bodyPr wrap="square">
            <a:spAutoFit/>
          </a:bodyPr>
          <a:lstStyle/>
          <a:p>
            <a:pPr>
              <a:lnSpc>
                <a:spcPct val="150000"/>
              </a:lnSpc>
            </a:pPr>
            <a:r>
              <a:rPr lang="en-IN" sz="2000" dirty="0">
                <a:solidFill>
                  <a:schemeClr val="tx1">
                    <a:lumMod val="65000"/>
                    <a:lumOff val="35000"/>
                  </a:schemeClr>
                </a:solidFill>
              </a:rPr>
              <a:t>This project aims to develop a machine learning-based approach for generating secure secret keys for cryptographic applications. The proposed system uses a combination of evolutionary algorithms and deep learning models to generate complex and unpredictable keys that can withstand attacks from adversaries.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998351" y="1655809"/>
            <a:ext cx="9010835" cy="4524315"/>
          </a:xfrm>
          <a:prstGeom prst="rect">
            <a:avLst/>
          </a:prstGeom>
          <a:noFill/>
        </p:spPr>
        <p:txBody>
          <a:bodyPr wrap="square" rtlCol="0">
            <a:spAutoFit/>
          </a:bodyPr>
          <a:lstStyle/>
          <a:p>
            <a:pPr algn="just">
              <a:lnSpc>
                <a:spcPct val="150000"/>
              </a:lnSpc>
            </a:pPr>
            <a:r>
              <a:rPr lang="en-US" sz="2000" dirty="0">
                <a:solidFill>
                  <a:schemeClr val="tx1">
                    <a:lumMod val="65000"/>
                    <a:lumOff val="35000"/>
                  </a:schemeClr>
                </a:solidFill>
              </a:rPr>
              <a:t>Our</a:t>
            </a:r>
            <a:r>
              <a:rPr lang="en-US" sz="2000" b="0" i="0" dirty="0">
                <a:solidFill>
                  <a:schemeClr val="tx1">
                    <a:lumMod val="65000"/>
                    <a:lumOff val="35000"/>
                  </a:schemeClr>
                </a:solidFill>
                <a:effectLst/>
              </a:rPr>
              <a:t> motivation for developing a project on secret key generation based on machine learning is primarily driven by the need to enhance security and privacy in various applications that require cryptographic protection. Traditional key generation techniques, such as random number generation, suffer from several drawbacks, including predictability and lack of randomness, which can make them vulnerable to attacks from adversaries. As a result, there is a growing need for more efficient and secure key generation techniques that can provide a higher level of protection against attacks.</a:t>
            </a:r>
          </a:p>
          <a:p>
            <a:pPr algn="just"/>
            <a:endParaRPr lang="en-US" dirty="0">
              <a:solidFill>
                <a:schemeClr val="tx1">
                  <a:lumMod val="65000"/>
                  <a:lumOff val="35000"/>
                </a:schemeClr>
              </a:solidFill>
            </a:endParaRPr>
          </a:p>
        </p:txBody>
      </p:sp>
      <p:sp>
        <p:nvSpPr>
          <p:cNvPr id="3" name="Slide Number Placeholder 8">
            <a:extLst>
              <a:ext uri="{FF2B5EF4-FFF2-40B4-BE49-F238E27FC236}">
                <a16:creationId xmlns:a16="http://schemas.microsoft.com/office/drawing/2014/main" id="{2AC9C71F-652E-5EFD-B36A-D2BE6C44313B}"/>
              </a:ext>
            </a:extLst>
          </p:cNvPr>
          <p:cNvSpPr txBox="1">
            <a:spLocks/>
          </p:cNvSpPr>
          <p:nvPr/>
        </p:nvSpPr>
        <p:spPr>
          <a:xfrm>
            <a:off x="11172996" y="6399940"/>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038F10-A61B-4F74-887A-CE8F9A59313C}" type="slidenum">
              <a:rPr lang="en-IN" sz="1800" b="1" smtClean="0">
                <a:solidFill>
                  <a:schemeClr val="tx1">
                    <a:lumMod val="85000"/>
                    <a:lumOff val="15000"/>
                  </a:schemeClr>
                </a:solidFill>
              </a:rPr>
              <a:pPr/>
              <a:t>4</a:t>
            </a:fld>
            <a:endParaRPr lang="en-IN" sz="1800" b="1" dirty="0">
              <a:solidFill>
                <a:schemeClr val="tx1">
                  <a:lumMod val="85000"/>
                  <a:lumOff val="15000"/>
                </a:schemeClr>
              </a:solidFill>
            </a:endParaRPr>
          </a:p>
        </p:txBody>
      </p:sp>
      <p:sp>
        <p:nvSpPr>
          <p:cNvPr id="4" name="TextBox 3">
            <a:extLst>
              <a:ext uri="{FF2B5EF4-FFF2-40B4-BE49-F238E27FC236}">
                <a16:creationId xmlns:a16="http://schemas.microsoft.com/office/drawing/2014/main" id="{B4483A0B-AD7D-18F6-26C8-1D34D2279259}"/>
              </a:ext>
            </a:extLst>
          </p:cNvPr>
          <p:cNvSpPr txBox="1"/>
          <p:nvPr/>
        </p:nvSpPr>
        <p:spPr>
          <a:xfrm>
            <a:off x="2715701" y="626011"/>
            <a:ext cx="5160396" cy="523220"/>
          </a:xfrm>
          <a:prstGeom prst="rect">
            <a:avLst/>
          </a:prstGeom>
          <a:noFill/>
        </p:spPr>
        <p:txBody>
          <a:bodyPr wrap="square" rtlCol="0">
            <a:spAutoFit/>
          </a:bodyPr>
          <a:lstStyle/>
          <a:p>
            <a:pPr algn="ctr"/>
            <a:r>
              <a:rPr lang="en-US" sz="2800" spc="300" dirty="0">
                <a:solidFill>
                  <a:schemeClr val="tx1">
                    <a:lumMod val="95000"/>
                    <a:lumOff val="5000"/>
                  </a:schemeClr>
                </a:solidFill>
                <a:latin typeface="Cambria Math" panose="02040503050406030204" pitchFamily="18" charset="0"/>
                <a:ea typeface="Cambria Math" panose="02040503050406030204" pitchFamily="18" charset="0"/>
              </a:rPr>
              <a:t>MOTIVATION</a:t>
            </a:r>
            <a:endParaRPr lang="en-IN" sz="2800" spc="300" dirty="0">
              <a:solidFill>
                <a:schemeClr val="tx1">
                  <a:lumMod val="95000"/>
                  <a:lumOff val="5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832531" y="1202063"/>
            <a:ext cx="9010835" cy="4611968"/>
          </a:xfrm>
          <a:prstGeom prst="rect">
            <a:avLst/>
          </a:prstGeom>
          <a:noFill/>
        </p:spPr>
        <p:txBody>
          <a:bodyPr wrap="square" rtlCol="0">
            <a:spAutoFit/>
          </a:bodyPr>
          <a:lstStyle/>
          <a:p>
            <a:pPr algn="just">
              <a:lnSpc>
                <a:spcPct val="150000"/>
              </a:lnSpc>
            </a:pPr>
            <a:r>
              <a:rPr lang="en-US" dirty="0">
                <a:solidFill>
                  <a:schemeClr val="tx1">
                    <a:lumMod val="65000"/>
                    <a:lumOff val="35000"/>
                  </a:schemeClr>
                </a:solidFill>
              </a:rPr>
              <a:t>In today's digital age, the security and privacy of information have become crucial concerns. Cryptography is a fundamental technique that enables secure communication, data protection, and digital authentication by converting plaintext data into an unintelligible form using secret keys.</a:t>
            </a:r>
          </a:p>
          <a:p>
            <a:pPr algn="just">
              <a:lnSpc>
                <a:spcPct val="150000"/>
              </a:lnSpc>
            </a:pPr>
            <a:endParaRPr lang="en-US" b="0" i="0" dirty="0">
              <a:solidFill>
                <a:schemeClr val="tx1">
                  <a:lumMod val="65000"/>
                  <a:lumOff val="35000"/>
                </a:schemeClr>
              </a:solidFill>
              <a:effectLst/>
            </a:endParaRPr>
          </a:p>
          <a:p>
            <a:pPr algn="just">
              <a:lnSpc>
                <a:spcPct val="150000"/>
              </a:lnSpc>
            </a:pPr>
            <a:r>
              <a:rPr lang="en-US" b="0" i="0" dirty="0">
                <a:solidFill>
                  <a:schemeClr val="tx1">
                    <a:lumMod val="65000"/>
                    <a:lumOff val="35000"/>
                  </a:schemeClr>
                </a:solidFill>
                <a:effectLst/>
              </a:rPr>
              <a:t>Machine learning has emerged as a promising technique for improving the security and strength of secret keys. Evolutionary algorithms and deep learning models have shown great promise in generating complex and unpredictable keys that can withstand attacks from adversaries. The goal of this project is to develop a machine learning-based approach for secret key generation that can provide improved security and strength compared to traditional key generation techniques.</a:t>
            </a:r>
          </a:p>
        </p:txBody>
      </p:sp>
      <p:sp>
        <p:nvSpPr>
          <p:cNvPr id="3" name="Slide Number Placeholder 8">
            <a:extLst>
              <a:ext uri="{FF2B5EF4-FFF2-40B4-BE49-F238E27FC236}">
                <a16:creationId xmlns:a16="http://schemas.microsoft.com/office/drawing/2014/main" id="{A72251CA-0DC9-892C-5BF1-4EB7475533FB}"/>
              </a:ext>
            </a:extLst>
          </p:cNvPr>
          <p:cNvSpPr txBox="1">
            <a:spLocks/>
          </p:cNvSpPr>
          <p:nvPr/>
        </p:nvSpPr>
        <p:spPr>
          <a:xfrm>
            <a:off x="11172996" y="6399940"/>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038F10-A61B-4F74-887A-CE8F9A59313C}" type="slidenum">
              <a:rPr lang="en-IN" sz="1800" b="1" smtClean="0">
                <a:solidFill>
                  <a:schemeClr val="tx1">
                    <a:lumMod val="85000"/>
                    <a:lumOff val="15000"/>
                  </a:schemeClr>
                </a:solidFill>
              </a:rPr>
              <a:pPr/>
              <a:t>5</a:t>
            </a:fld>
            <a:endParaRPr lang="en-IN" sz="1800" b="1" dirty="0">
              <a:solidFill>
                <a:schemeClr val="tx1">
                  <a:lumMod val="85000"/>
                  <a:lumOff val="15000"/>
                </a:schemeClr>
              </a:solidFill>
            </a:endParaRPr>
          </a:p>
        </p:txBody>
      </p:sp>
      <p:sp>
        <p:nvSpPr>
          <p:cNvPr id="4" name="TextBox 3">
            <a:extLst>
              <a:ext uri="{FF2B5EF4-FFF2-40B4-BE49-F238E27FC236}">
                <a16:creationId xmlns:a16="http://schemas.microsoft.com/office/drawing/2014/main" id="{D0B20954-CB83-AB31-7C38-86614299F62A}"/>
              </a:ext>
            </a:extLst>
          </p:cNvPr>
          <p:cNvSpPr txBox="1"/>
          <p:nvPr/>
        </p:nvSpPr>
        <p:spPr>
          <a:xfrm>
            <a:off x="3124363" y="451513"/>
            <a:ext cx="5160396" cy="523220"/>
          </a:xfrm>
          <a:prstGeom prst="rect">
            <a:avLst/>
          </a:prstGeom>
          <a:noFill/>
        </p:spPr>
        <p:txBody>
          <a:bodyPr wrap="square" rtlCol="0">
            <a:spAutoFit/>
          </a:bodyPr>
          <a:lstStyle/>
          <a:p>
            <a:pPr algn="ctr"/>
            <a:r>
              <a:rPr lang="en-US" sz="2800" spc="300" dirty="0">
                <a:solidFill>
                  <a:schemeClr val="tx1">
                    <a:lumMod val="95000"/>
                    <a:lumOff val="5000"/>
                  </a:schemeClr>
                </a:solidFill>
                <a:latin typeface="Cambria Math" panose="02040503050406030204" pitchFamily="18" charset="0"/>
                <a:ea typeface="Cambria Math" panose="02040503050406030204" pitchFamily="18" charset="0"/>
              </a:rPr>
              <a:t>INTRODUCTION</a:t>
            </a:r>
            <a:endParaRPr lang="en-IN" sz="2800" spc="300" dirty="0">
              <a:solidFill>
                <a:schemeClr val="tx1">
                  <a:lumMod val="95000"/>
                  <a:lumOff val="5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256319" y="2285260"/>
            <a:ext cx="4197748" cy="2215991"/>
          </a:xfrm>
          <a:prstGeom prst="rect">
            <a:avLst/>
          </a:prstGeom>
          <a:noFill/>
        </p:spPr>
        <p:txBody>
          <a:bodyPr wrap="square" rtlCol="0">
            <a:spAutoFit/>
          </a:bodyPr>
          <a:lstStyle/>
          <a:p>
            <a:r>
              <a:rPr lang="en-US" sz="2400" i="0" dirty="0">
                <a:solidFill>
                  <a:schemeClr val="tx1">
                    <a:lumMod val="75000"/>
                    <a:lumOff val="25000"/>
                  </a:schemeClr>
                </a:solidFill>
                <a:effectLst/>
              </a:rPr>
              <a:t>System Requirement:</a:t>
            </a:r>
          </a:p>
          <a:p>
            <a:pPr marL="742950" lvl="1" indent="-285750">
              <a:buFont typeface="Arial" panose="020B0604020202020204" pitchFamily="34" charset="0"/>
              <a:buChar char="•"/>
            </a:pPr>
            <a:r>
              <a:rPr lang="en-US" dirty="0">
                <a:solidFill>
                  <a:schemeClr val="tx1">
                    <a:lumMod val="75000"/>
                    <a:lumOff val="25000"/>
                  </a:schemeClr>
                </a:solidFill>
              </a:rPr>
              <a:t>PC , laptop, Mobile etc. with any OS</a:t>
            </a:r>
          </a:p>
          <a:p>
            <a:pPr lvl="1"/>
            <a:endParaRPr lang="en-US" b="0" i="0" dirty="0">
              <a:solidFill>
                <a:schemeClr val="tx1">
                  <a:lumMod val="75000"/>
                  <a:lumOff val="25000"/>
                </a:schemeClr>
              </a:solidFill>
              <a:effectLst/>
            </a:endParaRPr>
          </a:p>
          <a:p>
            <a:r>
              <a:rPr lang="en-US" sz="2400" i="0" dirty="0">
                <a:solidFill>
                  <a:schemeClr val="tx1">
                    <a:lumMod val="75000"/>
                    <a:lumOff val="25000"/>
                  </a:schemeClr>
                </a:solidFill>
                <a:effectLst/>
              </a:rPr>
              <a:t>Technology Requirement:</a:t>
            </a:r>
          </a:p>
          <a:p>
            <a:pPr marL="742950" lvl="1" indent="-285750">
              <a:buFont typeface="Arial" panose="020B0604020202020204" pitchFamily="34" charset="0"/>
              <a:buChar char="•"/>
            </a:pPr>
            <a:r>
              <a:rPr lang="en-US" dirty="0">
                <a:solidFill>
                  <a:schemeClr val="tx1">
                    <a:lumMod val="75000"/>
                    <a:lumOff val="25000"/>
                  </a:schemeClr>
                </a:solidFill>
              </a:rPr>
              <a:t>Python</a:t>
            </a:r>
          </a:p>
          <a:p>
            <a:pPr marL="742950" lvl="1" indent="-285750">
              <a:buFont typeface="Arial" panose="020B0604020202020204" pitchFamily="34" charset="0"/>
              <a:buChar char="•"/>
            </a:pPr>
            <a:r>
              <a:rPr lang="en-US" dirty="0">
                <a:solidFill>
                  <a:schemeClr val="tx1">
                    <a:lumMod val="75000"/>
                    <a:lumOff val="25000"/>
                  </a:schemeClr>
                </a:solidFill>
              </a:rPr>
              <a:t>Matlab</a:t>
            </a:r>
          </a:p>
        </p:txBody>
      </p:sp>
      <p:sp>
        <p:nvSpPr>
          <p:cNvPr id="3" name="TextBox 2"/>
          <p:cNvSpPr txBox="1"/>
          <p:nvPr/>
        </p:nvSpPr>
        <p:spPr>
          <a:xfrm>
            <a:off x="7075502" y="2285260"/>
            <a:ext cx="3524435" cy="1015663"/>
          </a:xfrm>
          <a:prstGeom prst="rect">
            <a:avLst/>
          </a:prstGeom>
          <a:noFill/>
        </p:spPr>
        <p:txBody>
          <a:bodyPr wrap="square" rtlCol="0">
            <a:spAutoFit/>
          </a:bodyPr>
          <a:lstStyle/>
          <a:p>
            <a:r>
              <a:rPr lang="en-US" sz="2400" i="0" dirty="0">
                <a:solidFill>
                  <a:schemeClr val="tx1">
                    <a:lumMod val="75000"/>
                    <a:lumOff val="25000"/>
                  </a:schemeClr>
                </a:solidFill>
                <a:effectLst/>
              </a:rPr>
              <a:t>Tools Requirement:</a:t>
            </a:r>
          </a:p>
          <a:p>
            <a:pPr marL="742950" lvl="1" indent="-285750">
              <a:buFont typeface="Arial" panose="020B0604020202020204" pitchFamily="34" charset="0"/>
              <a:buChar char="•"/>
            </a:pPr>
            <a:r>
              <a:rPr lang="en-US" dirty="0">
                <a:solidFill>
                  <a:schemeClr val="tx1">
                    <a:lumMod val="75000"/>
                    <a:lumOff val="25000"/>
                  </a:schemeClr>
                </a:solidFill>
              </a:rPr>
              <a:t>VS code</a:t>
            </a:r>
          </a:p>
          <a:p>
            <a:endParaRPr lang="en-IN" dirty="0"/>
          </a:p>
        </p:txBody>
      </p:sp>
      <p:sp>
        <p:nvSpPr>
          <p:cNvPr id="4" name="Slide Number Placeholder 8">
            <a:extLst>
              <a:ext uri="{FF2B5EF4-FFF2-40B4-BE49-F238E27FC236}">
                <a16:creationId xmlns:a16="http://schemas.microsoft.com/office/drawing/2014/main" id="{CD95B991-32FC-0657-BC51-5AD8FEEBFAC0}"/>
              </a:ext>
            </a:extLst>
          </p:cNvPr>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6</a:t>
            </a:fld>
            <a:endParaRPr lang="en-IN" sz="1800" b="1" dirty="0">
              <a:solidFill>
                <a:schemeClr val="tx1">
                  <a:lumMod val="85000"/>
                  <a:lumOff val="15000"/>
                </a:schemeClr>
              </a:solidFill>
            </a:endParaRPr>
          </a:p>
        </p:txBody>
      </p:sp>
      <p:sp>
        <p:nvSpPr>
          <p:cNvPr id="11" name="TextBox 10">
            <a:extLst>
              <a:ext uri="{FF2B5EF4-FFF2-40B4-BE49-F238E27FC236}">
                <a16:creationId xmlns:a16="http://schemas.microsoft.com/office/drawing/2014/main" id="{77C32439-30E1-5EB7-CD2C-FF6290BC4ECC}"/>
              </a:ext>
            </a:extLst>
          </p:cNvPr>
          <p:cNvSpPr txBox="1"/>
          <p:nvPr/>
        </p:nvSpPr>
        <p:spPr>
          <a:xfrm>
            <a:off x="2954946" y="752179"/>
            <a:ext cx="5160396" cy="523220"/>
          </a:xfrm>
          <a:prstGeom prst="rect">
            <a:avLst/>
          </a:prstGeom>
          <a:noFill/>
        </p:spPr>
        <p:txBody>
          <a:bodyPr wrap="square" rtlCol="0">
            <a:spAutoFit/>
          </a:bodyPr>
          <a:lstStyle/>
          <a:p>
            <a:pPr algn="ctr"/>
            <a:r>
              <a:rPr lang="en-US" sz="2800" spc="300" dirty="0">
                <a:solidFill>
                  <a:schemeClr val="tx1">
                    <a:lumMod val="95000"/>
                    <a:lumOff val="5000"/>
                  </a:schemeClr>
                </a:solidFill>
                <a:latin typeface="Cambria Math" panose="02040503050406030204" pitchFamily="18" charset="0"/>
                <a:ea typeface="Cambria Math" panose="02040503050406030204" pitchFamily="18" charset="0"/>
              </a:rPr>
              <a:t>REQUIREMENTS</a:t>
            </a:r>
            <a:endParaRPr lang="en-IN" sz="2800" spc="300" dirty="0">
              <a:solidFill>
                <a:schemeClr val="tx1">
                  <a:lumMod val="95000"/>
                  <a:lumOff val="5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915167" y="776720"/>
            <a:ext cx="5160396" cy="523220"/>
          </a:xfrm>
          <a:prstGeom prst="rect">
            <a:avLst/>
          </a:prstGeom>
          <a:noFill/>
        </p:spPr>
        <p:txBody>
          <a:bodyPr wrap="square" rtlCol="0">
            <a:spAutoFit/>
          </a:bodyPr>
          <a:lstStyle/>
          <a:p>
            <a:pPr algn="ctr"/>
            <a:r>
              <a:rPr lang="en-IN" sz="2800" spc="-150" dirty="0">
                <a:solidFill>
                  <a:schemeClr val="tx1">
                    <a:lumMod val="95000"/>
                    <a:lumOff val="5000"/>
                  </a:schemeClr>
                </a:solidFill>
                <a:latin typeface="Cambria Math" panose="02040503050406030204" pitchFamily="18" charset="0"/>
                <a:ea typeface="Cambria Math" panose="02040503050406030204" pitchFamily="18" charset="0"/>
              </a:rPr>
              <a:t>F E A T U R E S</a:t>
            </a:r>
          </a:p>
        </p:txBody>
      </p:sp>
      <p:sp>
        <p:nvSpPr>
          <p:cNvPr id="2" name="Footer Placeholder 1"/>
          <p:cNvSpPr>
            <a:spLocks noGrp="1"/>
          </p:cNvSpPr>
          <p:nvPr>
            <p:ph type="ftr" sz="quarter" idx="11"/>
          </p:nvPr>
        </p:nvSpPr>
        <p:spPr>
          <a:xfrm>
            <a:off x="677334" y="6041362"/>
            <a:ext cx="1787960" cy="365125"/>
          </a:xfrm>
        </p:spPr>
        <p:txBody>
          <a:bodyPr/>
          <a:lstStyle/>
          <a:p>
            <a:r>
              <a:rPr lang="en-IN"/>
              <a:t>Department: B.SC-IT-CTIS</a:t>
            </a:r>
          </a:p>
        </p:txBody>
      </p:sp>
      <p:sp>
        <p:nvSpPr>
          <p:cNvPr id="6" name="TextBox 5"/>
          <p:cNvSpPr txBox="1"/>
          <p:nvPr/>
        </p:nvSpPr>
        <p:spPr>
          <a:xfrm>
            <a:off x="2279949" y="1840475"/>
            <a:ext cx="6801297"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tx1">
                    <a:lumMod val="75000"/>
                    <a:lumOff val="25000"/>
                  </a:schemeClr>
                </a:solidFill>
              </a:rPr>
              <a:t>Secret Key Generation</a:t>
            </a:r>
          </a:p>
          <a:p>
            <a:pPr marL="285750" indent="-285750">
              <a:lnSpc>
                <a:spcPct val="150000"/>
              </a:lnSpc>
              <a:buFont typeface="Arial" panose="020B0604020202020204" pitchFamily="34" charset="0"/>
              <a:buChar char="•"/>
            </a:pPr>
            <a:r>
              <a:rPr lang="en-US" sz="2000" dirty="0">
                <a:solidFill>
                  <a:schemeClr val="tx1">
                    <a:lumMod val="75000"/>
                    <a:lumOff val="25000"/>
                  </a:schemeClr>
                </a:solidFill>
              </a:rPr>
              <a:t>Enhancing Digital Authentication</a:t>
            </a:r>
          </a:p>
          <a:p>
            <a:pPr marL="285750" indent="-285750">
              <a:lnSpc>
                <a:spcPct val="150000"/>
              </a:lnSpc>
              <a:buFont typeface="Arial" panose="020B0604020202020204" pitchFamily="34" charset="0"/>
              <a:buChar char="•"/>
            </a:pPr>
            <a:r>
              <a:rPr lang="en-US" sz="2000" i="0" u="none" strike="noStrike" dirty="0">
                <a:solidFill>
                  <a:schemeClr val="tx1">
                    <a:lumMod val="75000"/>
                    <a:lumOff val="25000"/>
                  </a:schemeClr>
                </a:solidFill>
                <a:effectLst/>
              </a:rPr>
              <a:t>OTP generation</a:t>
            </a:r>
          </a:p>
          <a:p>
            <a:pPr marL="285750" indent="-285750">
              <a:lnSpc>
                <a:spcPct val="150000"/>
              </a:lnSpc>
              <a:buFont typeface="Arial" panose="020B0604020202020204" pitchFamily="34" charset="0"/>
              <a:buChar char="•"/>
            </a:pPr>
            <a:r>
              <a:rPr lang="en-US" sz="2000" dirty="0">
                <a:solidFill>
                  <a:schemeClr val="tx1">
                    <a:lumMod val="75000"/>
                    <a:lumOff val="25000"/>
                  </a:schemeClr>
                </a:solidFill>
              </a:rPr>
              <a:t>Secure Communication</a:t>
            </a:r>
          </a:p>
          <a:p>
            <a:pPr marL="285750" indent="-285750">
              <a:lnSpc>
                <a:spcPct val="150000"/>
              </a:lnSpc>
              <a:buFont typeface="Arial" panose="020B0604020202020204" pitchFamily="34" charset="0"/>
              <a:buChar char="•"/>
            </a:pPr>
            <a:r>
              <a:rPr lang="en-US" sz="2000" i="0" u="none" strike="noStrike" dirty="0">
                <a:solidFill>
                  <a:schemeClr val="tx1">
                    <a:lumMod val="75000"/>
                    <a:lumOff val="25000"/>
                  </a:schemeClr>
                </a:solidFill>
                <a:effectLst/>
              </a:rPr>
              <a:t>Data Protection</a:t>
            </a:r>
          </a:p>
          <a:p>
            <a:pPr marL="285750" indent="-285750">
              <a:buFont typeface="Arial" panose="020B0604020202020204" pitchFamily="34" charset="0"/>
              <a:buChar char="•"/>
            </a:pPr>
            <a:endParaRPr lang="en-US" sz="2000" i="0" u="none" strike="noStrike" dirty="0">
              <a:solidFill>
                <a:schemeClr val="tx1">
                  <a:lumMod val="75000"/>
                  <a:lumOff val="25000"/>
                </a:schemeClr>
              </a:solidFill>
              <a:effectLst/>
            </a:endParaRPr>
          </a:p>
          <a:p>
            <a:pPr marL="285750" indent="-285750">
              <a:buFont typeface="Arial" panose="020B0604020202020204" pitchFamily="34" charset="0"/>
              <a:buChar char="•"/>
            </a:pPr>
            <a:endParaRPr lang="en-US" sz="2000" i="0" u="none" strike="noStrike" dirty="0">
              <a:solidFill>
                <a:schemeClr val="tx1">
                  <a:lumMod val="75000"/>
                  <a:lumOff val="25000"/>
                </a:schemeClr>
              </a:solidFill>
              <a:effectLst/>
            </a:endParaRPr>
          </a:p>
          <a:p>
            <a:pPr marL="285750" indent="-285750" algn="just">
              <a:buFont typeface="Arial" panose="020B0604020202020204" pitchFamily="34" charset="0"/>
              <a:buChar char="•"/>
            </a:pPr>
            <a:endParaRPr lang="en-US" sz="2000" dirty="0">
              <a:solidFill>
                <a:schemeClr val="tx1">
                  <a:lumMod val="75000"/>
                  <a:lumOff val="25000"/>
                </a:schemeClr>
              </a:solidFill>
            </a:endParaRPr>
          </a:p>
        </p:txBody>
      </p:sp>
      <p:sp>
        <p:nvSpPr>
          <p:cNvPr id="4" name="Slide Number Placeholder 8">
            <a:extLst>
              <a:ext uri="{FF2B5EF4-FFF2-40B4-BE49-F238E27FC236}">
                <a16:creationId xmlns:a16="http://schemas.microsoft.com/office/drawing/2014/main" id="{175DF2DF-C1E3-1EBA-A09A-5EB8123E65F3}"/>
              </a:ext>
            </a:extLst>
          </p:cNvPr>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7</a:t>
            </a:fld>
            <a:endParaRPr lang="en-IN" sz="1800" b="1" dirty="0">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878924" y="701965"/>
            <a:ext cx="8931785" cy="523220"/>
          </a:xfrm>
          <a:prstGeom prst="rect">
            <a:avLst/>
          </a:prstGeom>
          <a:noFill/>
        </p:spPr>
        <p:txBody>
          <a:bodyPr wrap="square" rtlCol="0">
            <a:spAutoFit/>
          </a:bodyPr>
          <a:lstStyle/>
          <a:p>
            <a:pPr algn="ctr"/>
            <a:r>
              <a:rPr lang="en-IN" sz="2800" spc="300" dirty="0">
                <a:latin typeface="Cambria Math" panose="02040503050406030204" pitchFamily="18" charset="0"/>
                <a:ea typeface="Cambria Math" panose="02040503050406030204" pitchFamily="18" charset="0"/>
              </a:rPr>
              <a:t>CURRENT STATUS OF PROJECT</a:t>
            </a:r>
            <a:endParaRPr lang="en-IN" sz="2800" dirty="0">
              <a:latin typeface="Cambria Math" panose="02040503050406030204" pitchFamily="18" charset="0"/>
              <a:ea typeface="Cambria Math" panose="02040503050406030204" pitchFamily="18" charset="0"/>
            </a:endParaRPr>
          </a:p>
        </p:txBody>
      </p:sp>
      <p:sp>
        <p:nvSpPr>
          <p:cNvPr id="2" name="Footer Placeholder 1"/>
          <p:cNvSpPr>
            <a:spLocks noGrp="1"/>
          </p:cNvSpPr>
          <p:nvPr>
            <p:ph type="ftr" sz="quarter" idx="11"/>
          </p:nvPr>
        </p:nvSpPr>
        <p:spPr>
          <a:xfrm>
            <a:off x="690333" y="6020628"/>
            <a:ext cx="4114799" cy="379312"/>
          </a:xfrm>
        </p:spPr>
        <p:txBody>
          <a:bodyPr/>
          <a:lstStyle/>
          <a:p>
            <a:r>
              <a:rPr lang="en-IN" dirty="0"/>
              <a:t>Department: B.SC-IT-CTIS</a:t>
            </a:r>
          </a:p>
        </p:txBody>
      </p:sp>
      <p:sp>
        <p:nvSpPr>
          <p:cNvPr id="6" name="TextBox 5">
            <a:extLst>
              <a:ext uri="{FF2B5EF4-FFF2-40B4-BE49-F238E27FC236}">
                <a16:creationId xmlns:a16="http://schemas.microsoft.com/office/drawing/2014/main" id="{DB82F236-E091-CA8E-B038-CC152AC79AF8}"/>
              </a:ext>
            </a:extLst>
          </p:cNvPr>
          <p:cNvSpPr txBox="1"/>
          <p:nvPr/>
        </p:nvSpPr>
        <p:spPr>
          <a:xfrm>
            <a:off x="900953" y="1403326"/>
            <a:ext cx="10390094" cy="461664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solidFill>
                  <a:schemeClr val="tx1">
                    <a:lumMod val="75000"/>
                    <a:lumOff val="25000"/>
                  </a:schemeClr>
                </a:solidFill>
              </a:rPr>
              <a:t>Understanding Secret Key and Cryptography</a:t>
            </a:r>
          </a:p>
          <a:p>
            <a:pPr marL="285750" indent="-285750">
              <a:lnSpc>
                <a:spcPct val="200000"/>
              </a:lnSpc>
              <a:buFont typeface="Arial" panose="020B0604020202020204" pitchFamily="34" charset="0"/>
              <a:buChar char="•"/>
            </a:pPr>
            <a:r>
              <a:rPr lang="en-US" sz="2000" dirty="0">
                <a:solidFill>
                  <a:schemeClr val="tx1">
                    <a:lumMod val="75000"/>
                    <a:lumOff val="25000"/>
                  </a:schemeClr>
                </a:solidFill>
              </a:rPr>
              <a:t>Researching Chaotic Map</a:t>
            </a:r>
          </a:p>
          <a:p>
            <a:pPr marL="285750" indent="-285750">
              <a:lnSpc>
                <a:spcPct val="200000"/>
              </a:lnSpc>
              <a:buFont typeface="Arial" panose="020B0604020202020204" pitchFamily="34" charset="0"/>
              <a:buChar char="•"/>
            </a:pPr>
            <a:r>
              <a:rPr lang="en-US" sz="2000" dirty="0">
                <a:solidFill>
                  <a:schemeClr val="tx1">
                    <a:lumMod val="75000"/>
                    <a:lumOff val="25000"/>
                  </a:schemeClr>
                </a:solidFill>
              </a:rPr>
              <a:t>Running  and Testing a Python Algorithm based on Chaotic map</a:t>
            </a:r>
          </a:p>
          <a:p>
            <a:pPr marL="285750" indent="-285750">
              <a:lnSpc>
                <a:spcPct val="200000"/>
              </a:lnSpc>
              <a:buFont typeface="Arial" panose="020B0604020202020204" pitchFamily="34" charset="0"/>
              <a:buChar char="•"/>
            </a:pPr>
            <a:r>
              <a:rPr lang="en-US" sz="2000" dirty="0">
                <a:solidFill>
                  <a:schemeClr val="tx1">
                    <a:lumMod val="75000"/>
                    <a:lumOff val="25000"/>
                  </a:schemeClr>
                </a:solidFill>
              </a:rPr>
              <a:t>Researching Optimization Algorithm</a:t>
            </a:r>
          </a:p>
          <a:p>
            <a:pPr marL="285750" indent="-285750">
              <a:lnSpc>
                <a:spcPct val="200000"/>
              </a:lnSpc>
              <a:buFont typeface="Arial" panose="020B0604020202020204" pitchFamily="34" charset="0"/>
              <a:buChar char="•"/>
            </a:pPr>
            <a:r>
              <a:rPr lang="en-US" sz="2000" dirty="0">
                <a:solidFill>
                  <a:schemeClr val="tx1">
                    <a:lumMod val="75000"/>
                    <a:lumOff val="25000"/>
                  </a:schemeClr>
                </a:solidFill>
              </a:rPr>
              <a:t>Researching Genetic Algorithm</a:t>
            </a:r>
          </a:p>
          <a:p>
            <a:pPr marL="285750" indent="-285750">
              <a:lnSpc>
                <a:spcPct val="200000"/>
              </a:lnSpc>
              <a:buFont typeface="Arial" panose="020B0604020202020204" pitchFamily="34" charset="0"/>
              <a:buChar char="•"/>
            </a:pPr>
            <a:r>
              <a:rPr lang="en-US" sz="2000" dirty="0">
                <a:solidFill>
                  <a:schemeClr val="tx1">
                    <a:lumMod val="75000"/>
                    <a:lumOff val="25000"/>
                  </a:schemeClr>
                </a:solidFill>
              </a:rPr>
              <a:t>Running  and Testing a python Algorithm based  on Genetic Algorithm (Not Completed)</a:t>
            </a:r>
          </a:p>
          <a:p>
            <a:pPr marL="285750" indent="-285750">
              <a:buFont typeface="Arial" panose="020B0604020202020204" pitchFamily="34" charset="0"/>
              <a:buChar char="•"/>
            </a:pPr>
            <a:endParaRPr lang="en-US" dirty="0">
              <a:solidFill>
                <a:schemeClr val="tx1">
                  <a:lumMod val="75000"/>
                  <a:lumOff val="25000"/>
                </a:schemeClr>
              </a:solidFill>
            </a:endParaRPr>
          </a:p>
          <a:p>
            <a:endParaRPr lang="en-US" dirty="0">
              <a:solidFill>
                <a:schemeClr val="tx1">
                  <a:lumMod val="75000"/>
                  <a:lumOff val="25000"/>
                </a:schemeClr>
              </a:solidFill>
            </a:endParaRPr>
          </a:p>
          <a:p>
            <a:endParaRPr lang="en-US" dirty="0">
              <a:solidFill>
                <a:schemeClr val="tx1">
                  <a:lumMod val="75000"/>
                  <a:lumOff val="25000"/>
                </a:schemeClr>
              </a:solidFill>
            </a:endParaRPr>
          </a:p>
        </p:txBody>
      </p:sp>
      <p:sp>
        <p:nvSpPr>
          <p:cNvPr id="11" name="Slide Number Placeholder 8">
            <a:extLst>
              <a:ext uri="{FF2B5EF4-FFF2-40B4-BE49-F238E27FC236}">
                <a16:creationId xmlns:a16="http://schemas.microsoft.com/office/drawing/2014/main" id="{362B5D85-BA6B-626A-30E6-F64F4EC81F78}"/>
              </a:ext>
            </a:extLst>
          </p:cNvPr>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8</a:t>
            </a:fld>
            <a:endParaRPr lang="en-IN" sz="1800" b="1" dirty="0">
              <a:solidFill>
                <a:schemeClr val="tx1">
                  <a:lumMod val="85000"/>
                  <a:lumOff val="1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2" name="Footer Placeholder 1"/>
          <p:cNvSpPr>
            <a:spLocks noGrp="1"/>
          </p:cNvSpPr>
          <p:nvPr>
            <p:ph type="ftr" sz="quarter" idx="11"/>
          </p:nvPr>
        </p:nvSpPr>
        <p:spPr>
          <a:xfrm>
            <a:off x="502074" y="6342164"/>
            <a:ext cx="4114799" cy="379312"/>
          </a:xfrm>
        </p:spPr>
        <p:txBody>
          <a:bodyPr/>
          <a:lstStyle/>
          <a:p>
            <a:r>
              <a:rPr lang="en-IN" dirty="0"/>
              <a:t>Department: B.SC-IT-CTIS</a:t>
            </a:r>
          </a:p>
        </p:txBody>
      </p:sp>
      <p:pic>
        <p:nvPicPr>
          <p:cNvPr id="18" name="Picture 17">
            <a:extLst>
              <a:ext uri="{FF2B5EF4-FFF2-40B4-BE49-F238E27FC236}">
                <a16:creationId xmlns:a16="http://schemas.microsoft.com/office/drawing/2014/main" id="{D592D5DE-8C0C-7E85-19B3-ECBE1876A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71" y="1751908"/>
            <a:ext cx="5062369" cy="3592189"/>
          </a:xfrm>
          <a:prstGeom prst="rect">
            <a:avLst/>
          </a:prstGeom>
        </p:spPr>
      </p:pic>
      <p:pic>
        <p:nvPicPr>
          <p:cNvPr id="20" name="Picture 19">
            <a:extLst>
              <a:ext uri="{FF2B5EF4-FFF2-40B4-BE49-F238E27FC236}">
                <a16:creationId xmlns:a16="http://schemas.microsoft.com/office/drawing/2014/main" id="{43082A13-F324-4B12-94BF-5CACAC3CA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0779" y="1751908"/>
            <a:ext cx="4964599" cy="3592189"/>
          </a:xfrm>
          <a:prstGeom prst="rect">
            <a:avLst/>
          </a:prstGeom>
        </p:spPr>
      </p:pic>
      <p:sp>
        <p:nvSpPr>
          <p:cNvPr id="21" name="TextBox 20">
            <a:extLst>
              <a:ext uri="{FF2B5EF4-FFF2-40B4-BE49-F238E27FC236}">
                <a16:creationId xmlns:a16="http://schemas.microsoft.com/office/drawing/2014/main" id="{35D8E0AC-8F3F-4A19-AAD7-C54759878248}"/>
              </a:ext>
            </a:extLst>
          </p:cNvPr>
          <p:cNvSpPr txBox="1"/>
          <p:nvPr/>
        </p:nvSpPr>
        <p:spPr>
          <a:xfrm>
            <a:off x="1731506" y="5625462"/>
            <a:ext cx="3290097" cy="379312"/>
          </a:xfrm>
          <a:prstGeom prst="rect">
            <a:avLst/>
          </a:prstGeom>
          <a:noFill/>
        </p:spPr>
        <p:txBody>
          <a:bodyPr wrap="square" rtlCol="0">
            <a:spAutoFit/>
          </a:bodyPr>
          <a:lstStyle/>
          <a:p>
            <a:r>
              <a:rPr lang="en-US" dirty="0"/>
              <a:t> Logistic Chaotic Map code </a:t>
            </a:r>
            <a:endParaRPr lang="en-IN" dirty="0"/>
          </a:p>
        </p:txBody>
      </p:sp>
      <p:sp>
        <p:nvSpPr>
          <p:cNvPr id="22" name="TextBox 21">
            <a:extLst>
              <a:ext uri="{FF2B5EF4-FFF2-40B4-BE49-F238E27FC236}">
                <a16:creationId xmlns:a16="http://schemas.microsoft.com/office/drawing/2014/main" id="{6A180814-78F0-AC7B-0EFF-F6A643A7EA1E}"/>
              </a:ext>
            </a:extLst>
          </p:cNvPr>
          <p:cNvSpPr txBox="1"/>
          <p:nvPr/>
        </p:nvSpPr>
        <p:spPr>
          <a:xfrm>
            <a:off x="8540695" y="5625462"/>
            <a:ext cx="1004766" cy="379312"/>
          </a:xfrm>
          <a:prstGeom prst="rect">
            <a:avLst/>
          </a:prstGeom>
          <a:noFill/>
        </p:spPr>
        <p:txBody>
          <a:bodyPr wrap="square" rtlCol="0">
            <a:spAutoFit/>
          </a:bodyPr>
          <a:lstStyle/>
          <a:p>
            <a:r>
              <a:rPr lang="en-US" dirty="0"/>
              <a:t> Output</a:t>
            </a:r>
            <a:endParaRPr lang="en-IN" dirty="0"/>
          </a:p>
        </p:txBody>
      </p:sp>
      <p:sp>
        <p:nvSpPr>
          <p:cNvPr id="23" name="Slide Number Placeholder 8">
            <a:extLst>
              <a:ext uri="{FF2B5EF4-FFF2-40B4-BE49-F238E27FC236}">
                <a16:creationId xmlns:a16="http://schemas.microsoft.com/office/drawing/2014/main" id="{6DABF15F-85EA-0FAF-E8D2-CBE3D4D2C94F}"/>
              </a:ext>
            </a:extLst>
          </p:cNvPr>
          <p:cNvSpPr>
            <a:spLocks noGrp="1"/>
          </p:cNvSpPr>
          <p:nvPr>
            <p:ph type="sldNum" sz="quarter" idx="12"/>
          </p:nvPr>
        </p:nvSpPr>
        <p:spPr>
          <a:xfrm>
            <a:off x="11172996" y="6399940"/>
            <a:ext cx="683339" cy="365125"/>
          </a:xfrm>
        </p:spPr>
        <p:txBody>
          <a:bodyPr/>
          <a:lstStyle/>
          <a:p>
            <a:fld id="{EC038F10-A61B-4F74-887A-CE8F9A59313C}" type="slidenum">
              <a:rPr lang="en-IN" sz="1800" b="1" smtClean="0">
                <a:solidFill>
                  <a:schemeClr val="tx1">
                    <a:lumMod val="85000"/>
                    <a:lumOff val="15000"/>
                  </a:schemeClr>
                </a:solidFill>
              </a:rPr>
              <a:t>9</a:t>
            </a:fld>
            <a:endParaRPr lang="en-IN" sz="1800" b="1" dirty="0">
              <a:solidFill>
                <a:schemeClr val="tx1">
                  <a:lumMod val="85000"/>
                  <a:lumOff val="15000"/>
                </a:schemeClr>
              </a:solidFill>
            </a:endParaRPr>
          </a:p>
        </p:txBody>
      </p:sp>
      <p:sp>
        <p:nvSpPr>
          <p:cNvPr id="4" name="TextBox 3">
            <a:extLst>
              <a:ext uri="{FF2B5EF4-FFF2-40B4-BE49-F238E27FC236}">
                <a16:creationId xmlns:a16="http://schemas.microsoft.com/office/drawing/2014/main" id="{ADB5D529-1BAC-6822-B70B-0EBAEC6C0390}"/>
              </a:ext>
            </a:extLst>
          </p:cNvPr>
          <p:cNvSpPr txBox="1"/>
          <p:nvPr/>
        </p:nvSpPr>
        <p:spPr>
          <a:xfrm>
            <a:off x="878924" y="701965"/>
            <a:ext cx="8931785" cy="523220"/>
          </a:xfrm>
          <a:prstGeom prst="rect">
            <a:avLst/>
          </a:prstGeom>
          <a:noFill/>
        </p:spPr>
        <p:txBody>
          <a:bodyPr wrap="square" rtlCol="0">
            <a:spAutoFit/>
          </a:bodyPr>
          <a:lstStyle/>
          <a:p>
            <a:pPr algn="ctr"/>
            <a:r>
              <a:rPr lang="en-IN" sz="2800" spc="300" dirty="0">
                <a:latin typeface="Cambria Math" panose="02040503050406030204" pitchFamily="18" charset="0"/>
                <a:ea typeface="Cambria Math" panose="02040503050406030204" pitchFamily="18" charset="0"/>
              </a:rPr>
              <a:t>CURRENT STATUS OF PROJECT</a:t>
            </a:r>
            <a:endParaRPr lang="en-IN" sz="2800" dirty="0">
              <a:latin typeface="Cambria Math" panose="02040503050406030204" pitchFamily="18" charset="0"/>
              <a:ea typeface="Cambria Math" panose="02040503050406030204" pitchFamily="18" charset="0"/>
            </a:endParaRPr>
          </a:p>
        </p:txBody>
      </p:sp>
    </p:spTree>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551</TotalTime>
  <Words>616</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Candara</vt:lpstr>
      <vt:lpstr>Courier New</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ashaduzzaman mondal</dc:creator>
  <cp:lastModifiedBy>Ritabrata Sinha</cp:lastModifiedBy>
  <cp:revision>15</cp:revision>
  <dcterms:created xsi:type="dcterms:W3CDTF">2023-04-21T13:29:00Z</dcterms:created>
  <dcterms:modified xsi:type="dcterms:W3CDTF">2023-04-24T08:05:29Z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452BCEB55ECC40B2BC545B8EE93690D5</vt:lpwstr>
  </property>
  <property fmtid="{D5CDD505-2E9C-101B-9397-08002B2CF9AE}" pid="3" name="KSOProductBuildVer">
    <vt:lpwstr>1033-11.2.0.11536</vt:lpwstr>
  </property>
</Properties>
</file>