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8" r:id="rId4"/>
    <p:sldId id="270" r:id="rId5"/>
    <p:sldId id="271" r:id="rId6"/>
    <p:sldId id="272" r:id="rId7"/>
    <p:sldId id="274" r:id="rId8"/>
    <p:sldId id="276" r:id="rId9"/>
    <p:sldId id="278" r:id="rId10"/>
    <p:sldId id="279" r:id="rId11"/>
    <p:sldId id="280" r:id="rId12"/>
    <p:sldId id="281" r:id="rId13"/>
    <p:sldId id="282" r:id="rId14"/>
    <p:sldId id="285" r:id="rId15"/>
    <p:sldId id="284" r:id="rId16"/>
    <p:sldId id="286" r:id="rId17"/>
    <p:sldId id="288" r:id="rId18"/>
    <p:sldId id="291" r:id="rId19"/>
    <p:sldId id="294" r:id="rId20"/>
    <p:sldId id="293" r:id="rId21"/>
    <p:sldId id="295" r:id="rId22"/>
    <p:sldId id="296" r:id="rId23"/>
    <p:sldId id="299" r:id="rId24"/>
    <p:sldId id="300" r:id="rId25"/>
    <p:sldId id="301" r:id="rId26"/>
    <p:sldId id="302" r:id="rId27"/>
    <p:sldId id="303" r:id="rId28"/>
    <p:sldId id="304" r:id="rId29"/>
    <p:sldId id="298" r:id="rId30"/>
    <p:sldId id="305" r:id="rId31"/>
    <p:sldId id="306" r:id="rId32"/>
    <p:sldId id="307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232"/>
    <a:srgbClr val="F25C00"/>
    <a:srgbClr val="FF8D69"/>
    <a:srgbClr val="FFA7A7"/>
    <a:srgbClr val="DA6464"/>
    <a:srgbClr val="FF5353"/>
    <a:srgbClr val="FFFF53"/>
    <a:srgbClr val="82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02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64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54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1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1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717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12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58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8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71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88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49BB-6224-4AB9-84CF-DED845E05FA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26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A49BB-6224-4AB9-84CF-DED845E05FA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5816-3121-4A46-8889-405FE95EA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61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atome.naver.jp/odai/2134386164727689601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godmanners.com/?p=1852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ome.naver.jp/odai/2129103825682260701/2132850392957518303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health-safety-we-keshagesh-ensure-people-go-home-terry-penne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uchrszk.blogspot.jp/2016/06/blog-post_39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health-safety-we-keshagesh-ensure-people-go-home-terry-penne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atome.naver.jp/odai/213438616472768960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3110" y="203200"/>
            <a:ext cx="9144000" cy="595956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5400" dirty="0"/>
              <a:t/>
            </a:r>
            <a:br>
              <a:rPr lang="en-US" altLang="ja-JP" sz="5400" dirty="0"/>
            </a:br>
            <a:r>
              <a:rPr lang="en-US" altLang="ja-JP" sz="5400" b="1" dirty="0" smtClean="0"/>
              <a:t>Java</a:t>
            </a:r>
            <a:r>
              <a:rPr lang="ja-JP" altLang="en-US" sz="5400" b="1" dirty="0" smtClean="0"/>
              <a:t>研修 成果発表</a:t>
            </a:r>
            <a:r>
              <a:rPr lang="en-US" altLang="ja-JP" sz="5400" b="1" dirty="0" smtClean="0"/>
              <a:t/>
            </a:r>
            <a:br>
              <a:rPr lang="en-US" altLang="ja-JP" sz="5400" b="1" dirty="0" smtClean="0"/>
            </a:br>
            <a:r>
              <a:rPr lang="en-US" altLang="ja-JP" sz="5400" b="1" dirty="0"/>
              <a:t/>
            </a:r>
            <a:br>
              <a:rPr lang="en-US" altLang="ja-JP" sz="5400" b="1" dirty="0"/>
            </a:br>
            <a:r>
              <a:rPr lang="ja-JP" altLang="en-US" sz="5400" dirty="0" smtClean="0"/>
              <a:t>池田 旭伸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980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717" y="315883"/>
            <a:ext cx="1219200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No.1 </a:t>
            </a:r>
            <a:r>
              <a:rPr lang="ja-JP" altLang="en-US" sz="5400" dirty="0" smtClean="0"/>
              <a:t>日々</a:t>
            </a:r>
            <a:r>
              <a:rPr lang="ja-JP" altLang="en-US" sz="5400" dirty="0"/>
              <a:t>、学習し続ける</a:t>
            </a:r>
            <a:r>
              <a:rPr lang="ja-JP" altLang="en-US" sz="5400" dirty="0" smtClean="0"/>
              <a:t>こと </a:t>
            </a:r>
            <a:r>
              <a:rPr lang="en-US" altLang="ja-JP" sz="5400" dirty="0" smtClean="0"/>
              <a:t>After</a:t>
            </a:r>
            <a:br>
              <a:rPr lang="en-US" altLang="ja-JP" sz="5400" dirty="0" smtClean="0"/>
            </a:br>
            <a:r>
              <a:rPr lang="en-US" altLang="ja-JP" sz="5400" dirty="0"/>
              <a:t/>
            </a:r>
            <a:br>
              <a:rPr lang="en-US" altLang="ja-JP" sz="5400" dirty="0"/>
            </a:br>
            <a:r>
              <a:rPr lang="en-US" altLang="ja-JP" sz="5400" dirty="0" smtClean="0"/>
              <a:t>				</a:t>
            </a:r>
            <a:r>
              <a:rPr lang="ja-JP" altLang="en-US" sz="7200" dirty="0" smtClean="0"/>
              <a:t>次章へ続く</a:t>
            </a:r>
            <a:endParaRPr lang="ja-JP" altLang="en-US" sz="7200" dirty="0">
              <a:ln w="6600">
                <a:solidFill>
                  <a:srgbClr val="FF0000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769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1369" y="0"/>
            <a:ext cx="10444766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8000" dirty="0"/>
              <a:t>研修で苦労した</a:t>
            </a:r>
            <a:r>
              <a:rPr lang="ja-JP" altLang="en-US" sz="8000" dirty="0" smtClean="0"/>
              <a:t>こと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721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1369" y="0"/>
            <a:ext cx="10444766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8000" dirty="0"/>
              <a:t>研修で苦労した</a:t>
            </a:r>
            <a:r>
              <a:rPr lang="ja-JP" altLang="en-US" sz="8000" dirty="0" smtClean="0"/>
              <a:t>こと</a:t>
            </a:r>
            <a:endParaRPr lang="ja-JP" altLang="en-US" sz="5400" dirty="0"/>
          </a:p>
        </p:txBody>
      </p:sp>
      <p:sp>
        <p:nvSpPr>
          <p:cNvPr id="4" name="正方形/長方形 3"/>
          <p:cNvSpPr/>
          <p:nvPr/>
        </p:nvSpPr>
        <p:spPr>
          <a:xfrm rot="272264">
            <a:off x="6438415" y="1756160"/>
            <a:ext cx="4553912" cy="137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solidFill>
                  <a:schemeClr val="tx2"/>
                </a:solidFill>
              </a:rPr>
              <a:t>インタプリタ</a:t>
            </a:r>
            <a:endParaRPr kumimoji="1" lang="ja-JP" altLang="en-US" sz="6000" dirty="0"/>
          </a:p>
        </p:txBody>
      </p:sp>
      <p:sp>
        <p:nvSpPr>
          <p:cNvPr id="5" name="正方形/長方形 4"/>
          <p:cNvSpPr/>
          <p:nvPr/>
        </p:nvSpPr>
        <p:spPr>
          <a:xfrm rot="272264">
            <a:off x="840808" y="4033355"/>
            <a:ext cx="4295955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chemeClr val="tx2"/>
                </a:solidFill>
              </a:rPr>
              <a:t>File</a:t>
            </a:r>
            <a:r>
              <a:rPr lang="ja-JP" altLang="en-US" sz="4400" dirty="0" smtClean="0">
                <a:solidFill>
                  <a:schemeClr val="tx2"/>
                </a:solidFill>
              </a:rPr>
              <a:t>ストリーム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 rot="272264">
            <a:off x="7227136" y="4283313"/>
            <a:ext cx="4295955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solidFill>
                  <a:schemeClr val="tx2"/>
                </a:solidFill>
              </a:rPr>
              <a:t>ラムダ式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 rot="21248131">
            <a:off x="1398149" y="5726521"/>
            <a:ext cx="4295955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solidFill>
                  <a:schemeClr val="tx2"/>
                </a:solidFill>
              </a:rPr>
              <a:t>ディープコピー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 rot="849386">
            <a:off x="5404150" y="5630792"/>
            <a:ext cx="5614039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chemeClr val="tx2"/>
                </a:solidFill>
              </a:rPr>
              <a:t>AWT, </a:t>
            </a:r>
            <a:r>
              <a:rPr lang="en-US" altLang="ja-JP" sz="4400" dirty="0" err="1" smtClean="0">
                <a:solidFill>
                  <a:schemeClr val="tx2"/>
                </a:solidFill>
              </a:rPr>
              <a:t>Swing,JavaFx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 rot="849386">
            <a:off x="7126463" y="746014"/>
            <a:ext cx="4551243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solidFill>
                  <a:schemeClr val="tx2"/>
                </a:solidFill>
              </a:rPr>
              <a:t>排他制御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 rot="849386">
            <a:off x="330741" y="351394"/>
            <a:ext cx="4551243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solidFill>
                  <a:schemeClr val="tx2"/>
                </a:solidFill>
              </a:rPr>
              <a:t>リフレクション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 rot="849386">
            <a:off x="-110697" y="4616569"/>
            <a:ext cx="4306228" cy="81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chemeClr val="tx2"/>
                </a:solidFill>
              </a:rPr>
              <a:t>Stream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 rot="21096360">
            <a:off x="4492049" y="3366430"/>
            <a:ext cx="4551243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solidFill>
                  <a:schemeClr val="tx2"/>
                </a:solidFill>
              </a:rPr>
              <a:t>継承のルール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 rot="20978109">
            <a:off x="777237" y="1397829"/>
            <a:ext cx="4572938" cy="1353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</a:t>
            </a:r>
            <a:r>
              <a:rPr lang="ja-JP" altLang="en-US" sz="6000" dirty="0" smtClean="0">
                <a:solidFill>
                  <a:schemeClr val="tx2"/>
                </a:solidFill>
              </a:rPr>
              <a:t>スレッドプール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837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1369" y="0"/>
            <a:ext cx="10444766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5400" dirty="0" smtClean="0"/>
              <a:t>共通して言えるのは、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　 </a:t>
            </a:r>
            <a:r>
              <a:rPr lang="ja-JP" altLang="en-US" sz="7200" dirty="0" smtClean="0"/>
              <a:t>学習の時間を作ること</a:t>
            </a:r>
            <a:r>
              <a:rPr lang="en-US" altLang="ja-JP" sz="7200" dirty="0" smtClean="0"/>
              <a:t/>
            </a:r>
            <a:br>
              <a:rPr lang="en-US" altLang="ja-JP" sz="7200" dirty="0" smtClean="0"/>
            </a:br>
            <a:r>
              <a:rPr lang="ja-JP" altLang="en-US" sz="7200" dirty="0" smtClean="0"/>
              <a:t>学習を継続すること</a:t>
            </a:r>
            <a:endParaRPr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4829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717" y="315883"/>
            <a:ext cx="12192000" cy="5959565"/>
          </a:xfrm>
          <a:noFill/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					</a:t>
            </a:r>
            <a:br>
              <a:rPr lang="en-US" altLang="ja-JP" sz="5400" dirty="0" smtClean="0"/>
            </a:br>
            <a:r>
              <a:rPr lang="en-US" altLang="ja-JP" sz="5400" dirty="0"/>
              <a:t>	</a:t>
            </a:r>
            <a:r>
              <a:rPr lang="en-US" altLang="ja-JP" sz="5400" dirty="0" smtClean="0"/>
              <a:t>					</a:t>
            </a:r>
            <a:r>
              <a:rPr lang="ja-JP" altLang="en-US" sz="5400" dirty="0" smtClean="0"/>
              <a:t>←なんで、できたの？</a:t>
            </a:r>
            <a:r>
              <a:rPr lang="en-US" altLang="ja-JP" sz="2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2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ja-JP" altLang="en-US" sz="2800" dirty="0">
              <a:ln w="6600">
                <a:solidFill>
                  <a:srgbClr val="FF0000"/>
                </a:solidFill>
                <a:prstDash val="solid"/>
              </a:ln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98720" y="6232934"/>
            <a:ext cx="7137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FFFF"/>
                </a:solidFill>
                <a:hlinkClick r:id="rId2"/>
              </a:rPr>
              <a:t>https://matome.naver.jp/odai/</a:t>
            </a:r>
            <a:r>
              <a:rPr lang="ja-JP" altLang="en-US" dirty="0" smtClean="0">
                <a:solidFill>
                  <a:srgbClr val="FFFFFF"/>
                </a:solidFill>
                <a:hlinkClick r:id="rId2"/>
              </a:rPr>
              <a:t>2134386164727689601</a:t>
            </a:r>
            <a:r>
              <a:rPr lang="ja-JP" altLang="en-US" dirty="0" smtClean="0">
                <a:solidFill>
                  <a:srgbClr val="FFFFFF"/>
                </a:solidFill>
              </a:rPr>
              <a:t> より</a:t>
            </a:r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8194" name="Picture 2" descr="https://rr.img.naver.jp/mig?src=http%3A%2F%2Fimgcc.naver.jp%2Fkaze%2Fmission%2FUSER%2F20120804%2F15%2F1022545%2F5%2F228x230xa08b0e688b812af1e9f2fad0.jpg%2F300%2F600&amp;twidth=300&amp;theight=600&amp;qlt=80&amp;res_format=jpg&amp;op=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238444"/>
            <a:ext cx="4502839" cy="454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717" y="315883"/>
            <a:ext cx="12192000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5400" dirty="0" smtClean="0"/>
              <a:t>					</a:t>
            </a:r>
            <a:br>
              <a:rPr lang="en-US" altLang="ja-JP" sz="5400" dirty="0" smtClean="0"/>
            </a:br>
            <a:r>
              <a:rPr lang="ja-JP" altLang="en-US" sz="5400" dirty="0" smtClean="0"/>
              <a:t>やるしかなかったから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ja-JP" altLang="en-US" sz="2800" dirty="0">
              <a:ln w="6600">
                <a:solidFill>
                  <a:srgbClr val="FF0000"/>
                </a:solidFill>
                <a:prstDash val="solid"/>
              </a:ln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701290" y="4330786"/>
            <a:ext cx="51988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特に、自分</a:t>
            </a:r>
            <a:r>
              <a:rPr lang="ja-JP" altLang="en-US" sz="4000" dirty="0"/>
              <a:t>のレベル的</a:t>
            </a:r>
            <a:r>
              <a:rPr lang="ja-JP" altLang="en-US" sz="4000" dirty="0" smtClean="0"/>
              <a:t>に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95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448302" y="691021"/>
            <a:ext cx="7433618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4000" dirty="0" smtClean="0"/>
              <a:t>研修を受けてみて、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・ 基礎がロクに分かっていない自分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・ 課題も全く進まない。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4000" dirty="0" smtClean="0"/>
              <a:t>・ 周りの受講生は超優秀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/>
              <a:t> </a:t>
            </a:r>
            <a:r>
              <a:rPr lang="en-US" altLang="ja-JP" sz="4000" dirty="0" smtClean="0"/>
              <a:t> (</a:t>
            </a:r>
            <a:r>
              <a:rPr lang="ja-JP" altLang="en-US" sz="4000" dirty="0" smtClean="0"/>
              <a:t>もちろん柴田先生も世界レベル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/>
              <a:t> </a:t>
            </a:r>
            <a:r>
              <a:rPr lang="en-US" altLang="ja-JP" sz="4000" dirty="0" smtClean="0"/>
              <a:t>  </a:t>
            </a:r>
            <a:r>
              <a:rPr lang="ja-JP" altLang="en-US" sz="4000" dirty="0" smtClean="0"/>
              <a:t>に超優秀</a:t>
            </a:r>
            <a:r>
              <a:rPr lang="en-US" altLang="ja-JP" sz="4000" dirty="0" smtClean="0"/>
              <a:t>)</a:t>
            </a:r>
            <a:endParaRPr lang="ja-JP" altLang="en-US" sz="4000" dirty="0">
              <a:ln w="6600">
                <a:solidFill>
                  <a:srgbClr val="FF0000"/>
                </a:solidFill>
                <a:prstDash val="solid"/>
              </a:ln>
            </a:endParaRPr>
          </a:p>
        </p:txBody>
      </p:sp>
      <p:pic>
        <p:nvPicPr>
          <p:cNvPr id="1026" name="Picture 2" descr="「焦る イラスト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510"/>
            <a:ext cx="4448302" cy="47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717" y="315883"/>
            <a:ext cx="12192000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あれ、俺ヤバ</a:t>
            </a:r>
            <a:r>
              <a:rPr lang="ja-JP" altLang="en-US" dirty="0" err="1" smtClean="0"/>
              <a:t>くね</a:t>
            </a:r>
            <a:r>
              <a:rPr lang="ja-JP" altLang="en-US" dirty="0" smtClean="0"/>
              <a:t>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ja-JP" altLang="en-US" sz="4400" dirty="0">
              <a:ln w="6600">
                <a:solidFill>
                  <a:srgbClr val="FF0000"/>
                </a:solidFill>
                <a:prstDash val="solid"/>
              </a:ln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94809" y="40202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sz="3200" dirty="0"/>
              <a:t>クビの心配もあるけど、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ja-JP" altLang="en-US" sz="3200" dirty="0"/>
              <a:t>その前に、技術者として</a:t>
            </a:r>
          </a:p>
        </p:txBody>
      </p:sp>
    </p:spTree>
    <p:extLst>
      <p:ext uri="{BB962C8B-B14F-4D97-AF65-F5344CB8AC3E}">
        <p14:creationId xmlns:p14="http://schemas.microsoft.com/office/powerpoint/2010/main" val="159496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633046" y="691021"/>
            <a:ext cx="11248874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4000" dirty="0" smtClean="0"/>
              <a:t>かの有名な</a:t>
            </a:r>
            <a:r>
              <a:rPr lang="en-US" altLang="ja-JP" sz="4000" dirty="0"/>
              <a:t> </a:t>
            </a:r>
            <a:r>
              <a:rPr lang="en-US" altLang="ja-JP" sz="4000" dirty="0" smtClean="0"/>
              <a:t>                    </a:t>
            </a:r>
            <a:r>
              <a:rPr lang="ja-JP" altLang="en-US" sz="4000" dirty="0" smtClean="0"/>
              <a:t>テーマで鍛えられたため、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体力だけは自信あり。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4000" dirty="0" smtClean="0"/>
              <a:t>業務が終わってから、</a:t>
            </a:r>
            <a:r>
              <a:rPr lang="en-US" altLang="ja-JP" sz="4000" dirty="0" smtClean="0"/>
              <a:t>22</a:t>
            </a:r>
            <a:r>
              <a:rPr lang="ja-JP" altLang="en-US" sz="4000" dirty="0" smtClean="0"/>
              <a:t>時くらいまで学習を続けること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が出来た。</a:t>
            </a:r>
            <a:endParaRPr lang="ja-JP" altLang="en-US" sz="4000" dirty="0">
              <a:ln w="6600">
                <a:solidFill>
                  <a:srgbClr val="FF0000"/>
                </a:solidFill>
                <a:prstDash val="solid"/>
              </a:ln>
            </a:endParaRPr>
          </a:p>
        </p:txBody>
      </p:sp>
      <p:pic>
        <p:nvPicPr>
          <p:cNvPr id="2052" name="Picture 4" descr="「confidential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92" y="456559"/>
            <a:ext cx="3443946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>
            <a:off x="669701" y="334851"/>
            <a:ext cx="2343955" cy="23954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業務</a:t>
            </a:r>
            <a:endParaRPr kumimoji="1" lang="ja-JP" altLang="en-US" sz="4800" dirty="0"/>
          </a:p>
        </p:txBody>
      </p:sp>
      <p:sp>
        <p:nvSpPr>
          <p:cNvPr id="6" name="円/楕円 5"/>
          <p:cNvSpPr/>
          <p:nvPr/>
        </p:nvSpPr>
        <p:spPr>
          <a:xfrm>
            <a:off x="669700" y="4026794"/>
            <a:ext cx="2343955" cy="23954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学習</a:t>
            </a:r>
            <a:endParaRPr kumimoji="1" lang="ja-JP" altLang="en-US" sz="4800" dirty="0"/>
          </a:p>
        </p:txBody>
      </p:sp>
      <p:sp>
        <p:nvSpPr>
          <p:cNvPr id="4" name="上下矢印 3"/>
          <p:cNvSpPr/>
          <p:nvPr/>
        </p:nvSpPr>
        <p:spPr>
          <a:xfrm>
            <a:off x="1056066" y="2884868"/>
            <a:ext cx="1571224" cy="1041042"/>
          </a:xfrm>
          <a:prstGeom prst="upDownArrow">
            <a:avLst>
              <a:gd name="adj1" fmla="val 28836"/>
              <a:gd name="adj2" fmla="val 249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7750935" y="2207653"/>
            <a:ext cx="2343955" cy="23954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研修</a:t>
            </a:r>
            <a:endParaRPr kumimoji="1" lang="ja-JP" altLang="en-US" sz="4800" dirty="0"/>
          </a:p>
        </p:txBody>
      </p:sp>
      <p:sp>
        <p:nvSpPr>
          <p:cNvPr id="7" name="右カーブ矢印 6"/>
          <p:cNvSpPr/>
          <p:nvPr/>
        </p:nvSpPr>
        <p:spPr>
          <a:xfrm rot="5955474">
            <a:off x="4920603" y="-337227"/>
            <a:ext cx="737881" cy="4068100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右カーブ矢印 10"/>
          <p:cNvSpPr/>
          <p:nvPr/>
        </p:nvSpPr>
        <p:spPr>
          <a:xfrm rot="15218972">
            <a:off x="5326344" y="2919374"/>
            <a:ext cx="737881" cy="4068100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8641723" y="1398886"/>
            <a:ext cx="3109365" cy="595873"/>
          </a:xfrm>
          <a:prstGeom prst="wedgeRectCallout">
            <a:avLst>
              <a:gd name="adj1" fmla="val -42351"/>
              <a:gd name="adj2" fmla="val 81562"/>
            </a:avLst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もっと勉強しなきゃ！</a:t>
            </a:r>
            <a:endParaRPr kumimoji="1" lang="ja-JP" altLang="en-US" sz="2800" dirty="0"/>
          </a:p>
        </p:txBody>
      </p:sp>
      <p:sp>
        <p:nvSpPr>
          <p:cNvPr id="14" name="四角形吹き出し 13"/>
          <p:cNvSpPr/>
          <p:nvPr/>
        </p:nvSpPr>
        <p:spPr>
          <a:xfrm>
            <a:off x="8590964" y="4629721"/>
            <a:ext cx="3210881" cy="882428"/>
          </a:xfrm>
          <a:prstGeom prst="wedgeRectCallout">
            <a:avLst>
              <a:gd name="adj1" fmla="val -33527"/>
              <a:gd name="adj2" fmla="val -83359"/>
            </a:avLst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ためになる事を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教わった！</a:t>
            </a:r>
            <a:endParaRPr kumimoji="1" lang="ja-JP" altLang="en-US" sz="2800" dirty="0"/>
          </a:p>
        </p:txBody>
      </p:sp>
      <p:sp>
        <p:nvSpPr>
          <p:cNvPr id="15" name="四角形吹き出し 14"/>
          <p:cNvSpPr/>
          <p:nvPr/>
        </p:nvSpPr>
        <p:spPr>
          <a:xfrm>
            <a:off x="2627290" y="3998541"/>
            <a:ext cx="2153711" cy="550922"/>
          </a:xfrm>
          <a:prstGeom prst="wedgeRectCallout">
            <a:avLst>
              <a:gd name="adj1" fmla="val -46683"/>
              <a:gd name="adj2" fmla="val 63916"/>
            </a:avLst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クビこわい</a:t>
            </a:r>
            <a:endParaRPr kumimoji="1" lang="ja-JP" altLang="en-US" sz="2800" dirty="0"/>
          </a:p>
        </p:txBody>
      </p:sp>
      <p:sp>
        <p:nvSpPr>
          <p:cNvPr id="16" name="四角形吹き出し 15"/>
          <p:cNvSpPr/>
          <p:nvPr/>
        </p:nvSpPr>
        <p:spPr>
          <a:xfrm>
            <a:off x="2793524" y="158331"/>
            <a:ext cx="2588771" cy="847122"/>
          </a:xfrm>
          <a:prstGeom prst="wedgeRectCallout">
            <a:avLst>
              <a:gd name="adj1" fmla="val -46683"/>
              <a:gd name="adj2" fmla="val 63916"/>
            </a:avLst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技術向上が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評価された！</a:t>
            </a:r>
            <a:endParaRPr kumimoji="1" lang="ja-JP" altLang="en-US" sz="2800" dirty="0"/>
          </a:p>
        </p:txBody>
      </p:sp>
      <p:sp>
        <p:nvSpPr>
          <p:cNvPr id="17" name="四角形吹き出し 16"/>
          <p:cNvSpPr/>
          <p:nvPr/>
        </p:nvSpPr>
        <p:spPr>
          <a:xfrm>
            <a:off x="2793524" y="2053911"/>
            <a:ext cx="2270473" cy="847122"/>
          </a:xfrm>
          <a:prstGeom prst="wedgeRectCallout">
            <a:avLst>
              <a:gd name="adj1" fmla="val -46683"/>
              <a:gd name="adj2" fmla="val -78993"/>
            </a:avLst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一人開発を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任された！</a:t>
            </a:r>
            <a:endParaRPr kumimoji="1" lang="ja-JP" altLang="en-US" sz="2800" dirty="0"/>
          </a:p>
        </p:txBody>
      </p:sp>
      <p:sp>
        <p:nvSpPr>
          <p:cNvPr id="18" name="四角形吹き出し 17"/>
          <p:cNvSpPr/>
          <p:nvPr/>
        </p:nvSpPr>
        <p:spPr>
          <a:xfrm>
            <a:off x="2796439" y="5675224"/>
            <a:ext cx="2382252" cy="845925"/>
          </a:xfrm>
          <a:prstGeom prst="wedgeRectCallout">
            <a:avLst>
              <a:gd name="adj1" fmla="val -49673"/>
              <a:gd name="adj2" fmla="val -66995"/>
            </a:avLst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技術向上うれしい！</a:t>
            </a:r>
            <a:endParaRPr kumimoji="1" lang="ja-JP" altLang="en-US" sz="28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-9737" y="3783796"/>
            <a:ext cx="1737126" cy="845925"/>
          </a:xfrm>
          <a:prstGeom prst="wedgeRectCallout">
            <a:avLst>
              <a:gd name="adj1" fmla="val 47838"/>
              <a:gd name="adj2" fmla="val 74594"/>
            </a:avLst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もっと成長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したい！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7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3110" y="203200"/>
            <a:ext cx="9144000" cy="595956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4800" b="1" dirty="0" smtClean="0"/>
              <a:t>アジェンダ</a:t>
            </a:r>
            <a:r>
              <a:rPr lang="en-US" altLang="ja-JP" sz="4000" b="1" dirty="0" smtClean="0"/>
              <a:t/>
            </a:r>
            <a:br>
              <a:rPr lang="en-US" altLang="ja-JP" sz="4000" b="1" dirty="0" smtClean="0"/>
            </a:br>
            <a:r>
              <a:rPr lang="ja-JP" altLang="en-US" sz="4000" b="1" dirty="0" smtClean="0"/>
              <a:t>　</a:t>
            </a:r>
            <a:r>
              <a:rPr lang="ja-JP" altLang="en-US" sz="4000" dirty="0" smtClean="0"/>
              <a:t>研修の成果（研修を通して学んだこと）</a:t>
            </a:r>
            <a:br>
              <a:rPr lang="ja-JP" altLang="en-US" sz="4000" dirty="0" smtClean="0"/>
            </a:br>
            <a:r>
              <a:rPr lang="ja-JP" altLang="en-US" sz="4000" dirty="0" smtClean="0"/>
              <a:t>　研修で苦労したこと</a:t>
            </a:r>
            <a:br>
              <a:rPr lang="ja-JP" altLang="en-US" sz="4000" dirty="0" smtClean="0"/>
            </a:br>
            <a:r>
              <a:rPr lang="ja-JP" altLang="en-US" sz="4000" dirty="0" smtClean="0"/>
              <a:t>　今後研修する人達へのアドバイス</a:t>
            </a:r>
            <a:br>
              <a:rPr lang="ja-JP" altLang="en-US" sz="4000" dirty="0" smtClean="0"/>
            </a:br>
            <a:r>
              <a:rPr lang="ja-JP" altLang="en-US" sz="4000" dirty="0" smtClean="0"/>
              <a:t>　講師へのアドバイス</a:t>
            </a:r>
            <a:br>
              <a:rPr lang="ja-JP" altLang="en-US" sz="4000" dirty="0" smtClean="0"/>
            </a:br>
            <a:r>
              <a:rPr lang="ja-JP" altLang="en-US" sz="4000" dirty="0" smtClean="0"/>
              <a:t>　研修成果の今後への活用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23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633046" y="691021"/>
            <a:ext cx="11248874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 smtClean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何ヶ月かしたら慣れてきた。</a:t>
            </a:r>
            <a:r>
              <a:rPr lang="en-US" altLang="ja-JP" sz="5400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/>
            </a:r>
            <a:br>
              <a:rPr lang="en-US" altLang="ja-JP" sz="5400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en-US" altLang="ja-JP" sz="5400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/>
            </a:r>
            <a:br>
              <a:rPr lang="en-US" altLang="ja-JP" sz="5400" dirty="0">
                <a:ln w="6600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ja-JP" altLang="en-US" sz="5400" dirty="0" smtClean="0">
                <a:ln w="6600">
                  <a:noFill/>
                  <a:prstDash val="solid"/>
                </a:ln>
                <a:solidFill>
                  <a:schemeClr val="bg1"/>
                </a:solidFill>
              </a:rPr>
              <a:t>→ 一番大きい成果</a:t>
            </a:r>
            <a:endParaRPr lang="ja-JP" altLang="en-US" sz="5400" dirty="0">
              <a:ln w="6600">
                <a:noFill/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4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717" y="315883"/>
            <a:ext cx="1219200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No.1 </a:t>
            </a:r>
            <a:r>
              <a:rPr lang="ja-JP" altLang="en-US" sz="5400" dirty="0" smtClean="0"/>
              <a:t>日々</a:t>
            </a:r>
            <a:r>
              <a:rPr lang="ja-JP" altLang="en-US" sz="5400" dirty="0"/>
              <a:t>、学習し続ける</a:t>
            </a:r>
            <a:r>
              <a:rPr lang="ja-JP" altLang="en-US" sz="5400" dirty="0" smtClean="0"/>
              <a:t>こと </a:t>
            </a:r>
            <a:r>
              <a:rPr lang="en-US" altLang="ja-JP" sz="5400" dirty="0" smtClean="0"/>
              <a:t>After</a:t>
            </a:r>
            <a:r>
              <a:rPr lang="en-US" altLang="ja-JP" sz="2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2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エンジニアで必要な知識は、</a:t>
            </a:r>
            <a:r>
              <a:rPr lang="en-US" altLang="ja-JP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/>
            </a:r>
            <a:br>
              <a:rPr lang="en-US" altLang="ja-JP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ja-JP" altLang="en-US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業務だけでは身に着かない。</a:t>
            </a:r>
            <a:r>
              <a:rPr lang="en-US" altLang="ja-JP" sz="2800" dirty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/>
            </a:r>
            <a:br>
              <a:rPr lang="en-US" altLang="ja-JP" sz="2800" dirty="0">
                <a:ln w="22225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ja-JP" altLang="en-US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逆に、会社で活躍したいのであれば、</a:t>
            </a:r>
            <a:r>
              <a:rPr lang="en-US" altLang="ja-JP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/>
            </a:r>
            <a:br>
              <a:rPr lang="en-US" altLang="ja-JP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ja-JP" altLang="en-US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日々のスキルアップが肝心。</a:t>
            </a:r>
            <a:r>
              <a:rPr lang="en-US" altLang="ja-JP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/>
            </a:r>
            <a:br>
              <a:rPr lang="en-US" altLang="ja-JP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ja-JP" altLang="en-US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頑張ろうと思ってやるときつい</a:t>
            </a:r>
            <a:r>
              <a:rPr lang="en-US" altLang="ja-JP" sz="20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(</a:t>
            </a:r>
            <a:r>
              <a:rPr lang="ja-JP" altLang="en-US" sz="20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自分の場合</a:t>
            </a:r>
            <a:r>
              <a:rPr lang="en-US" altLang="ja-JP" sz="20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)</a:t>
            </a:r>
            <a:br>
              <a:rPr lang="en-US" altLang="ja-JP" sz="20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</a:br>
            <a:r>
              <a:rPr lang="ja-JP" altLang="en-US" sz="2800" dirty="0" smtClean="0">
                <a:ln w="22225">
                  <a:noFill/>
                  <a:prstDash val="solid"/>
                </a:ln>
                <a:solidFill>
                  <a:schemeClr val="bg1"/>
                </a:solidFill>
              </a:rPr>
              <a:t>→</a:t>
            </a:r>
            <a:r>
              <a:rPr lang="ja-JP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だから習慣つける</a:t>
            </a:r>
            <a:endParaRPr lang="ja-JP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228180" y="5683379"/>
            <a:ext cx="4685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FFFF"/>
                </a:solidFill>
                <a:hlinkClick r:id="rId2"/>
              </a:rPr>
              <a:t>http://godmanners.com/?</a:t>
            </a:r>
            <a:r>
              <a:rPr lang="en-US" altLang="ja-JP" dirty="0" smtClean="0">
                <a:solidFill>
                  <a:srgbClr val="FFFFFF"/>
                </a:solidFill>
                <a:hlinkClick r:id="rId2"/>
              </a:rPr>
              <a:t>p=1852</a:t>
            </a:r>
            <a:r>
              <a:rPr lang="en-US" altLang="ja-JP" dirty="0" smtClean="0">
                <a:solidFill>
                  <a:srgbClr val="FFFFFF"/>
                </a:solidFill>
              </a:rPr>
              <a:t> </a:t>
            </a:r>
            <a:r>
              <a:rPr lang="ja-JP" altLang="en-US" dirty="0" smtClean="0">
                <a:solidFill>
                  <a:srgbClr val="FFFFFF"/>
                </a:solidFill>
              </a:rPr>
              <a:t>より</a:t>
            </a:r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「登山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500" y="1873226"/>
            <a:ext cx="6290262" cy="358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1369" y="0"/>
            <a:ext cx="10444766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8000" dirty="0" smtClean="0"/>
              <a:t>今後研修する人たちへの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8000" dirty="0"/>
              <a:t>アドバイス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562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D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pds.exblog.jp/pds/1/200702/01/10/a0037910_1358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1459618"/>
            <a:ext cx="5788025" cy="418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204717" y="315883"/>
            <a:ext cx="1219200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4000" dirty="0" smtClean="0"/>
              <a:t>・絶対スキルアップできるし、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 </a:t>
            </a:r>
            <a:r>
              <a:rPr lang="ja-JP" altLang="en-US" sz="4000" dirty="0" smtClean="0"/>
              <a:t>業務でいい影響が生まれる！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・基礎学力よりも、気持ち！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・柴田先生に習いながら、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  </a:t>
            </a:r>
            <a:r>
              <a:rPr lang="ja-JP" altLang="en-US" sz="4000" dirty="0" smtClean="0"/>
              <a:t>成長したいと思えば、体が勝手に動く！　</a:t>
            </a:r>
            <a:endParaRPr lang="ja-JP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249987" y="5008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hlinkClick r:id="rId3"/>
              </a:rPr>
              <a:t>https://matome.naver.jp/odai/2129103825682260701/</a:t>
            </a:r>
            <a:r>
              <a:rPr lang="ja-JP" altLang="en-US" dirty="0" smtClean="0">
                <a:hlinkClick r:id="rId3"/>
              </a:rPr>
              <a:t>2132850392957518303</a:t>
            </a:r>
            <a:r>
              <a:rPr lang="ja-JP" altLang="en-US" dirty="0" smtClean="0"/>
              <a:t> より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60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1369" y="0"/>
            <a:ext cx="10444766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8000" dirty="0" smtClean="0"/>
              <a:t>講師へのアドバイス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491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3332" y="345702"/>
            <a:ext cx="103462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柴田先生</a:t>
            </a:r>
            <a:endParaRPr lang="en-US" altLang="ja-JP" sz="4000" dirty="0" smtClean="0"/>
          </a:p>
          <a:p>
            <a:endParaRPr lang="en-US" altLang="ja-JP" sz="4000" dirty="0" smtClean="0"/>
          </a:p>
          <a:p>
            <a:r>
              <a:rPr lang="ja-JP" altLang="en-US" sz="4000" dirty="0" smtClean="0"/>
              <a:t>　先生は素晴らしい方です。</a:t>
            </a:r>
            <a:endParaRPr lang="en-US" altLang="ja-JP" sz="4000" dirty="0"/>
          </a:p>
          <a:p>
            <a:endParaRPr lang="en-US" altLang="ja-JP" sz="4000" dirty="0"/>
          </a:p>
          <a:p>
            <a:r>
              <a:rPr lang="ja-JP" altLang="en-US" sz="4000" dirty="0" smtClean="0"/>
              <a:t>　先生のお陰で、多少なりとも成長する事が出来、</a:t>
            </a:r>
            <a:endParaRPr lang="en-US" altLang="ja-JP" sz="4000" dirty="0" smtClean="0"/>
          </a:p>
          <a:p>
            <a:r>
              <a:rPr lang="ja-JP" altLang="en-US" sz="4000" dirty="0" smtClean="0"/>
              <a:t>　業務でもよい影響をたくさん出すことが出来ました。</a:t>
            </a:r>
            <a:endParaRPr lang="en-US" altLang="ja-JP" sz="4000" dirty="0" smtClean="0"/>
          </a:p>
          <a:p>
            <a:r>
              <a:rPr lang="ja-JP" altLang="en-US" sz="4000" dirty="0" smtClean="0"/>
              <a:t>　本当に感謝しております。</a:t>
            </a:r>
            <a:endParaRPr lang="en-US" altLang="ja-JP" sz="4000" dirty="0" smtClean="0"/>
          </a:p>
          <a:p>
            <a:endParaRPr lang="en-US" altLang="ja-JP" sz="4000" dirty="0" smtClean="0"/>
          </a:p>
          <a:p>
            <a:r>
              <a:rPr lang="ja-JP" altLang="en-US" sz="4000" dirty="0"/>
              <a:t>　</a:t>
            </a:r>
            <a:r>
              <a:rPr lang="ja-JP" altLang="en-US" sz="4000" dirty="0" smtClean="0"/>
              <a:t>あえて、要望（私の願望）をあげるとすれば、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5552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5152" y="2238896"/>
            <a:ext cx="103462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 dirty="0" smtClean="0">
                <a:solidFill>
                  <a:srgbClr val="FFFFFF"/>
                </a:solidFill>
              </a:rPr>
              <a:t>もう少し褒めてもらうとうれしかったです。</a:t>
            </a:r>
            <a:endParaRPr lang="en-US" altLang="ja-JP" sz="5400" dirty="0" smtClean="0">
              <a:solidFill>
                <a:srgbClr val="FFFFFF"/>
              </a:solidFill>
            </a:endParaRPr>
          </a:p>
          <a:p>
            <a:endParaRPr lang="en-US" altLang="ja-JP" sz="5400" dirty="0">
              <a:solidFill>
                <a:srgbClr val="FFFFFF"/>
              </a:solidFill>
            </a:endParaRPr>
          </a:p>
          <a:p>
            <a:r>
              <a:rPr lang="ja-JP" altLang="en-US" sz="5400" dirty="0" smtClean="0">
                <a:solidFill>
                  <a:srgbClr val="FFFFFF"/>
                </a:solidFill>
              </a:rPr>
              <a:t>あ、けれど</a:t>
            </a:r>
            <a:endParaRPr lang="en-US" altLang="ja-JP" sz="5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13484" y="2638141"/>
            <a:ext cx="103462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600" dirty="0" smtClean="0">
                <a:solidFill>
                  <a:srgbClr val="FFFFFF"/>
                </a:solidFill>
              </a:rPr>
              <a:t>褒められるレベルに</a:t>
            </a:r>
            <a:endParaRPr lang="en-US" altLang="ja-JP" sz="6600" dirty="0" smtClean="0">
              <a:solidFill>
                <a:srgbClr val="FFFFFF"/>
              </a:solidFill>
            </a:endParaRPr>
          </a:p>
          <a:p>
            <a:r>
              <a:rPr lang="ja-JP" altLang="en-US" sz="6600" dirty="0" smtClean="0">
                <a:solidFill>
                  <a:srgbClr val="FFFFFF"/>
                </a:solidFill>
              </a:rPr>
              <a:t>達して</a:t>
            </a:r>
            <a:r>
              <a:rPr lang="ja-JP" altLang="en-US" sz="6600" dirty="0" smtClean="0">
                <a:solidFill>
                  <a:srgbClr val="FFFFFF"/>
                </a:solidFill>
              </a:rPr>
              <a:t>ないだけでした</a:t>
            </a:r>
            <a:endParaRPr lang="en-US" altLang="ja-JP" sz="6600" dirty="0" smtClean="0">
              <a:solidFill>
                <a:srgbClr val="FFFFFF"/>
              </a:solidFill>
            </a:endParaRPr>
          </a:p>
        </p:txBody>
      </p:sp>
      <p:pic>
        <p:nvPicPr>
          <p:cNvPr id="1026" name="Picture 2" descr="てへぺろのイラスト（女の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88" y="1351174"/>
            <a:ext cx="3875513" cy="469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9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5218" y="2214807"/>
            <a:ext cx="103462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6600" dirty="0" smtClean="0">
                <a:solidFill>
                  <a:srgbClr val="FFFFFF"/>
                </a:solidFill>
              </a:rPr>
              <a:t>次、会える時までに</a:t>
            </a:r>
            <a:endParaRPr lang="en-US" altLang="ja-JP" sz="6600" dirty="0" smtClean="0">
              <a:solidFill>
                <a:srgbClr val="FFFFFF"/>
              </a:solidFill>
            </a:endParaRPr>
          </a:p>
          <a:p>
            <a:pPr algn="ctr"/>
            <a:r>
              <a:rPr lang="ja-JP" altLang="en-US" sz="6600" dirty="0" smtClean="0">
                <a:solidFill>
                  <a:srgbClr val="FFFFFF"/>
                </a:solidFill>
              </a:rPr>
              <a:t>レベルアップします！！</a:t>
            </a:r>
            <a:endParaRPr lang="en-US" altLang="ja-JP" sz="66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1369" y="0"/>
            <a:ext cx="10444766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8000" dirty="0"/>
              <a:t>研修成果</a:t>
            </a:r>
            <a:r>
              <a:rPr lang="ja-JP" altLang="en-US" sz="8000" dirty="0" smtClean="0"/>
              <a:t>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8000" dirty="0" smtClean="0"/>
              <a:t>今後</a:t>
            </a:r>
            <a:r>
              <a:rPr lang="ja-JP" altLang="en-US" sz="8000" dirty="0"/>
              <a:t>への活用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539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1369" y="0"/>
            <a:ext cx="10444766" cy="595956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ja-JP" altLang="en-US" sz="8000" dirty="0" smtClean="0"/>
              <a:t>研修の成果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5400" dirty="0"/>
              <a:t>研修を通して学んだこと</a:t>
            </a:r>
          </a:p>
        </p:txBody>
      </p:sp>
    </p:spTree>
    <p:extLst>
      <p:ext uri="{BB962C8B-B14F-4D97-AF65-F5344CB8AC3E}">
        <p14:creationId xmlns:p14="http://schemas.microsoft.com/office/powerpoint/2010/main" val="11896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91239" y="240061"/>
            <a:ext cx="103462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4400" dirty="0" smtClean="0">
              <a:solidFill>
                <a:srgbClr val="FFFFFF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43639" y="392461"/>
            <a:ext cx="103462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 smtClean="0">
                <a:solidFill>
                  <a:srgbClr val="FFFFFF"/>
                </a:solidFill>
              </a:rPr>
              <a:t>安全性プログラミングに取り組みます！</a:t>
            </a:r>
            <a:endParaRPr lang="en-US" altLang="ja-JP" sz="4400" dirty="0" smtClean="0">
              <a:solidFill>
                <a:srgbClr val="FFFFFF"/>
              </a:solidFill>
            </a:endParaRPr>
          </a:p>
        </p:txBody>
      </p:sp>
      <p:pic>
        <p:nvPicPr>
          <p:cNvPr id="7" name="Picture 4" descr="「safety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5" t="-1509" r="18771" b="-1"/>
          <a:stretch/>
        </p:blipFill>
        <p:spPr bwMode="auto">
          <a:xfrm>
            <a:off x="3859372" y="1076515"/>
            <a:ext cx="3810000" cy="531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0" y="6454897"/>
            <a:ext cx="1197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https://www.linkedin.com/pulse/health-safety-we-keshagesh-ensure-people-go-home-terry-</a:t>
            </a:r>
            <a:r>
              <a:rPr lang="ja-JP" altLang="en-US" dirty="0" smtClean="0">
                <a:hlinkClick r:id="rId3"/>
              </a:rPr>
              <a:t>penney</a:t>
            </a:r>
            <a:r>
              <a:rPr lang="ja-JP" altLang="en-US" dirty="0" smtClean="0"/>
              <a:t>　より</a:t>
            </a:r>
            <a:endParaRPr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269505" y="1707982"/>
            <a:ext cx="3589867" cy="1746417"/>
          </a:xfrm>
          <a:prstGeom prst="wedgeRectCallout">
            <a:avLst>
              <a:gd name="adj1" fmla="val -241"/>
              <a:gd name="adj2" fmla="val 69913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仕様</a:t>
            </a:r>
            <a:r>
              <a:rPr lang="en-US" altLang="ja-JP" sz="4400" dirty="0" smtClean="0"/>
              <a:t>=</a:t>
            </a:r>
            <a:r>
              <a:rPr lang="ja-JP" altLang="en-US" sz="4400" dirty="0" smtClean="0"/>
              <a:t>テスト</a:t>
            </a:r>
            <a:endParaRPr lang="en-US" altLang="ja-JP" sz="4400" dirty="0" smtClean="0"/>
          </a:p>
          <a:p>
            <a:pPr algn="ctr"/>
            <a:r>
              <a:rPr kumimoji="1" lang="ja-JP" altLang="en-US" sz="4400" dirty="0" smtClean="0"/>
              <a:t>第一</a:t>
            </a:r>
            <a:endParaRPr kumimoji="1" lang="ja-JP" altLang="en-US" sz="44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8024971" y="1707982"/>
            <a:ext cx="3951949" cy="1015998"/>
          </a:xfrm>
          <a:prstGeom prst="wedgeRectCallout">
            <a:avLst>
              <a:gd name="adj1" fmla="val -60657"/>
              <a:gd name="adj2" fmla="val 54913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自動テスト毎日</a:t>
            </a:r>
            <a:endParaRPr kumimoji="1" lang="ja-JP" altLang="en-US" sz="4400" dirty="0"/>
          </a:p>
        </p:txBody>
      </p:sp>
      <p:sp>
        <p:nvSpPr>
          <p:cNvPr id="11" name="四角形吹き出し 10"/>
          <p:cNvSpPr/>
          <p:nvPr/>
        </p:nvSpPr>
        <p:spPr>
          <a:xfrm>
            <a:off x="7804838" y="3975190"/>
            <a:ext cx="3951949" cy="1530458"/>
          </a:xfrm>
          <a:prstGeom prst="wedgeRectCallout">
            <a:avLst>
              <a:gd name="adj1" fmla="val -62371"/>
              <a:gd name="adj2" fmla="val -30087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テストできる</a:t>
            </a:r>
            <a:endParaRPr lang="en-US" altLang="ja-JP" sz="4400" dirty="0" smtClean="0"/>
          </a:p>
          <a:p>
            <a:pPr algn="ctr"/>
            <a:r>
              <a:rPr lang="ja-JP" altLang="en-US" sz="4400" dirty="0" smtClean="0"/>
              <a:t>設計に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0459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>
            <a:off x="1216634" y="1330535"/>
            <a:ext cx="2343955" cy="239547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業務</a:t>
            </a:r>
            <a:endParaRPr kumimoji="1" lang="ja-JP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590631" y="1330535"/>
            <a:ext cx="2343955" cy="239547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学習</a:t>
            </a:r>
            <a:endParaRPr kumimoji="1" lang="ja-JP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上下矢印 3"/>
          <p:cNvSpPr/>
          <p:nvPr/>
        </p:nvSpPr>
        <p:spPr>
          <a:xfrm rot="5400000">
            <a:off x="4657008" y="2198648"/>
            <a:ext cx="1070564" cy="1041042"/>
          </a:xfrm>
          <a:prstGeom prst="upDownArrow">
            <a:avLst>
              <a:gd name="adj1" fmla="val 28836"/>
              <a:gd name="adj2" fmla="val 2497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吹き出し 15"/>
          <p:cNvSpPr/>
          <p:nvPr/>
        </p:nvSpPr>
        <p:spPr>
          <a:xfrm>
            <a:off x="28628" y="1351997"/>
            <a:ext cx="2588771" cy="847122"/>
          </a:xfrm>
          <a:prstGeom prst="wedgeRectCallout">
            <a:avLst>
              <a:gd name="adj1" fmla="val -241"/>
              <a:gd name="adj2" fmla="val 69913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技術向上が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評価された！</a:t>
            </a:r>
            <a:endParaRPr kumimoji="1" lang="ja-JP" altLang="en-US" sz="2800" dirty="0"/>
          </a:p>
        </p:txBody>
      </p:sp>
      <p:sp>
        <p:nvSpPr>
          <p:cNvPr id="17" name="四角形吹き出し 16"/>
          <p:cNvSpPr/>
          <p:nvPr/>
        </p:nvSpPr>
        <p:spPr>
          <a:xfrm>
            <a:off x="311151" y="3726005"/>
            <a:ext cx="3725729" cy="847122"/>
          </a:xfrm>
          <a:prstGeom prst="wedgeRectCallout">
            <a:avLst>
              <a:gd name="adj1" fmla="val 12402"/>
              <a:gd name="adj2" fmla="val -84990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重要な開発業務を</a:t>
            </a:r>
            <a:endParaRPr lang="en-US" altLang="ja-JP" sz="2800" dirty="0" smtClean="0"/>
          </a:p>
          <a:p>
            <a:pPr algn="ctr"/>
            <a:r>
              <a:rPr kumimoji="1" lang="ja-JP" altLang="en-US" sz="2800" dirty="0" smtClean="0"/>
              <a:t>任された</a:t>
            </a:r>
            <a:r>
              <a:rPr kumimoji="1" lang="ja-JP" altLang="en-US" sz="2800" dirty="0" smtClean="0"/>
              <a:t>！</a:t>
            </a:r>
            <a:endParaRPr kumimoji="1" lang="ja-JP" altLang="en-US" sz="2800" dirty="0"/>
          </a:p>
        </p:txBody>
      </p:sp>
      <p:sp>
        <p:nvSpPr>
          <p:cNvPr id="18" name="四角形吹き出し 17"/>
          <p:cNvSpPr/>
          <p:nvPr/>
        </p:nvSpPr>
        <p:spPr>
          <a:xfrm>
            <a:off x="6894046" y="3726005"/>
            <a:ext cx="2382252" cy="845925"/>
          </a:xfrm>
          <a:prstGeom prst="wedgeRectCallout">
            <a:avLst>
              <a:gd name="adj1" fmla="val 13589"/>
              <a:gd name="adj2" fmla="val -87013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技術</a:t>
            </a:r>
            <a:r>
              <a:rPr lang="ja-JP" altLang="en-US" sz="2800" dirty="0" smtClean="0"/>
              <a:t>向上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うれしい</a:t>
            </a:r>
            <a:r>
              <a:rPr lang="ja-JP" altLang="en-US" sz="2800" dirty="0" smtClean="0"/>
              <a:t>！</a:t>
            </a:r>
            <a:endParaRPr kumimoji="1" lang="ja-JP" altLang="en-US" sz="28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9200380" y="1588808"/>
            <a:ext cx="1737126" cy="845925"/>
          </a:xfrm>
          <a:prstGeom prst="wedgeRectCallout">
            <a:avLst>
              <a:gd name="adj1" fmla="val -77910"/>
              <a:gd name="adj2" fmla="val 30554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もっと成長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したい！</a:t>
            </a:r>
            <a:endParaRPr kumimoji="1" lang="ja-JP" altLang="en-US" sz="2800" dirty="0"/>
          </a:p>
        </p:txBody>
      </p:sp>
      <p:sp>
        <p:nvSpPr>
          <p:cNvPr id="20" name="右カーブ矢印 19"/>
          <p:cNvSpPr/>
          <p:nvPr/>
        </p:nvSpPr>
        <p:spPr>
          <a:xfrm rot="14551640" flipV="1">
            <a:off x="5119112" y="2882317"/>
            <a:ext cx="737881" cy="3528348"/>
          </a:xfrm>
          <a:prstGeom prst="curvedRightArrow">
            <a:avLst/>
          </a:prstGeom>
          <a:solidFill>
            <a:schemeClr val="bg1"/>
          </a:solidFill>
          <a:ln>
            <a:solidFill>
              <a:srgbClr val="CE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2103446" y="4764794"/>
            <a:ext cx="3017813" cy="194433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勉強会</a:t>
            </a:r>
            <a:endParaRPr kumimoji="1" lang="ja-JP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6114340" y="4964466"/>
            <a:ext cx="3017813" cy="194433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資格</a:t>
            </a:r>
            <a:endParaRPr kumimoji="1" lang="ja-JP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右カーブ矢印 22"/>
          <p:cNvSpPr/>
          <p:nvPr/>
        </p:nvSpPr>
        <p:spPr>
          <a:xfrm rot="11339114" flipV="1">
            <a:off x="8960233" y="2470706"/>
            <a:ext cx="737881" cy="3528348"/>
          </a:xfrm>
          <a:prstGeom prst="curvedRightArrow">
            <a:avLst/>
          </a:prstGeom>
          <a:solidFill>
            <a:schemeClr val="bg1"/>
          </a:solidFill>
          <a:ln>
            <a:solidFill>
              <a:srgbClr val="CE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91239" y="240061"/>
            <a:ext cx="103462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 smtClean="0">
                <a:solidFill>
                  <a:srgbClr val="FFFFFF"/>
                </a:solidFill>
              </a:rPr>
              <a:t>自己学習と業務の良いサイクルを回します</a:t>
            </a:r>
            <a:r>
              <a:rPr lang="en-US" altLang="ja-JP" sz="4400" dirty="0" smtClean="0">
                <a:solidFill>
                  <a:srgbClr val="FFFFFF"/>
                </a:solidFill>
              </a:rPr>
              <a:t>!</a:t>
            </a:r>
            <a:endParaRPr lang="en-US" altLang="ja-JP" sz="4400" dirty="0" smtClean="0">
              <a:solidFill>
                <a:srgbClr val="FFFFFF"/>
              </a:solidFill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9276298" y="5863202"/>
            <a:ext cx="2791418" cy="845925"/>
          </a:xfrm>
          <a:prstGeom prst="wedgeRectCallout">
            <a:avLst>
              <a:gd name="adj1" fmla="val -59711"/>
              <a:gd name="adj2" fmla="val -5478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技術向上を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客観的に証明！</a:t>
            </a:r>
            <a:endParaRPr lang="ja-JP" altLang="en-US" sz="2800" dirty="0"/>
          </a:p>
        </p:txBody>
      </p:sp>
      <p:sp>
        <p:nvSpPr>
          <p:cNvPr id="26" name="四角形吹き出し 25"/>
          <p:cNvSpPr/>
          <p:nvPr/>
        </p:nvSpPr>
        <p:spPr>
          <a:xfrm>
            <a:off x="76428" y="6035027"/>
            <a:ext cx="2588290" cy="845925"/>
          </a:xfrm>
          <a:prstGeom prst="wedgeRectCallout">
            <a:avLst>
              <a:gd name="adj1" fmla="val 57455"/>
              <a:gd name="adj2" fmla="val -39508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周囲と一緒に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レベルアップ</a:t>
            </a:r>
            <a:r>
              <a:rPr kumimoji="1" lang="en-US" altLang="ja-JP" sz="2800" dirty="0" smtClean="0"/>
              <a:t>!</a:t>
            </a:r>
            <a:endParaRPr kumimoji="1" lang="ja-JP" altLang="en-US" sz="2800" dirty="0"/>
          </a:p>
        </p:txBody>
      </p:sp>
      <p:sp>
        <p:nvSpPr>
          <p:cNvPr id="27" name="四角形吹き出し 26"/>
          <p:cNvSpPr/>
          <p:nvPr/>
        </p:nvSpPr>
        <p:spPr>
          <a:xfrm>
            <a:off x="5207474" y="1149029"/>
            <a:ext cx="2382252" cy="845925"/>
          </a:xfrm>
          <a:prstGeom prst="wedgeRectCallout">
            <a:avLst>
              <a:gd name="adj1" fmla="val 60503"/>
              <a:gd name="adj2" fmla="val 51108"/>
            </a:avLst>
          </a:prstGeom>
          <a:solidFill>
            <a:srgbClr val="CE323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業務で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活躍したい！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04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794438" y="697262"/>
            <a:ext cx="103462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6000" dirty="0" smtClean="0">
                <a:solidFill>
                  <a:srgbClr val="FFFFFF"/>
                </a:solidFill>
              </a:rPr>
              <a:t>Thank you for listening!</a:t>
            </a:r>
          </a:p>
          <a:p>
            <a:pPr algn="ctr"/>
            <a:endParaRPr lang="en-US" altLang="ja-JP" sz="6000" dirty="0" smtClean="0">
              <a:solidFill>
                <a:srgbClr val="FFFFFF"/>
              </a:solidFill>
            </a:endParaRPr>
          </a:p>
          <a:p>
            <a:pPr algn="ctr"/>
            <a:r>
              <a:rPr lang="en-US" altLang="ja-JP" sz="6000" dirty="0" smtClean="0">
                <a:solidFill>
                  <a:srgbClr val="FFFFFF"/>
                </a:solidFill>
              </a:rPr>
              <a:t>And</a:t>
            </a:r>
          </a:p>
          <a:p>
            <a:pPr algn="ctr"/>
            <a:endParaRPr lang="en-US" altLang="ja-JP" sz="6000" dirty="0" smtClean="0">
              <a:solidFill>
                <a:srgbClr val="FFFFFF"/>
              </a:solidFill>
            </a:endParaRPr>
          </a:p>
          <a:p>
            <a:pPr algn="ctr"/>
            <a:r>
              <a:rPr lang="en-US" altLang="ja-JP" sz="6000" dirty="0" smtClean="0">
                <a:solidFill>
                  <a:srgbClr val="FFFFFF"/>
                </a:solidFill>
              </a:rPr>
              <a:t>Thank </a:t>
            </a:r>
            <a:r>
              <a:rPr lang="en-US" altLang="ja-JP" sz="6000" dirty="0">
                <a:solidFill>
                  <a:srgbClr val="FFFFFF"/>
                </a:solidFill>
              </a:rPr>
              <a:t>you </a:t>
            </a:r>
            <a:r>
              <a:rPr lang="en-US" altLang="ja-JP" sz="6000" dirty="0" smtClean="0">
                <a:solidFill>
                  <a:srgbClr val="FFFFFF"/>
                </a:solidFill>
              </a:rPr>
              <a:t>so much for</a:t>
            </a:r>
          </a:p>
          <a:p>
            <a:pPr algn="ctr"/>
            <a:r>
              <a:rPr lang="en-US" altLang="ja-JP" sz="6000" dirty="0" smtClean="0">
                <a:solidFill>
                  <a:srgbClr val="FFFFFF"/>
                </a:solidFill>
              </a:rPr>
              <a:t> teaching us!!!</a:t>
            </a:r>
            <a:endParaRPr lang="en-US" altLang="ja-JP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3110" y="203200"/>
            <a:ext cx="1077073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No.1 </a:t>
            </a:r>
            <a:r>
              <a:rPr lang="ja-JP" altLang="en-US" sz="5400" dirty="0" smtClean="0"/>
              <a:t>日々、学習し続けること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smtClean="0"/>
              <a:t>No.2 </a:t>
            </a:r>
            <a:r>
              <a:rPr lang="ja-JP" altLang="en-US" sz="5400" dirty="0" smtClean="0"/>
              <a:t>安全性プログラミング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smtClean="0"/>
              <a:t>No.3 </a:t>
            </a:r>
            <a:r>
              <a:rPr lang="ja-JP" altLang="en-US" sz="5400" dirty="0" smtClean="0"/>
              <a:t>基礎コーディング能力　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26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03200"/>
            <a:ext cx="1219200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No.3 </a:t>
            </a:r>
            <a:r>
              <a:rPr lang="ja-JP" altLang="en-US" sz="5400" dirty="0" smtClean="0"/>
              <a:t>基礎コーディング能力</a:t>
            </a:r>
            <a:r>
              <a:rPr lang="en-US" altLang="ja-JP" sz="5400" dirty="0"/>
              <a:t> </a:t>
            </a:r>
            <a:r>
              <a:rPr lang="en-US" altLang="ja-JP" sz="5400" dirty="0" smtClean="0"/>
              <a:t>Before</a:t>
            </a:r>
            <a:br>
              <a:rPr lang="en-US" altLang="ja-JP" sz="5400" dirty="0" smtClean="0"/>
            </a:br>
            <a:r>
              <a:rPr lang="ja-JP" altLang="en-US" sz="2800" dirty="0" smtClean="0"/>
              <a:t>コレクション </a:t>
            </a:r>
            <a:r>
              <a:rPr lang="en-US" altLang="ja-JP" sz="2800" dirty="0" smtClean="0"/>
              <a:t>? </a:t>
            </a:r>
            <a:br>
              <a:rPr lang="en-US" altLang="ja-JP" sz="2800" dirty="0" smtClean="0"/>
            </a:br>
            <a:r>
              <a:rPr lang="ja-JP" altLang="en-US" sz="2800" dirty="0" smtClean="0"/>
              <a:t>配列を</a:t>
            </a:r>
            <a:r>
              <a:rPr lang="en-US" altLang="ja-JP" sz="2800" dirty="0" smtClean="0"/>
              <a:t>new</a:t>
            </a:r>
            <a:r>
              <a:rPr lang="ja-JP" altLang="en-US" sz="2800" dirty="0" smtClean="0"/>
              <a:t>すればいいでしょ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インターフェース？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実態なくて何する</a:t>
            </a:r>
            <a:r>
              <a:rPr lang="ja-JP" altLang="en-US" sz="2800" dirty="0"/>
              <a:t>？</a:t>
            </a:r>
            <a:r>
              <a:rPr lang="ja-JP" altLang="en-US" sz="2800" dirty="0" smtClean="0"/>
              <a:t>概念的なものこわい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実装？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実績のあるコードのコピペが一番安全</a:t>
            </a:r>
            <a:r>
              <a:rPr lang="en-US" altLang="ja-JP" sz="2800" dirty="0" smtClean="0"/>
              <a:t>!!!</a:t>
            </a:r>
            <a:endParaRPr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4465320" y="6479233"/>
            <a:ext cx="83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https://yuchrszk.blogspot.jp/2016/06/blog-post_39.</a:t>
            </a:r>
            <a:r>
              <a:rPr lang="ja-JP" altLang="en-US" dirty="0" smtClean="0">
                <a:hlinkClick r:id="rId2"/>
              </a:rPr>
              <a:t>html</a:t>
            </a:r>
            <a:r>
              <a:rPr lang="ja-JP" altLang="en-US" dirty="0" smtClean="0"/>
              <a:t> より</a:t>
            </a:r>
            <a:endParaRPr lang="ja-JP" altLang="en-US" dirty="0"/>
          </a:p>
        </p:txBody>
      </p:sp>
      <p:pic>
        <p:nvPicPr>
          <p:cNvPr id="1026" name="Picture 2" descr="Hunter gather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9" t="-1379" r="2743" b="2069"/>
          <a:stretch/>
        </p:blipFill>
        <p:spPr bwMode="auto">
          <a:xfrm>
            <a:off x="5761670" y="1539239"/>
            <a:ext cx="6430330" cy="438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03200"/>
            <a:ext cx="12192000" cy="6383130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After</a:t>
            </a:r>
            <a:br>
              <a:rPr lang="en-US" altLang="ja-JP" sz="5400" dirty="0" smtClean="0"/>
            </a:br>
            <a:r>
              <a:rPr lang="ja-JP" altLang="en-US" sz="2800" dirty="0" smtClean="0"/>
              <a:t>コレクションは、データ量や用途ごとに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適切なのを選択しよう。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>(</a:t>
            </a:r>
            <a:r>
              <a:rPr lang="ja-JP" altLang="en-US" sz="2800" dirty="0" smtClean="0"/>
              <a:t>配列、</a:t>
            </a:r>
            <a:r>
              <a:rPr lang="en-US" altLang="ja-JP" sz="2800" dirty="0" smtClean="0"/>
              <a:t>List, Map</a:t>
            </a:r>
            <a:r>
              <a:rPr lang="ja-JP" altLang="en-US" sz="2800" dirty="0" smtClean="0"/>
              <a:t>・・・</a:t>
            </a:r>
            <a:r>
              <a:rPr lang="en-US" altLang="ja-JP" sz="2800" dirty="0" smtClean="0"/>
              <a:t>)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インターフェース？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使い方同じで振る舞い変えれる！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コピペ？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/>
              <a:t>合</a:t>
            </a:r>
            <a:r>
              <a:rPr lang="ja-JP" altLang="en-US" sz="2800" dirty="0" smtClean="0"/>
              <a:t>ってるか確認して、メソッド化する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品質低かったら自分で書いた方が早い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endParaRPr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4937760" y="6488668"/>
            <a:ext cx="10306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FFFF"/>
                </a:solidFill>
              </a:rPr>
              <a:t>http://www.fu-collection.co.jp/SHOP/147111/149397/list.html</a:t>
            </a:r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2052" name="Picture 4" descr="ヨーロッパ　大型絵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55" y="1345257"/>
            <a:ext cx="638175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03200"/>
            <a:ext cx="1219200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No.2</a:t>
            </a:r>
            <a:r>
              <a:rPr lang="ja-JP" altLang="en-US" sz="5400" dirty="0"/>
              <a:t> </a:t>
            </a:r>
            <a:r>
              <a:rPr lang="ja-JP" altLang="en-US" sz="5400" dirty="0" smtClean="0"/>
              <a:t>安全性プログラミング</a:t>
            </a:r>
            <a:r>
              <a:rPr lang="en-US" altLang="ja-JP" sz="5400" dirty="0" smtClean="0"/>
              <a:t> Before</a:t>
            </a:r>
            <a:br>
              <a:rPr lang="en-US" altLang="ja-JP" sz="5400" dirty="0" smtClean="0"/>
            </a:br>
            <a:endParaRPr lang="ja-JP" altLang="en-US" sz="2800" dirty="0"/>
          </a:p>
        </p:txBody>
      </p:sp>
      <p:pic>
        <p:nvPicPr>
          <p:cNvPr id="3076" name="Picture 4" descr="「いらすとや 男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2947"/>
            <a:ext cx="2825708" cy="47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「いらすとや 男」の画像検索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" b="30000"/>
          <a:stretch/>
        </p:blipFill>
        <p:spPr bwMode="auto">
          <a:xfrm>
            <a:off x="8103235" y="1655287"/>
            <a:ext cx="3904697" cy="506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吹き出し 4"/>
          <p:cNvSpPr/>
          <p:nvPr/>
        </p:nvSpPr>
        <p:spPr>
          <a:xfrm>
            <a:off x="2825708" y="1628365"/>
            <a:ext cx="5008728" cy="1401372"/>
          </a:xfrm>
          <a:prstGeom prst="wedgeRectCallout">
            <a:avLst>
              <a:gd name="adj1" fmla="val -57073"/>
              <a:gd name="adj2" fmla="val -17068"/>
            </a:avLst>
          </a:prstGeom>
          <a:noFill/>
          <a:ln w="76200">
            <a:solidFill>
              <a:schemeClr val="tx2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bg1"/>
                </a:solidFill>
              </a:rPr>
              <a:t>実装完了しました！</a:t>
            </a:r>
            <a:endParaRPr lang="en-US" altLang="ja-JP" sz="32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bg1"/>
                </a:solidFill>
              </a:rPr>
              <a:t>テスト</a:t>
            </a:r>
            <a:r>
              <a:rPr lang="en-US" altLang="ja-JP" sz="3200" dirty="0" smtClean="0">
                <a:solidFill>
                  <a:schemeClr val="bg1"/>
                </a:solidFill>
              </a:rPr>
              <a:t>(</a:t>
            </a:r>
            <a:r>
              <a:rPr lang="ja-JP" altLang="en-US" sz="3200" dirty="0" smtClean="0">
                <a:solidFill>
                  <a:schemeClr val="bg1"/>
                </a:solidFill>
              </a:rPr>
              <a:t>デバッグ</a:t>
            </a:r>
            <a:r>
              <a:rPr lang="en-US" altLang="ja-JP" sz="3200" dirty="0" smtClean="0">
                <a:solidFill>
                  <a:schemeClr val="bg1"/>
                </a:solidFill>
              </a:rPr>
              <a:t>)</a:t>
            </a:r>
            <a:r>
              <a:rPr kumimoji="1" lang="en-US" altLang="ja-JP" sz="3200" dirty="0" smtClean="0">
                <a:solidFill>
                  <a:schemeClr val="bg1"/>
                </a:solidFill>
              </a:rPr>
              <a:t>OK</a:t>
            </a:r>
            <a:r>
              <a:rPr kumimoji="1" lang="ja-JP" altLang="en-US" sz="3200" dirty="0" smtClean="0">
                <a:solidFill>
                  <a:schemeClr val="bg1"/>
                </a:solidFill>
              </a:rPr>
              <a:t>です！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2960108" y="3295666"/>
            <a:ext cx="5008728" cy="1401372"/>
          </a:xfrm>
          <a:prstGeom prst="wedgeRectCallout">
            <a:avLst>
              <a:gd name="adj1" fmla="val 57368"/>
              <a:gd name="adj2" fmla="val -18042"/>
            </a:avLst>
          </a:prstGeom>
          <a:noFill/>
          <a:ln w="76200">
            <a:solidFill>
              <a:schemeClr val="tx2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</a:rPr>
              <a:t>こういうケースではどうなるの？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2960107" y="5040431"/>
            <a:ext cx="5008728" cy="1401372"/>
          </a:xfrm>
          <a:prstGeom prst="wedgeRectCallout">
            <a:avLst>
              <a:gd name="adj1" fmla="val -54621"/>
              <a:gd name="adj2" fmla="val -17068"/>
            </a:avLst>
          </a:prstGeom>
          <a:noFill/>
          <a:ln w="76200">
            <a:solidFill>
              <a:schemeClr val="tx2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</a:rPr>
              <a:t>あ、それは異常系なので、</a:t>
            </a:r>
            <a:endParaRPr kumimoji="1" lang="en-US" altLang="ja-JP" sz="32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bg1"/>
                </a:solidFill>
              </a:rPr>
              <a:t>落ちます。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爆発 1 5"/>
          <p:cNvSpPr/>
          <p:nvPr/>
        </p:nvSpPr>
        <p:spPr>
          <a:xfrm>
            <a:off x="757761" y="1926404"/>
            <a:ext cx="10201391" cy="5005361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solidFill>
                  <a:schemeClr val="bg2">
                    <a:lumMod val="10000"/>
                  </a:schemeClr>
                </a:solidFill>
              </a:rPr>
              <a:t>落ちます。</a:t>
            </a:r>
            <a:endParaRPr kumimoji="1" lang="ja-JP" altLang="en-US" sz="6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「safety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5" t="-1509" r="18771" b="-1"/>
          <a:stretch/>
        </p:blipFill>
        <p:spPr bwMode="auto">
          <a:xfrm>
            <a:off x="215079" y="1065680"/>
            <a:ext cx="3810000" cy="531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5079" y="0"/>
            <a:ext cx="1219200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After</a:t>
            </a:r>
            <a:br>
              <a:rPr lang="en-US" altLang="ja-JP" sz="5400" dirty="0" smtClean="0"/>
            </a:br>
            <a:r>
              <a:rPr lang="en-US" altLang="ja-JP" sz="5400" dirty="0" smtClean="0"/>
              <a:t>					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ja-JP" altLang="en-US" sz="2800" dirty="0"/>
          </a:p>
        </p:txBody>
      </p:sp>
      <p:sp>
        <p:nvSpPr>
          <p:cNvPr id="12" name="四角形吹き出し 11"/>
          <p:cNvSpPr/>
          <p:nvPr/>
        </p:nvSpPr>
        <p:spPr>
          <a:xfrm>
            <a:off x="4314422" y="1111903"/>
            <a:ext cx="7602462" cy="5163545"/>
          </a:xfrm>
          <a:prstGeom prst="wedgeRectCallout">
            <a:avLst>
              <a:gd name="adj1" fmla="val -57073"/>
              <a:gd name="adj2" fmla="val -17068"/>
            </a:avLst>
          </a:prstGeom>
          <a:noFill/>
          <a:ln w="76200"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エラー系の振る舞いについては、仕様として記述する。</a:t>
            </a:r>
            <a:r>
              <a:rPr lang="en-US" altLang="ja-JP" sz="3600" dirty="0" smtClean="0">
                <a:solidFill>
                  <a:schemeClr val="bg1"/>
                </a:solidFill>
              </a:rPr>
              <a:t> </a:t>
            </a:r>
            <a:r>
              <a:rPr lang="en-US" altLang="ja-JP" sz="3600" dirty="0">
                <a:solidFill>
                  <a:schemeClr val="bg1"/>
                </a:solidFill>
              </a:rPr>
              <a:t>(</a:t>
            </a:r>
            <a:r>
              <a:rPr lang="ja-JP" altLang="en-US" sz="3600" dirty="0">
                <a:solidFill>
                  <a:schemeClr val="bg1"/>
                </a:solidFill>
              </a:rPr>
              <a:t>コメントでも</a:t>
            </a:r>
            <a:r>
              <a:rPr lang="ja-JP" altLang="en-US" sz="3600" dirty="0" smtClean="0">
                <a:solidFill>
                  <a:schemeClr val="bg1"/>
                </a:solidFill>
              </a:rPr>
              <a:t>いい</a:t>
            </a:r>
            <a:r>
              <a:rPr lang="ja-JP" altLang="en-US" sz="3600" dirty="0">
                <a:solidFill>
                  <a:schemeClr val="bg1"/>
                </a:solidFill>
              </a:rPr>
              <a:t>。</a:t>
            </a:r>
            <a:r>
              <a:rPr lang="en-US" altLang="ja-JP" sz="3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sz="3600" dirty="0" smtClean="0">
                <a:solidFill>
                  <a:schemeClr val="bg1"/>
                </a:solidFill>
              </a:rPr>
              <a:t>※</a:t>
            </a:r>
            <a:r>
              <a:rPr lang="ja-JP" altLang="en-US" sz="3600" dirty="0" smtClean="0">
                <a:solidFill>
                  <a:schemeClr val="bg1"/>
                </a:solidFill>
              </a:rPr>
              <a:t>仕様として記述しないと、</a:t>
            </a:r>
            <a:endParaRPr lang="en-US" altLang="ja-JP" sz="3600" dirty="0" smtClean="0">
              <a:solidFill>
                <a:schemeClr val="bg1"/>
              </a:solidFill>
            </a:endParaRPr>
          </a:p>
          <a:p>
            <a:r>
              <a:rPr kumimoji="1" lang="ja-JP" altLang="en-US" sz="3600" dirty="0">
                <a:solidFill>
                  <a:schemeClr val="bg1"/>
                </a:solidFill>
              </a:rPr>
              <a:t>　</a:t>
            </a:r>
            <a:r>
              <a:rPr lang="ja-JP" altLang="en-US" sz="3600" dirty="0">
                <a:solidFill>
                  <a:schemeClr val="bg1"/>
                </a:solidFill>
              </a:rPr>
              <a:t> </a:t>
            </a:r>
            <a:r>
              <a:rPr lang="ja-JP" altLang="en-US" sz="3600" dirty="0" smtClean="0">
                <a:solidFill>
                  <a:schemeClr val="bg1"/>
                </a:solidFill>
              </a:rPr>
              <a:t>実装の合否が判定できない。</a:t>
            </a:r>
            <a:endParaRPr lang="en-US" altLang="ja-JP" sz="3600" dirty="0" smtClean="0">
              <a:solidFill>
                <a:schemeClr val="bg1"/>
              </a:solidFill>
            </a:endParaRPr>
          </a:p>
          <a:p>
            <a:endParaRPr lang="en-US" altLang="ja-JP" sz="3600" dirty="0" smtClean="0">
              <a:solidFill>
                <a:schemeClr val="bg1"/>
              </a:solidFill>
            </a:endParaRPr>
          </a:p>
          <a:p>
            <a:r>
              <a:rPr kumimoji="1" lang="ja-JP" altLang="en-US" sz="3600" dirty="0" smtClean="0">
                <a:solidFill>
                  <a:schemeClr val="bg1"/>
                </a:solidFill>
              </a:rPr>
              <a:t>単体テストを書いて、リリースや変更の度に</a:t>
            </a:r>
            <a:r>
              <a:rPr lang="ja-JP" altLang="en-US" sz="3600" dirty="0" smtClean="0">
                <a:solidFill>
                  <a:schemeClr val="bg1"/>
                </a:solidFill>
              </a:rPr>
              <a:t>自動テストを回せば安全！！</a:t>
            </a:r>
            <a:endParaRPr lang="en-US" altLang="ja-JP" sz="3600" dirty="0">
              <a:solidFill>
                <a:schemeClr val="bg1"/>
              </a:solidFill>
            </a:endParaRPr>
          </a:p>
          <a:p>
            <a:r>
              <a:rPr kumimoji="1" lang="en-US" altLang="ja-JP" sz="3600" dirty="0" smtClean="0">
                <a:solidFill>
                  <a:schemeClr val="bg1"/>
                </a:solidFill>
              </a:rPr>
              <a:t>(</a:t>
            </a:r>
            <a:r>
              <a:rPr kumimoji="1" lang="ja-JP" altLang="en-US" sz="3600" dirty="0" smtClean="0">
                <a:solidFill>
                  <a:schemeClr val="bg1"/>
                </a:solidFill>
              </a:rPr>
              <a:t>まだ出来ていない部分もあるので、</a:t>
            </a:r>
            <a:endParaRPr kumimoji="1" lang="en-US" altLang="ja-JP" sz="3600" dirty="0" smtClean="0">
              <a:solidFill>
                <a:schemeClr val="bg1"/>
              </a:solidFill>
            </a:endParaRPr>
          </a:p>
          <a:p>
            <a:r>
              <a:rPr lang="en-US" altLang="ja-JP" sz="3600" dirty="0" smtClean="0">
                <a:solidFill>
                  <a:schemeClr val="bg1"/>
                </a:solidFill>
              </a:rPr>
              <a:t> </a:t>
            </a:r>
            <a:r>
              <a:rPr lang="ja-JP" altLang="en-US" sz="3600" dirty="0" smtClean="0">
                <a:solidFill>
                  <a:schemeClr val="bg1"/>
                </a:solidFill>
              </a:rPr>
              <a:t>もっと精進します。</a:t>
            </a:r>
            <a:r>
              <a:rPr lang="en-US" altLang="ja-JP" sz="3600" dirty="0" smtClean="0">
                <a:solidFill>
                  <a:schemeClr val="bg1"/>
                </a:solidFill>
              </a:rPr>
              <a:t>)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454897"/>
            <a:ext cx="1197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https://www.linkedin.com/pulse/health-safety-we-keshagesh-ensure-people-go-home-terry-</a:t>
            </a:r>
            <a:r>
              <a:rPr lang="ja-JP" altLang="en-US" dirty="0" smtClean="0">
                <a:hlinkClick r:id="rId3"/>
              </a:rPr>
              <a:t>penney</a:t>
            </a:r>
            <a:r>
              <a:rPr lang="ja-JP" altLang="en-US" dirty="0" smtClean="0"/>
              <a:t>　より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00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717" y="315883"/>
            <a:ext cx="12192000" cy="5959565"/>
          </a:xfrm>
          <a:noFill/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5400" dirty="0" smtClean="0"/>
              <a:t>No.1 </a:t>
            </a:r>
            <a:r>
              <a:rPr lang="ja-JP" altLang="en-US" sz="5400" dirty="0" smtClean="0"/>
              <a:t>日々</a:t>
            </a:r>
            <a:r>
              <a:rPr lang="ja-JP" altLang="en-US" sz="5400" dirty="0"/>
              <a:t>、学習し続ける</a:t>
            </a:r>
            <a:r>
              <a:rPr lang="ja-JP" altLang="en-US" sz="5400" dirty="0" smtClean="0"/>
              <a:t>こと </a:t>
            </a:r>
            <a:r>
              <a:rPr lang="en-US" altLang="ja-JP" sz="5400" dirty="0" smtClean="0"/>
              <a:t>Before</a:t>
            </a:r>
            <a:br>
              <a:rPr lang="en-US" altLang="ja-JP" sz="5400" dirty="0" smtClean="0"/>
            </a:br>
            <a:r>
              <a:rPr lang="ja-JP" altLang="en-US" sz="2800" dirty="0" smtClean="0"/>
              <a:t>エンジニアのスキルって業務で身につけるものでしょ？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研修とかあるし</a:t>
            </a:r>
            <a: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= </a:t>
            </a:r>
            <a:r>
              <a:rPr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会社が</a:t>
            </a:r>
            <a:r>
              <a:rPr lang="ja-JP" altLang="en-US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育</a:t>
            </a:r>
            <a:r>
              <a:rPr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ててくれる待ち。</a:t>
            </a:r>
            <a: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ja-JP" altLang="en-US" sz="2800" dirty="0" smtClean="0"/>
              <a:t>プログラミングとか新人研修で習ったし</a:t>
            </a:r>
            <a:r>
              <a:rPr lang="ja-JP" altLang="en-US" sz="2800" dirty="0"/>
              <a:t>。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（コンパイルが通るだけで、バグだらけ</a:t>
            </a:r>
            <a:r>
              <a:rPr lang="en-US" altLang="ja-JP" sz="2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br>
              <a:rPr lang="en-US" altLang="ja-JP" sz="2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ja-JP" sz="2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28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2800" dirty="0"/>
              <a:t>自己研鑽？資格とかとらないとね。</a:t>
            </a:r>
            <a:r>
              <a:rPr lang="ja-JP" altLang="en-US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若いうちくらいは</a:t>
            </a:r>
            <a:r>
              <a:rPr lang="en-US" altLang="ja-JP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ja-JP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</a:rPr>
              <a:t>でも、</a:t>
            </a:r>
            <a:r>
              <a:rPr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業務の疲れで勉強するとかきつい</a:t>
            </a:r>
            <a:r>
              <a:rPr lang="en-US" altLang="ja-JP" sz="2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28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altLang="ja-JP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ja-JP" altLang="en-US" sz="2800" dirty="0">
              <a:ln w="6600">
                <a:solidFill>
                  <a:srgbClr val="FF0000"/>
                </a:solidFill>
                <a:prstDash val="solid"/>
              </a:ln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497859" y="6384631"/>
            <a:ext cx="7137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FFFF"/>
                </a:solidFill>
                <a:hlinkClick r:id="rId2"/>
              </a:rPr>
              <a:t>https://matome.naver.jp/odai/</a:t>
            </a:r>
            <a:r>
              <a:rPr lang="ja-JP" altLang="en-US" dirty="0" smtClean="0">
                <a:solidFill>
                  <a:srgbClr val="FFFFFF"/>
                </a:solidFill>
                <a:hlinkClick r:id="rId2"/>
              </a:rPr>
              <a:t>2134386164727689601</a:t>
            </a:r>
            <a:r>
              <a:rPr lang="ja-JP" altLang="en-US" dirty="0" smtClean="0">
                <a:solidFill>
                  <a:srgbClr val="FFFFFF"/>
                </a:solidFill>
              </a:rPr>
              <a:t> より</a:t>
            </a:r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8194" name="Picture 2" descr="https://rr.img.naver.jp/mig?src=http%3A%2F%2Fimgcc.naver.jp%2Fkaze%2Fmission%2FUSER%2F20120804%2F15%2F1022545%2F5%2F228x230xa08b0e688b812af1e9f2fad0.jpg%2F300%2F600&amp;twidth=300&amp;theight=600&amp;qlt=80&amp;res_format=jpg&amp;op=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24" y="1842293"/>
            <a:ext cx="4502839" cy="454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1196</TotalTime>
  <Words>478</Words>
  <Application>Microsoft Office PowerPoint</Application>
  <PresentationFormat>ワイド画面</PresentationFormat>
  <Paragraphs>118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5" baseType="lpstr">
      <vt:lpstr>Meiryo UI</vt:lpstr>
      <vt:lpstr>Arial</vt:lpstr>
      <vt:lpstr>Office テーマ</vt:lpstr>
      <vt:lpstr> Java研修 成果発表  池田 旭伸</vt:lpstr>
      <vt:lpstr>アジェンダ 　研修の成果（研修を通して学んだこと） 　研修で苦労したこと 　今後研修する人達へのアドバイス 　講師へのアドバイス 　研修成果の今後への活用</vt:lpstr>
      <vt:lpstr>研修の成果 研修を通して学んだこと</vt:lpstr>
      <vt:lpstr>No.1 日々、学習し続けること No.2 安全性プログラミング No.3 基礎コーディング能力　</vt:lpstr>
      <vt:lpstr>No.3 基礎コーディング能力 Before コレクション ?  配列をnewすればいいでしょ  インターフェース？ 実態なくて何する？概念的なものこわい  実装？ 実績のあるコードのコピペが一番安全!!!</vt:lpstr>
      <vt:lpstr>After コレクションは、データ量や用途ごとに 適切なのを選択しよう。 (配列、List, Map・・・) インターフェース？ 使い方同じで振る舞い変えれる！ コピペ？ 合ってるか確認して、メソッド化する 品質低かったら自分で書いた方が早い </vt:lpstr>
      <vt:lpstr>No.2 安全性プログラミング Before </vt:lpstr>
      <vt:lpstr>After       </vt:lpstr>
      <vt:lpstr>No.1 日々、学習し続けること Before エンジニアのスキルって業務で身につけるものでしょ？ 研修とかあるし = 会社が育ててくれる待ち。 プログラミングとか新人研修で習ったし。 （コンパイルが通るだけで、バグだらけ)  自己研鑽？資格とかとらないとね。若いうちくらいは でも、業務の疲れで勉強するとかきつい  </vt:lpstr>
      <vt:lpstr>No.1 日々、学習し続けること After      次章へ続く</vt:lpstr>
      <vt:lpstr>研修で苦労したこと</vt:lpstr>
      <vt:lpstr>研修で苦労したこと</vt:lpstr>
      <vt:lpstr>共通して言えるのは、 　 学習の時間を作ること 学習を継続すること</vt:lpstr>
      <vt:lpstr>            ←なんで、できたの？  </vt:lpstr>
      <vt:lpstr>      やるしかなかったから  </vt:lpstr>
      <vt:lpstr>研修を受けてみて、 ・ 基礎がロクに分かっていない自分 ・ 課題も全く進まない。 ・ 周りの受講生は超優秀   (もちろん柴田先生も世界レベル    に超優秀)</vt:lpstr>
      <vt:lpstr>あれ、俺ヤバくね？  </vt:lpstr>
      <vt:lpstr>かの有名な                     テーマで鍛えられたため、 体力だけは自信あり。  業務が終わってから、22時くらいまで学習を続けること が出来た。</vt:lpstr>
      <vt:lpstr>PowerPoint プレゼンテーション</vt:lpstr>
      <vt:lpstr>何ヶ月かしたら慣れてきた。  → 一番大きい成果</vt:lpstr>
      <vt:lpstr>No.1 日々、学習し続けること After エンジニアで必要な知識は、 業務だけでは身に着かない。 逆に、会社で活躍したいのであれば、 日々のスキルアップが肝心。 頑張ろうと思ってやるときつい(自分の場合) →だから習慣つける</vt:lpstr>
      <vt:lpstr>今後研修する人たちへの アドバイス</vt:lpstr>
      <vt:lpstr>・絶対スキルアップできるし、  業務でいい影響が生まれる！  ・基礎学力よりも、気持ち！  ・柴田先生に習いながら、   成長したいと思えば、体が勝手に動く！　</vt:lpstr>
      <vt:lpstr>講師へのアドバイス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研修成果の 今後への活用</vt:lpstr>
      <vt:lpstr>PowerPoint プレゼンテーション</vt:lpstr>
      <vt:lpstr>PowerPoint プレゼンテーション</vt:lpstr>
      <vt:lpstr>PowerPoint プレゼンテーション</vt:lpstr>
    </vt:vector>
  </TitlesOfParts>
  <Company>リコーグループ社内利用機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池田旭伸</dc:creator>
  <cp:lastModifiedBy>池田旭伸</cp:lastModifiedBy>
  <cp:revision>210</cp:revision>
  <dcterms:created xsi:type="dcterms:W3CDTF">2017-08-28T09:36:56Z</dcterms:created>
  <dcterms:modified xsi:type="dcterms:W3CDTF">2017-09-05T08:44:45Z</dcterms:modified>
</cp:coreProperties>
</file>