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65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6" d="100"/>
          <a:sy n="56" d="100"/>
        </p:scale>
        <p:origin x="2669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2CDDA9-98E3-49B5-96E3-66D09A58B8F9}" type="datetimeFigureOut">
              <a:rPr kumimoji="1" lang="ja-JP" altLang="en-US" smtClean="0"/>
              <a:t>2025/2/5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1B3660-A49C-4764-A944-17724250A6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11644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7F68F-5CA5-4E2D-8698-F6664FA71D71}" type="datetimeFigureOut">
              <a:rPr kumimoji="1" lang="ja-JP" altLang="en-US" smtClean="0"/>
              <a:t>2025/2/5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153DD-569A-41B7-807B-085B5398B5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0701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7F68F-5CA5-4E2D-8698-F6664FA71D71}" type="datetimeFigureOut">
              <a:rPr kumimoji="1" lang="ja-JP" altLang="en-US" smtClean="0"/>
              <a:t>2025/2/5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153DD-569A-41B7-807B-085B5398B5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1065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7F68F-5CA5-4E2D-8698-F6664FA71D71}" type="datetimeFigureOut">
              <a:rPr kumimoji="1" lang="ja-JP" altLang="en-US" smtClean="0"/>
              <a:t>2025/2/5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153DD-569A-41B7-807B-085B5398B5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6354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7F68F-5CA5-4E2D-8698-F6664FA71D71}" type="datetimeFigureOut">
              <a:rPr kumimoji="1" lang="ja-JP" altLang="en-US" smtClean="0"/>
              <a:t>2025/2/5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153DD-569A-41B7-807B-085B5398B5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9820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7F68F-5CA5-4E2D-8698-F6664FA71D71}" type="datetimeFigureOut">
              <a:rPr kumimoji="1" lang="ja-JP" altLang="en-US" smtClean="0"/>
              <a:t>2025/2/5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153DD-569A-41B7-807B-085B5398B5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2013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7F68F-5CA5-4E2D-8698-F6664FA71D71}" type="datetimeFigureOut">
              <a:rPr kumimoji="1" lang="ja-JP" altLang="en-US" smtClean="0"/>
              <a:t>2025/2/5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153DD-569A-41B7-807B-085B5398B5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6885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7F68F-5CA5-4E2D-8698-F6664FA71D71}" type="datetimeFigureOut">
              <a:rPr kumimoji="1" lang="ja-JP" altLang="en-US" smtClean="0"/>
              <a:t>2025/2/5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153DD-569A-41B7-807B-085B5398B5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1211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7F68F-5CA5-4E2D-8698-F6664FA71D71}" type="datetimeFigureOut">
              <a:rPr kumimoji="1" lang="ja-JP" altLang="en-US" smtClean="0"/>
              <a:t>2025/2/5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153DD-569A-41B7-807B-085B5398B5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0235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7F68F-5CA5-4E2D-8698-F6664FA71D71}" type="datetimeFigureOut">
              <a:rPr kumimoji="1" lang="ja-JP" altLang="en-US" smtClean="0"/>
              <a:t>2025/2/5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153DD-569A-41B7-807B-085B5398B5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1223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7F68F-5CA5-4E2D-8698-F6664FA71D71}" type="datetimeFigureOut">
              <a:rPr kumimoji="1" lang="ja-JP" altLang="en-US" smtClean="0"/>
              <a:t>2025/2/5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153DD-569A-41B7-807B-085B5398B5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0690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7F68F-5CA5-4E2D-8698-F6664FA71D71}" type="datetimeFigureOut">
              <a:rPr kumimoji="1" lang="ja-JP" altLang="en-US" smtClean="0"/>
              <a:t>2025/2/5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153DD-569A-41B7-807B-085B5398B5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2829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667F68F-5CA5-4E2D-8698-F6664FA71D71}" type="datetimeFigureOut">
              <a:rPr kumimoji="1" lang="ja-JP" altLang="en-US" smtClean="0"/>
              <a:t>2025/2/5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CA153DD-569A-41B7-807B-085B5398B5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5670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3EF183F-E36C-6641-1B7B-C4CDF1CCC9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7A52B77-2FC6-A0A2-2C6E-2B3B586CC7F9}"/>
              </a:ext>
            </a:extLst>
          </p:cNvPr>
          <p:cNvSpPr txBox="1"/>
          <p:nvPr/>
        </p:nvSpPr>
        <p:spPr>
          <a:xfrm>
            <a:off x="-7294901" y="244789"/>
            <a:ext cx="6955750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8000" dirty="0"/>
              <a:t>Master</a:t>
            </a:r>
            <a:r>
              <a:rPr kumimoji="1" lang="ja-JP" altLang="en-US" sz="8000" dirty="0"/>
              <a:t>版</a:t>
            </a:r>
            <a:endParaRPr kumimoji="1" lang="en-US" altLang="ja-JP" sz="8000" dirty="0"/>
          </a:p>
          <a:p>
            <a:pPr algn="ctr"/>
            <a:r>
              <a:rPr kumimoji="1" lang="ja-JP" altLang="en-US" sz="8000" dirty="0"/>
              <a:t>制作秘話</a:t>
            </a:r>
            <a:endParaRPr kumimoji="1" lang="en-US" altLang="ja-JP" sz="8000" dirty="0"/>
          </a:p>
          <a:p>
            <a:pPr algn="ctr"/>
            <a:r>
              <a:rPr kumimoji="1" lang="en-US" altLang="ja-JP" sz="4400" dirty="0"/>
              <a:t>(</a:t>
            </a:r>
            <a:r>
              <a:rPr kumimoji="1" lang="ja-JP" altLang="en-US" sz="4400" dirty="0"/>
              <a:t>主に最後の調整、</a:t>
            </a:r>
            <a:endParaRPr kumimoji="1" lang="en-US" altLang="ja-JP" sz="4400" dirty="0"/>
          </a:p>
          <a:p>
            <a:pPr algn="ctr"/>
            <a:r>
              <a:rPr kumimoji="1" lang="ja-JP" altLang="en-US" sz="4400" dirty="0"/>
              <a:t>海、南極の細かい表現、</a:t>
            </a:r>
            <a:endParaRPr kumimoji="1" lang="en-US" altLang="ja-JP" sz="4400" dirty="0"/>
          </a:p>
          <a:p>
            <a:pPr algn="ctr"/>
            <a:r>
              <a:rPr kumimoji="1" lang="ja-JP" altLang="en-US" sz="4400" dirty="0"/>
              <a:t>今思えばもっとできたこと</a:t>
            </a:r>
            <a:endParaRPr kumimoji="1" lang="en-US" altLang="ja-JP" sz="4400" dirty="0"/>
          </a:p>
          <a:p>
            <a:pPr algn="ctr"/>
            <a:r>
              <a:rPr kumimoji="1" lang="ja-JP" altLang="en-US" sz="4400" dirty="0"/>
              <a:t>挑戦して良かったこと</a:t>
            </a:r>
            <a:r>
              <a:rPr kumimoji="1" lang="en-US" altLang="ja-JP" sz="4400" dirty="0"/>
              <a:t>)</a:t>
            </a:r>
          </a:p>
        </p:txBody>
      </p:sp>
      <p:pic>
        <p:nvPicPr>
          <p:cNvPr id="7" name="図 6" descr="水, スイミング, プール, ブルー が含まれている画像&#10;&#10;自動的に生成された説明">
            <a:extLst>
              <a:ext uri="{FF2B5EF4-FFF2-40B4-BE49-F238E27FC236}">
                <a16:creationId xmlns:a16="http://schemas.microsoft.com/office/drawing/2014/main" id="{86E98AB3-B741-474F-7AE9-510CC9DEA9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80" t="14717" r="47643" b="14802"/>
          <a:stretch/>
        </p:blipFill>
        <p:spPr>
          <a:xfrm>
            <a:off x="1228545" y="5976937"/>
            <a:ext cx="4586289" cy="3929063"/>
          </a:xfrm>
          <a:prstGeom prst="rect">
            <a:avLst/>
          </a:prstGeom>
        </p:spPr>
      </p:pic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577CA849-8812-0F7B-D69A-62BDB1A8F09E}"/>
              </a:ext>
            </a:extLst>
          </p:cNvPr>
          <p:cNvGrpSpPr/>
          <p:nvPr/>
        </p:nvGrpSpPr>
        <p:grpSpPr>
          <a:xfrm>
            <a:off x="303141" y="29284"/>
            <a:ext cx="2877631" cy="1163514"/>
            <a:chOff x="365867" y="2958337"/>
            <a:chExt cx="5505824" cy="222617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9" name="図 8" descr="図形&#10;&#10;自動的に生成された説明">
              <a:extLst>
                <a:ext uri="{FF2B5EF4-FFF2-40B4-BE49-F238E27FC236}">
                  <a16:creationId xmlns:a16="http://schemas.microsoft.com/office/drawing/2014/main" id="{4BB14028-BDB1-39CF-0F1A-BA8A298EF8A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823685" y="3050906"/>
              <a:ext cx="3048006" cy="2133604"/>
            </a:xfrm>
            <a:prstGeom prst="rect">
              <a:avLst/>
            </a:prstGeom>
          </p:spPr>
        </p:pic>
        <p:pic>
          <p:nvPicPr>
            <p:cNvPr id="10" name="図 9" descr="図形&#10;&#10;自動的に生成された説明">
              <a:extLst>
                <a:ext uri="{FF2B5EF4-FFF2-40B4-BE49-F238E27FC236}">
                  <a16:creationId xmlns:a16="http://schemas.microsoft.com/office/drawing/2014/main" id="{109F9292-806D-622A-96CD-5DB1974D67F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5867" y="2958337"/>
              <a:ext cx="3048006" cy="2133604"/>
            </a:xfrm>
            <a:prstGeom prst="rect">
              <a:avLst/>
            </a:prstGeom>
          </p:spPr>
        </p:pic>
      </p:grp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218B005F-D1B6-071B-717C-6227A9287E57}"/>
              </a:ext>
            </a:extLst>
          </p:cNvPr>
          <p:cNvSpPr txBox="1"/>
          <p:nvPr/>
        </p:nvSpPr>
        <p:spPr>
          <a:xfrm>
            <a:off x="-151820" y="232907"/>
            <a:ext cx="38290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000" dirty="0">
                <a:ln w="3175">
                  <a:solidFill>
                    <a:schemeClr val="accent1"/>
                  </a:solidFill>
                </a:ln>
                <a:solidFill>
                  <a:schemeClr val="bg1"/>
                </a:solidFill>
                <a:effectLst>
                  <a:glow rad="114300">
                    <a:schemeClr val="accent4"/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どきどきファンタジア" panose="02000900000000000000" pitchFamily="50" charset="-128"/>
                <a:ea typeface="どきどきファンタジア" panose="02000900000000000000" pitchFamily="50" charset="-128"/>
              </a:rPr>
              <a:t>マスター版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998FA41-D696-80F6-CE94-632878257895}"/>
              </a:ext>
            </a:extLst>
          </p:cNvPr>
          <p:cNvSpPr txBox="1"/>
          <p:nvPr/>
        </p:nvSpPr>
        <p:spPr>
          <a:xfrm>
            <a:off x="242818" y="6618089"/>
            <a:ext cx="637236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400" dirty="0">
                <a:solidFill>
                  <a:schemeClr val="bg1"/>
                </a:solidFill>
                <a:effectLst>
                  <a:glow rad="127000">
                    <a:schemeClr val="tx1"/>
                  </a:glow>
                </a:effectLst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敵出現時にエフェクトで水滴が出ているように</a:t>
            </a:r>
            <a:endParaRPr kumimoji="1" lang="en-US" altLang="ja-JP" sz="4400" dirty="0">
              <a:solidFill>
                <a:schemeClr val="bg1"/>
              </a:solidFill>
              <a:effectLst>
                <a:glow rad="127000">
                  <a:schemeClr val="tx1"/>
                </a:glow>
              </a:effectLst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6B6CDC54-65E5-87C7-E6CE-4C98AC287103}"/>
              </a:ext>
            </a:extLst>
          </p:cNvPr>
          <p:cNvSpPr txBox="1"/>
          <p:nvPr/>
        </p:nvSpPr>
        <p:spPr>
          <a:xfrm>
            <a:off x="491048" y="2844801"/>
            <a:ext cx="637236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400" dirty="0">
                <a:solidFill>
                  <a:schemeClr val="bg1"/>
                </a:solidFill>
                <a:effectLst>
                  <a:glow rad="127000">
                    <a:schemeClr val="tx1"/>
                  </a:glow>
                </a:effectLst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マルチプレイ時に氷が出てこない時間が続いたりした</a:t>
            </a:r>
            <a:endParaRPr kumimoji="1" lang="en-US" altLang="ja-JP" sz="4400" dirty="0">
              <a:solidFill>
                <a:schemeClr val="bg1"/>
              </a:solidFill>
              <a:effectLst>
                <a:glow rad="127000">
                  <a:schemeClr val="tx1"/>
                </a:glow>
              </a:effectLst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596ED94-C00A-84E9-B825-7902D92B5189}"/>
              </a:ext>
            </a:extLst>
          </p:cNvPr>
          <p:cNvSpPr txBox="1"/>
          <p:nvPr/>
        </p:nvSpPr>
        <p:spPr>
          <a:xfrm>
            <a:off x="0" y="1449229"/>
            <a:ext cx="63723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400" dirty="0">
                <a:solidFill>
                  <a:schemeClr val="bg1"/>
                </a:solidFill>
                <a:effectLst>
                  <a:glow rad="127000">
                    <a:schemeClr val="tx1"/>
                  </a:glow>
                </a:effectLst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マルチプレイで沼った</a:t>
            </a:r>
            <a:endParaRPr kumimoji="1" lang="en-US" altLang="ja-JP" sz="4400" dirty="0">
              <a:solidFill>
                <a:schemeClr val="bg1"/>
              </a:solidFill>
              <a:effectLst>
                <a:glow rad="127000">
                  <a:schemeClr val="tx1"/>
                </a:glow>
              </a:effectLst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74C8C42B-D5AD-7BB3-5E47-FA858A141B98}"/>
              </a:ext>
            </a:extLst>
          </p:cNvPr>
          <p:cNvSpPr txBox="1"/>
          <p:nvPr/>
        </p:nvSpPr>
        <p:spPr>
          <a:xfrm>
            <a:off x="7600907" y="1064508"/>
            <a:ext cx="63723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400" dirty="0">
                <a:solidFill>
                  <a:schemeClr val="bg1"/>
                </a:solidFill>
                <a:effectLst>
                  <a:glow rad="127000">
                    <a:schemeClr val="tx1"/>
                  </a:glow>
                </a:effectLst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最期までバグとのバトル</a:t>
            </a:r>
            <a:endParaRPr kumimoji="1" lang="en-US" altLang="ja-JP" sz="4400" dirty="0">
              <a:solidFill>
                <a:schemeClr val="bg1"/>
              </a:solidFill>
              <a:effectLst>
                <a:glow rad="127000">
                  <a:schemeClr val="tx1"/>
                </a:glow>
              </a:effectLst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96576F94-199A-4EFE-B6EB-5FAD71B9306C}"/>
              </a:ext>
            </a:extLst>
          </p:cNvPr>
          <p:cNvSpPr txBox="1"/>
          <p:nvPr/>
        </p:nvSpPr>
        <p:spPr>
          <a:xfrm>
            <a:off x="7600906" y="5196076"/>
            <a:ext cx="637236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000" dirty="0">
                <a:solidFill>
                  <a:schemeClr val="bg1"/>
                </a:solidFill>
                <a:effectLst>
                  <a:glow rad="127000">
                    <a:schemeClr val="tx1"/>
                  </a:glow>
                </a:effectLst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マルチの沼対策</a:t>
            </a:r>
            <a:endParaRPr kumimoji="1" lang="en-US" altLang="ja-JP" sz="4000" dirty="0">
              <a:solidFill>
                <a:schemeClr val="bg1"/>
              </a:solidFill>
              <a:effectLst>
                <a:glow rad="127000">
                  <a:schemeClr val="tx1"/>
                </a:glow>
              </a:effectLst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  <a:p>
            <a:pPr algn="ctr"/>
            <a:r>
              <a:rPr kumimoji="1" lang="ja-JP" altLang="en-US" sz="4000" dirty="0">
                <a:solidFill>
                  <a:schemeClr val="bg1"/>
                </a:solidFill>
                <a:effectLst>
                  <a:glow rad="127000">
                    <a:schemeClr val="tx1"/>
                  </a:glow>
                </a:effectLst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敵のペンギンに攻撃出来てスタンさせたりできるとか</a:t>
            </a:r>
            <a:endParaRPr kumimoji="1" lang="en-US" altLang="ja-JP" sz="4000" dirty="0">
              <a:solidFill>
                <a:schemeClr val="bg1"/>
              </a:solidFill>
              <a:effectLst>
                <a:glow rad="127000">
                  <a:schemeClr val="tx1"/>
                </a:glow>
              </a:effectLst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39592FBB-6039-4E27-9691-62DB5316D899}"/>
              </a:ext>
            </a:extLst>
          </p:cNvPr>
          <p:cNvSpPr txBox="1"/>
          <p:nvPr/>
        </p:nvSpPr>
        <p:spPr>
          <a:xfrm>
            <a:off x="7600906" y="7941468"/>
            <a:ext cx="637236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000" dirty="0">
                <a:solidFill>
                  <a:schemeClr val="bg1"/>
                </a:solidFill>
                <a:effectLst>
                  <a:glow rad="127000">
                    <a:schemeClr val="tx1"/>
                  </a:glow>
                </a:effectLst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チュートリアルをもっと分かりやすくできたと思う</a:t>
            </a:r>
            <a:endParaRPr kumimoji="1" lang="en-US" altLang="ja-JP" sz="4000" dirty="0">
              <a:solidFill>
                <a:schemeClr val="bg1"/>
              </a:solidFill>
              <a:effectLst>
                <a:glow rad="127000">
                  <a:schemeClr val="tx1"/>
                </a:glow>
              </a:effectLst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  <a:p>
            <a:pPr algn="ctr"/>
            <a:r>
              <a:rPr kumimoji="1" lang="ja-JP" altLang="en-US" sz="4000" dirty="0">
                <a:solidFill>
                  <a:schemeClr val="bg1"/>
                </a:solidFill>
                <a:effectLst>
                  <a:glow rad="127000">
                    <a:schemeClr val="tx1"/>
                  </a:glow>
                </a:effectLst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ジャンプや敵の説明など</a:t>
            </a:r>
            <a:endParaRPr kumimoji="1" lang="en-US" altLang="ja-JP" sz="4000" dirty="0">
              <a:solidFill>
                <a:schemeClr val="bg1"/>
              </a:solidFill>
              <a:effectLst>
                <a:glow rad="127000">
                  <a:schemeClr val="tx1"/>
                </a:glow>
              </a:effectLst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93246F25-8293-4CEA-AC01-6D92E1976040}"/>
              </a:ext>
            </a:extLst>
          </p:cNvPr>
          <p:cNvSpPr txBox="1"/>
          <p:nvPr/>
        </p:nvSpPr>
        <p:spPr>
          <a:xfrm>
            <a:off x="-7382298" y="8693187"/>
            <a:ext cx="63723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dirty="0">
                <a:solidFill>
                  <a:schemeClr val="bg1"/>
                </a:solidFill>
                <a:effectLst>
                  <a:glow rad="127000">
                    <a:schemeClr val="tx1"/>
                  </a:glow>
                </a:effectLst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マルチのキャラをスキンごとに分けたのは良かったと思う</a:t>
            </a:r>
            <a:endParaRPr kumimoji="1" lang="en-US" altLang="ja-JP" sz="3600" dirty="0">
              <a:solidFill>
                <a:schemeClr val="bg1"/>
              </a:solidFill>
              <a:effectLst>
                <a:glow rad="127000">
                  <a:schemeClr val="tx1"/>
                </a:glow>
              </a:effectLst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554127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テーマ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166</TotalTime>
  <Words>102</Words>
  <Application>Microsoft Office PowerPoint</Application>
  <PresentationFormat>A4 210 x 297 mm</PresentationFormat>
  <Paragraphs>16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9" baseType="lpstr">
      <vt:lpstr>Aptos</vt:lpstr>
      <vt:lpstr>Aptos Display</vt:lpstr>
      <vt:lpstr>HGS創英角ｺﾞｼｯｸUB</vt:lpstr>
      <vt:lpstr>どきどきファンタジア</vt:lpstr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221134@st.yoshida-g.ac.jp</dc:creator>
  <cp:lastModifiedBy>student</cp:lastModifiedBy>
  <cp:revision>26</cp:revision>
  <dcterms:created xsi:type="dcterms:W3CDTF">2025-02-03T00:23:10Z</dcterms:created>
  <dcterms:modified xsi:type="dcterms:W3CDTF">2025-02-05T02:16:19Z</dcterms:modified>
</cp:coreProperties>
</file>