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6" r:id="rId2"/>
    <p:sldId id="258" r:id="rId3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EA00"/>
    <a:srgbClr val="FFFF66"/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2" d="100"/>
          <a:sy n="42" d="100"/>
        </p:scale>
        <p:origin x="1848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CC4825-90E8-4FD2-86F1-EF0691B1441A}" type="datetimeFigureOut">
              <a:rPr kumimoji="1" lang="ja-JP" altLang="en-US" smtClean="0"/>
              <a:t>2025/1/27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C0EC4E-95B4-4FB1-B118-6324A46260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3233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C0EC4E-95B4-4FB1-B118-6324A46260D3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4735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075D9-D265-4BA7-BC58-4C1C8E10990F}" type="datetimeFigureOut">
              <a:rPr kumimoji="1" lang="ja-JP" altLang="en-US" smtClean="0"/>
              <a:t>2025/1/27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1B312-BB5C-4D52-8E69-C2913D0A98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114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075D9-D265-4BA7-BC58-4C1C8E10990F}" type="datetimeFigureOut">
              <a:rPr kumimoji="1" lang="ja-JP" altLang="en-US" smtClean="0"/>
              <a:t>2025/1/27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1B312-BB5C-4D52-8E69-C2913D0A98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4814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075D9-D265-4BA7-BC58-4C1C8E10990F}" type="datetimeFigureOut">
              <a:rPr kumimoji="1" lang="ja-JP" altLang="en-US" smtClean="0"/>
              <a:t>2025/1/27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1B312-BB5C-4D52-8E69-C2913D0A98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3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075D9-D265-4BA7-BC58-4C1C8E10990F}" type="datetimeFigureOut">
              <a:rPr kumimoji="1" lang="ja-JP" altLang="en-US" smtClean="0"/>
              <a:t>2025/1/27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1B312-BB5C-4D52-8E69-C2913D0A98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2544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075D9-D265-4BA7-BC58-4C1C8E10990F}" type="datetimeFigureOut">
              <a:rPr kumimoji="1" lang="ja-JP" altLang="en-US" smtClean="0"/>
              <a:t>2025/1/27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1B312-BB5C-4D52-8E69-C2913D0A98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7175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075D9-D265-4BA7-BC58-4C1C8E10990F}" type="datetimeFigureOut">
              <a:rPr kumimoji="1" lang="ja-JP" altLang="en-US" smtClean="0"/>
              <a:t>2025/1/27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1B312-BB5C-4D52-8E69-C2913D0A98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7298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075D9-D265-4BA7-BC58-4C1C8E10990F}" type="datetimeFigureOut">
              <a:rPr kumimoji="1" lang="ja-JP" altLang="en-US" smtClean="0"/>
              <a:t>2025/1/27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1B312-BB5C-4D52-8E69-C2913D0A98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4262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075D9-D265-4BA7-BC58-4C1C8E10990F}" type="datetimeFigureOut">
              <a:rPr kumimoji="1" lang="ja-JP" altLang="en-US" smtClean="0"/>
              <a:t>2025/1/27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1B312-BB5C-4D52-8E69-C2913D0A98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0906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075D9-D265-4BA7-BC58-4C1C8E10990F}" type="datetimeFigureOut">
              <a:rPr kumimoji="1" lang="ja-JP" altLang="en-US" smtClean="0"/>
              <a:t>2025/1/27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1B312-BB5C-4D52-8E69-C2913D0A98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767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075D9-D265-4BA7-BC58-4C1C8E10990F}" type="datetimeFigureOut">
              <a:rPr kumimoji="1" lang="ja-JP" altLang="en-US" smtClean="0"/>
              <a:t>2025/1/27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1B312-BB5C-4D52-8E69-C2913D0A98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884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075D9-D265-4BA7-BC58-4C1C8E10990F}" type="datetimeFigureOut">
              <a:rPr kumimoji="1" lang="ja-JP" altLang="en-US" smtClean="0"/>
              <a:t>2025/1/27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1B312-BB5C-4D52-8E69-C2913D0A98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7418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Blur radius="6"/>
                    </a14:imgEffect>
                  </a14:imgLayer>
                </a14:imgProps>
              </a:ext>
            </a:extLst>
          </a:blip>
          <a:srcRect/>
          <a:stretch>
            <a:fillRect l="-20000" r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C075D9-D265-4BA7-BC58-4C1C8E10990F}" type="datetimeFigureOut">
              <a:rPr kumimoji="1" lang="ja-JP" altLang="en-US" smtClean="0"/>
              <a:t>2025/1/27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721B312-BB5C-4D52-8E69-C2913D0A98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83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kumimoji="1"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kumimoji="1"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microsoft.com/office/2007/relationships/hdphoto" Target="../media/hdphoto1.wdp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8000"/>
            <a:lum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 radius="6"/>
                    </a14:imgEffect>
                  </a14:imgLayer>
                </a14:imgProps>
              </a:ext>
            </a:extLst>
          </a:blip>
          <a:srcRect/>
          <a:stretch>
            <a:fillRect l="-20000" r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図 15" descr="ゲームのリモコン&#10;&#10;低い精度で自動的に生成された説明">
            <a:extLst>
              <a:ext uri="{FF2B5EF4-FFF2-40B4-BE49-F238E27FC236}">
                <a16:creationId xmlns:a16="http://schemas.microsoft.com/office/drawing/2014/main" id="{F6EF6448-0692-C959-07F6-683A49A6A8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3828" y="2998017"/>
            <a:ext cx="4713543" cy="3567760"/>
          </a:xfrm>
          <a:prstGeom prst="rect">
            <a:avLst/>
          </a:prstGeom>
          <a:effectLst>
            <a:glow rad="393700">
              <a:srgbClr val="FFFF00"/>
            </a:glow>
          </a:effec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F0FFC9F-B949-9F01-8148-5A00C44DDBAC}"/>
              </a:ext>
            </a:extLst>
          </p:cNvPr>
          <p:cNvSpPr txBox="1"/>
          <p:nvPr/>
        </p:nvSpPr>
        <p:spPr>
          <a:xfrm>
            <a:off x="453451" y="265967"/>
            <a:ext cx="8694295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sz="8000" dirty="0">
                <a:ln w="158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56000">
                      <a:schemeClr val="accent4">
                        <a:lumMod val="0"/>
                        <a:lumOff val="100000"/>
                      </a:schemeClr>
                    </a:gs>
                    <a:gs pos="100000">
                      <a:schemeClr val="accent1">
                        <a:lumMod val="60000"/>
                        <a:lumOff val="40000"/>
                      </a:schemeClr>
                    </a:gs>
                  </a:gsLst>
                  <a:lin ang="2700000" scaled="1"/>
                  <a:tileRect/>
                </a:gradFill>
                <a:effectLst>
                  <a:glow rad="355600">
                    <a:srgbClr val="00B0F0"/>
                  </a:glow>
                </a:effectLst>
                <a:latin typeface="どきどきファンタジア" panose="02000900000000000000" pitchFamily="50" charset="-128"/>
                <a:ea typeface="どきどきファンタジア" panose="02000900000000000000" pitchFamily="50" charset="-128"/>
              </a:rPr>
              <a:t>南極で生きる方法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BB6CAB8-59C0-A916-A026-E78E54478D0E}"/>
              </a:ext>
            </a:extLst>
          </p:cNvPr>
          <p:cNvSpPr txBox="1"/>
          <p:nvPr/>
        </p:nvSpPr>
        <p:spPr>
          <a:xfrm>
            <a:off x="182796" y="2058870"/>
            <a:ext cx="2547048" cy="11079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sz="6600" dirty="0">
                <a:solidFill>
                  <a:schemeClr val="bg1"/>
                </a:solidFill>
                <a:effectLst>
                  <a:glow rad="368300">
                    <a:srgbClr val="0070C0"/>
                  </a:glow>
                </a:effectLst>
                <a:latin typeface="どきどきファンタジア" panose="02000900000000000000" pitchFamily="50" charset="-128"/>
                <a:ea typeface="どきどきファンタジア" panose="02000900000000000000" pitchFamily="50" charset="-128"/>
              </a:rPr>
              <a:t>移動</a:t>
            </a:r>
          </a:p>
        </p:txBody>
      </p:sp>
      <p:pic>
        <p:nvPicPr>
          <p:cNvPr id="10" name="図 9" descr="座る, 暗い, フロント, 探す が含まれている画像&#10;&#10;自動的に生成された説明">
            <a:extLst>
              <a:ext uri="{FF2B5EF4-FFF2-40B4-BE49-F238E27FC236}">
                <a16:creationId xmlns:a16="http://schemas.microsoft.com/office/drawing/2014/main" id="{730F136E-CDCD-F518-E818-0C8785369CA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044" y="3361097"/>
            <a:ext cx="2547048" cy="2750579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CE34A24C-9765-D55C-A6F4-19D88FDF233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977"/>
          <a:stretch/>
        </p:blipFill>
        <p:spPr>
          <a:xfrm>
            <a:off x="6015987" y="2722300"/>
            <a:ext cx="3781668" cy="3139656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A095273-02E4-61B3-475F-6BCB582199F1}"/>
              </a:ext>
            </a:extLst>
          </p:cNvPr>
          <p:cNvSpPr txBox="1"/>
          <p:nvPr/>
        </p:nvSpPr>
        <p:spPr>
          <a:xfrm>
            <a:off x="5153307" y="2126250"/>
            <a:ext cx="4224528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sz="5400" dirty="0">
                <a:solidFill>
                  <a:schemeClr val="bg1"/>
                </a:solidFill>
                <a:effectLst>
                  <a:glow rad="215900">
                    <a:srgbClr val="FF0000"/>
                  </a:glow>
                </a:effectLst>
                <a:latin typeface="どきどきファンタジア" panose="02000900000000000000" pitchFamily="50" charset="-128"/>
                <a:ea typeface="どきどきファンタジア" panose="02000900000000000000" pitchFamily="50" charset="-128"/>
              </a:rPr>
              <a:t>つっつき</a:t>
            </a:r>
          </a:p>
        </p:txBody>
      </p:sp>
      <p:pic>
        <p:nvPicPr>
          <p:cNvPr id="14" name="図 13" descr="座る, 暗い, 写真, テディ が含まれている画像&#10;&#10;自動的に生成された説明">
            <a:extLst>
              <a:ext uri="{FF2B5EF4-FFF2-40B4-BE49-F238E27FC236}">
                <a16:creationId xmlns:a16="http://schemas.microsoft.com/office/drawing/2014/main" id="{9D1B7B57-87A5-3F97-33C0-EDA00566BB1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9384" y="5321061"/>
            <a:ext cx="2806543" cy="2676828"/>
          </a:xfrm>
          <a:prstGeom prst="rect">
            <a:avLst/>
          </a:prstGeom>
        </p:spPr>
      </p:pic>
      <p:pic>
        <p:nvPicPr>
          <p:cNvPr id="22" name="図 21" descr="スイミング が含まれている画像&#10;&#10;自動的に生成された説明">
            <a:extLst>
              <a:ext uri="{FF2B5EF4-FFF2-40B4-BE49-F238E27FC236}">
                <a16:creationId xmlns:a16="http://schemas.microsoft.com/office/drawing/2014/main" id="{D1B5B53C-29BA-9C2F-58F5-C72D5B933BD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10" r="2749" b="18791"/>
          <a:stretch/>
        </p:blipFill>
        <p:spPr>
          <a:xfrm>
            <a:off x="200917" y="8893452"/>
            <a:ext cx="6107377" cy="3266971"/>
          </a:xfrm>
          <a:prstGeom prst="rect">
            <a:avLst/>
          </a:prstGeom>
          <a:ln w="139700">
            <a:solidFill>
              <a:schemeClr val="accent1">
                <a:lumMod val="75000"/>
              </a:schemeClr>
            </a:solidFill>
          </a:ln>
          <a:effectLst>
            <a:outerShdw blurRad="114300" dist="38100" dir="2700000" sx="102000" sy="102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12C1D97-E9A1-39EB-876B-D20FAA7FF385}"/>
              </a:ext>
            </a:extLst>
          </p:cNvPr>
          <p:cNvSpPr txBox="1"/>
          <p:nvPr/>
        </p:nvSpPr>
        <p:spPr>
          <a:xfrm>
            <a:off x="4498314" y="6257554"/>
            <a:ext cx="3712464" cy="1015663"/>
          </a:xfrm>
          <a:prstGeom prst="rect">
            <a:avLst/>
          </a:prstGeom>
          <a:noFill/>
          <a:ln>
            <a:noFill/>
          </a:ln>
          <a:effectLst>
            <a:glow>
              <a:schemeClr val="accent3">
                <a:lumMod val="40000"/>
                <a:lumOff val="60000"/>
                <a:alpha val="40000"/>
              </a:schemeClr>
            </a:glo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sz="6000" dirty="0">
                <a:ln w="3175">
                  <a:noFill/>
                </a:ln>
                <a:solidFill>
                  <a:schemeClr val="bg1"/>
                </a:solidFill>
                <a:effectLst>
                  <a:glow rad="419100">
                    <a:srgbClr val="00B050"/>
                  </a:glow>
                </a:effectLst>
                <a:latin typeface="どきどきファンタジア" panose="02000900000000000000" pitchFamily="50" charset="-128"/>
                <a:ea typeface="どきどきファンタジア" panose="02000900000000000000" pitchFamily="50" charset="-128"/>
              </a:rPr>
              <a:t>ジャンプ</a:t>
            </a: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A064374D-CF7D-E31C-56EA-D40D4AC77897}"/>
              </a:ext>
            </a:extLst>
          </p:cNvPr>
          <p:cNvSpPr/>
          <p:nvPr/>
        </p:nvSpPr>
        <p:spPr>
          <a:xfrm rot="2625270">
            <a:off x="2375482" y="3819790"/>
            <a:ext cx="1258011" cy="18807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330200">
              <a:srgbClr val="0070C0"/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effectLst>
                <a:glow rad="762000">
                  <a:schemeClr val="tx1"/>
                </a:glow>
              </a:effectLst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2CE588E0-18A7-BBA2-80AB-9EDBF71646DD}"/>
              </a:ext>
            </a:extLst>
          </p:cNvPr>
          <p:cNvSpPr/>
          <p:nvPr/>
        </p:nvSpPr>
        <p:spPr>
          <a:xfrm rot="6157607">
            <a:off x="5679643" y="3661110"/>
            <a:ext cx="1011303" cy="8693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279400">
              <a:srgbClr val="FF0000"/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B78EE9C2-679A-3BCC-47D2-58BF27C8FAC3}"/>
              </a:ext>
            </a:extLst>
          </p:cNvPr>
          <p:cNvSpPr/>
          <p:nvPr/>
        </p:nvSpPr>
        <p:spPr>
          <a:xfrm rot="4982752">
            <a:off x="5284320" y="5604094"/>
            <a:ext cx="1339058" cy="1448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317500">
              <a:srgbClr val="00B050"/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8" name="図 27" descr="暗い背景に浮かぶ月&#10;&#10;低い精度で自動的に生成された説明">
            <a:extLst>
              <a:ext uri="{FF2B5EF4-FFF2-40B4-BE49-F238E27FC236}">
                <a16:creationId xmlns:a16="http://schemas.microsoft.com/office/drawing/2014/main" id="{D4BFD20B-016B-D7AA-49F5-10670CE87CD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932" b="22009"/>
          <a:stretch/>
        </p:blipFill>
        <p:spPr>
          <a:xfrm>
            <a:off x="4929943" y="9462492"/>
            <a:ext cx="4671257" cy="3339107"/>
          </a:xfrm>
          <a:prstGeom prst="rect">
            <a:avLst/>
          </a:prstGeom>
          <a:effectLst>
            <a:glow rad="165100">
              <a:srgbClr val="FFFF00"/>
            </a:glow>
          </a:effectLst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41AC7DA-B03F-9D3B-7222-062A587226BA}"/>
              </a:ext>
            </a:extLst>
          </p:cNvPr>
          <p:cNvSpPr txBox="1"/>
          <p:nvPr/>
        </p:nvSpPr>
        <p:spPr>
          <a:xfrm>
            <a:off x="184847" y="7700846"/>
            <a:ext cx="8451436" cy="193899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sz="6000" dirty="0">
                <a:ln w="635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glow rad="292100">
                    <a:srgbClr val="FFFF00"/>
                  </a:glow>
                </a:effectLst>
                <a:latin typeface="どきどきファンタジア" panose="02000900000000000000" pitchFamily="50" charset="-128"/>
                <a:ea typeface="どきどきファンタジア" panose="02000900000000000000" pitchFamily="50" charset="-128"/>
              </a:rPr>
              <a:t>アクションを活かして</a:t>
            </a:r>
            <a:endParaRPr kumimoji="1" lang="en-US" altLang="ja-JP" sz="6000" dirty="0">
              <a:ln w="6350">
                <a:solidFill>
                  <a:schemeClr val="tx1"/>
                </a:solidFill>
              </a:ln>
              <a:solidFill>
                <a:schemeClr val="bg1"/>
              </a:solidFill>
              <a:effectLst>
                <a:glow rad="292100">
                  <a:srgbClr val="FFFF00"/>
                </a:glow>
              </a:effectLst>
              <a:latin typeface="どきどきファンタジア" panose="02000900000000000000" pitchFamily="50" charset="-128"/>
              <a:ea typeface="どきどきファンタジア" panose="02000900000000000000" pitchFamily="50" charset="-128"/>
            </a:endParaRPr>
          </a:p>
          <a:p>
            <a:pPr algn="ctr"/>
            <a:r>
              <a:rPr kumimoji="1" lang="ja-JP" altLang="en-US" sz="6000" dirty="0">
                <a:ln w="635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glow rad="292100">
                    <a:srgbClr val="FFFF00"/>
                  </a:glow>
                </a:effectLst>
                <a:latin typeface="どきどきファンタジア" panose="02000900000000000000" pitchFamily="50" charset="-128"/>
                <a:ea typeface="どきどきファンタジア" panose="02000900000000000000" pitchFamily="50" charset="-128"/>
              </a:rPr>
              <a:t>氷を切り離す！</a:t>
            </a:r>
          </a:p>
        </p:txBody>
      </p:sp>
    </p:spTree>
    <p:extLst>
      <p:ext uri="{BB962C8B-B14F-4D97-AF65-F5344CB8AC3E}">
        <p14:creationId xmlns:p14="http://schemas.microsoft.com/office/powerpoint/2010/main" val="4085784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19B676F-9A6A-3EC6-6163-8ACE8FD893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楕円 25">
            <a:extLst>
              <a:ext uri="{FF2B5EF4-FFF2-40B4-BE49-F238E27FC236}">
                <a16:creationId xmlns:a16="http://schemas.microsoft.com/office/drawing/2014/main" id="{5FC2815D-5A6D-5B2B-553B-4AB608B82BBC}"/>
              </a:ext>
            </a:extLst>
          </p:cNvPr>
          <p:cNvSpPr/>
          <p:nvPr/>
        </p:nvSpPr>
        <p:spPr>
          <a:xfrm>
            <a:off x="3018526" y="9746699"/>
            <a:ext cx="6435365" cy="3004483"/>
          </a:xfrm>
          <a:prstGeom prst="ellipse">
            <a:avLst/>
          </a:prstGeom>
          <a:solidFill>
            <a:srgbClr val="F0EA00"/>
          </a:solidFill>
          <a:ln w="101600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A51E6C30-E6B8-870F-C62B-38BEBAFEC87C}"/>
              </a:ext>
            </a:extLst>
          </p:cNvPr>
          <p:cNvSpPr/>
          <p:nvPr/>
        </p:nvSpPr>
        <p:spPr>
          <a:xfrm>
            <a:off x="-252615" y="6722615"/>
            <a:ext cx="7164874" cy="334507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01600">
            <a:solidFill>
              <a:schemeClr val="tx2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F6E3E41C-0A95-F87D-7E12-24C9C73636E0}"/>
              </a:ext>
            </a:extLst>
          </p:cNvPr>
          <p:cNvSpPr/>
          <p:nvPr/>
        </p:nvSpPr>
        <p:spPr>
          <a:xfrm>
            <a:off x="0" y="1044243"/>
            <a:ext cx="6727745" cy="3140987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101600">
            <a:solidFill>
              <a:srgbClr val="00B050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641293E8-4706-9C34-BD57-2D1076DEA27C}"/>
              </a:ext>
            </a:extLst>
          </p:cNvPr>
          <p:cNvSpPr/>
          <p:nvPr/>
        </p:nvSpPr>
        <p:spPr>
          <a:xfrm>
            <a:off x="2757557" y="3743206"/>
            <a:ext cx="6957305" cy="3248162"/>
          </a:xfrm>
          <a:prstGeom prst="ellipse">
            <a:avLst/>
          </a:prstGeom>
          <a:solidFill>
            <a:srgbClr val="FFC000"/>
          </a:solidFill>
          <a:ln w="101600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7" name="図 16" descr="暗い, 探す, 食品 が含まれている画像&#10;&#10;自動的に生成された説明">
            <a:extLst>
              <a:ext uri="{FF2B5EF4-FFF2-40B4-BE49-F238E27FC236}">
                <a16:creationId xmlns:a16="http://schemas.microsoft.com/office/drawing/2014/main" id="{8C0376A1-0D96-BC30-D8C1-A898971205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030"/>
          <a:stretch/>
        </p:blipFill>
        <p:spPr>
          <a:xfrm>
            <a:off x="-1072505" y="3969424"/>
            <a:ext cx="5284372" cy="244225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692A112-0D08-8FC5-7C93-61C2F9935EC4}"/>
              </a:ext>
            </a:extLst>
          </p:cNvPr>
          <p:cNvSpPr txBox="1"/>
          <p:nvPr/>
        </p:nvSpPr>
        <p:spPr>
          <a:xfrm>
            <a:off x="300654" y="104548"/>
            <a:ext cx="9283234" cy="11079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sz="6600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gradFill flip="none" rotWithShape="1">
                  <a:gsLst>
                    <a:gs pos="0">
                      <a:schemeClr val="accent2">
                        <a:lumMod val="60000"/>
                        <a:lumOff val="40000"/>
                      </a:schemeClr>
                    </a:gs>
                    <a:gs pos="26000">
                      <a:schemeClr val="accent2">
                        <a:lumMod val="0"/>
                        <a:lumOff val="100000"/>
                      </a:schemeClr>
                    </a:gs>
                    <a:gs pos="100000">
                      <a:schemeClr val="accent2">
                        <a:lumMod val="100000"/>
                      </a:schemeClr>
                    </a:gs>
                  </a:gsLst>
                  <a:lin ang="2700000" scaled="1"/>
                  <a:tileRect/>
                </a:gradFill>
                <a:effectLst>
                  <a:glow rad="330200">
                    <a:srgbClr val="FFFF00"/>
                  </a:glow>
                </a:effectLst>
                <a:latin typeface="どきどきファンタジア" panose="02000900000000000000" pitchFamily="50" charset="-128"/>
                <a:ea typeface="どきどきファンタジア" panose="02000900000000000000" pitchFamily="50" charset="-128"/>
              </a:rPr>
              <a:t>観測できる生き物たち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18F3CC1-1AEE-8371-9A10-B4491DDD3FE1}"/>
              </a:ext>
            </a:extLst>
          </p:cNvPr>
          <p:cNvSpPr txBox="1"/>
          <p:nvPr/>
        </p:nvSpPr>
        <p:spPr>
          <a:xfrm>
            <a:off x="4565291" y="3839530"/>
            <a:ext cx="329184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sz="6000" dirty="0">
                <a:gradFill flip="none" rotWithShape="1"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46000">
                      <a:schemeClr val="accent2">
                        <a:lumMod val="95000"/>
                        <a:lumOff val="5000"/>
                      </a:schemeClr>
                    </a:gs>
                    <a:gs pos="100000">
                      <a:schemeClr val="accent2">
                        <a:lumMod val="60000"/>
                      </a:schemeClr>
                    </a:gs>
                  </a:gsLst>
                  <a:path path="circle">
                    <a:fillToRect l="50000" t="130000" r="50000" b="-30000"/>
                  </a:path>
                  <a:tileRect/>
                </a:gradFill>
                <a:effectLst>
                  <a:glow rad="228600">
                    <a:schemeClr val="bg1"/>
                  </a:glow>
                </a:effectLst>
                <a:latin typeface="どきどきファンタジア" panose="02000900000000000000" pitchFamily="50" charset="-128"/>
                <a:ea typeface="どきどきファンタジア" panose="02000900000000000000" pitchFamily="50" charset="-128"/>
              </a:rPr>
              <a:t>アザラシ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7F39A81-17E8-DFCA-EEF1-3A972DA2568F}"/>
              </a:ext>
            </a:extLst>
          </p:cNvPr>
          <p:cNvSpPr txBox="1"/>
          <p:nvPr/>
        </p:nvSpPr>
        <p:spPr>
          <a:xfrm>
            <a:off x="620095" y="1271381"/>
            <a:ext cx="3944132" cy="11079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sz="6600" dirty="0">
                <a:gradFill flip="none" rotWithShape="1">
                  <a:gsLst>
                    <a:gs pos="0">
                      <a:schemeClr val="accent6">
                        <a:lumMod val="67000"/>
                      </a:schemeClr>
                    </a:gs>
                    <a:gs pos="48000">
                      <a:schemeClr val="accent6">
                        <a:lumMod val="97000"/>
                        <a:lumOff val="3000"/>
                      </a:schemeClr>
                    </a:gs>
                    <a:gs pos="100000">
                      <a:schemeClr val="accent6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  <a:effectLst>
                  <a:glow rad="127000">
                    <a:schemeClr val="bg1"/>
                  </a:glow>
                </a:effectLst>
                <a:latin typeface="どきどきファンタジア" panose="02000900000000000000" pitchFamily="50" charset="-128"/>
                <a:ea typeface="どきどきファンタジア" panose="02000900000000000000" pitchFamily="50" charset="-128"/>
              </a:rPr>
              <a:t>ペンギン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69CBA5D-2F04-0FC4-BA87-D3DBC75EABEE}"/>
              </a:ext>
            </a:extLst>
          </p:cNvPr>
          <p:cNvSpPr txBox="1"/>
          <p:nvPr/>
        </p:nvSpPr>
        <p:spPr>
          <a:xfrm>
            <a:off x="1198600" y="6899665"/>
            <a:ext cx="3743671" cy="11079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sz="6600" dirty="0">
                <a:gradFill flip="none" rotWithShape="1">
                  <a:gsLst>
                    <a:gs pos="0">
                      <a:schemeClr val="accent1">
                        <a:lumMod val="67000"/>
                      </a:schemeClr>
                    </a:gs>
                    <a:gs pos="48000">
                      <a:schemeClr val="accent1">
                        <a:lumMod val="97000"/>
                        <a:lumOff val="3000"/>
                      </a:schemeClr>
                    </a:gs>
                    <a:gs pos="100000">
                      <a:schemeClr val="accent1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  <a:effectLst>
                  <a:glow rad="127000">
                    <a:schemeClr val="bg1"/>
                  </a:glow>
                </a:effectLst>
                <a:latin typeface="どきどきファンタジア" panose="02000900000000000000" pitchFamily="50" charset="-128"/>
                <a:ea typeface="どきどきファンタジア" panose="02000900000000000000" pitchFamily="50" charset="-128"/>
              </a:rPr>
              <a:t>シロクマ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8EB13B3-851B-D5D6-B422-80F80FF86383}"/>
              </a:ext>
            </a:extLst>
          </p:cNvPr>
          <p:cNvSpPr txBox="1"/>
          <p:nvPr/>
        </p:nvSpPr>
        <p:spPr>
          <a:xfrm>
            <a:off x="744792" y="2228101"/>
            <a:ext cx="5858256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kumimoji="1" lang="ja-JP" altLang="en-US" sz="36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あなたが操作するペンギン</a:t>
            </a:r>
            <a:endParaRPr kumimoji="1" lang="en-US" altLang="ja-JP" sz="3600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r>
              <a:rPr kumimoji="1" lang="ja-JP" altLang="en-US" sz="36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もたもた動く</a:t>
            </a:r>
            <a:endParaRPr kumimoji="1" lang="en-US" altLang="ja-JP" sz="3600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9656FD9-21CF-8D72-DB5D-704E3A9C545E}"/>
              </a:ext>
            </a:extLst>
          </p:cNvPr>
          <p:cNvSpPr txBox="1"/>
          <p:nvPr/>
        </p:nvSpPr>
        <p:spPr>
          <a:xfrm>
            <a:off x="158983" y="7939393"/>
            <a:ext cx="6876288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kumimoji="1" lang="ja-JP" altLang="en-US" sz="36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突進の速度がピカイチ</a:t>
            </a:r>
            <a:endParaRPr kumimoji="1" lang="en-US" altLang="ja-JP" sz="3600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r>
              <a:rPr kumimoji="1" lang="ja-JP" altLang="en-US" sz="36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ただし、一直線でしか走れない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81CF76E-6D36-1DB6-7F70-58827BE53A66}"/>
              </a:ext>
            </a:extLst>
          </p:cNvPr>
          <p:cNvSpPr txBox="1"/>
          <p:nvPr/>
        </p:nvSpPr>
        <p:spPr>
          <a:xfrm>
            <a:off x="2992055" y="4791065"/>
            <a:ext cx="6876288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kumimoji="1" lang="ja-JP" altLang="en-US" sz="36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かしこい生き物</a:t>
            </a:r>
            <a:endParaRPr kumimoji="1" lang="en-US" altLang="ja-JP" sz="3600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r>
              <a:rPr kumimoji="1" lang="ja-JP" altLang="en-US" sz="36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じっくりとえものを追い詰める</a:t>
            </a:r>
          </a:p>
        </p:txBody>
      </p:sp>
      <p:pic>
        <p:nvPicPr>
          <p:cNvPr id="13" name="図 12" descr="座る, 暗い, フロント, 探す が含まれている画像&#10;&#10;自動的に生成された説明">
            <a:extLst>
              <a:ext uri="{FF2B5EF4-FFF2-40B4-BE49-F238E27FC236}">
                <a16:creationId xmlns:a16="http://schemas.microsoft.com/office/drawing/2014/main" id="{75C2E91F-0C86-0F7A-A012-FA1CED8FA8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3632" y="1188629"/>
            <a:ext cx="2547048" cy="275057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図 14" descr="探す, 暗い, 写真, 座る が含まれている画像&#10;&#10;自動的に生成された説明">
            <a:extLst>
              <a:ext uri="{FF2B5EF4-FFF2-40B4-BE49-F238E27FC236}">
                <a16:creationId xmlns:a16="http://schemas.microsoft.com/office/drawing/2014/main" id="{FA5C1838-0BEE-2FE4-C456-E40B8E1603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4793" y="6411681"/>
            <a:ext cx="4030069" cy="34048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1" name="図 20" descr="暗い, 鳥, 飛ぶ, 水 が含まれている画像&#10;&#10;自動的に生成された説明">
            <a:extLst>
              <a:ext uri="{FF2B5EF4-FFF2-40B4-BE49-F238E27FC236}">
                <a16:creationId xmlns:a16="http://schemas.microsoft.com/office/drawing/2014/main" id="{E1172922-D7FC-48EC-3467-CD14C5637C5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67" y="9916549"/>
            <a:ext cx="4338278" cy="242775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8D65D1B7-A636-03DC-1E9C-6CDFA89D9FFE}"/>
              </a:ext>
            </a:extLst>
          </p:cNvPr>
          <p:cNvSpPr txBox="1"/>
          <p:nvPr/>
        </p:nvSpPr>
        <p:spPr>
          <a:xfrm>
            <a:off x="4199531" y="10197081"/>
            <a:ext cx="402336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sz="6000" dirty="0">
                <a:gradFill flip="none" rotWithShape="1">
                  <a:gsLst>
                    <a:gs pos="22000">
                      <a:srgbClr val="CCCC00"/>
                    </a:gs>
                    <a:gs pos="48000">
                      <a:srgbClr val="F0EA00"/>
                    </a:gs>
                    <a:gs pos="78000">
                      <a:srgbClr val="CCCC00"/>
                    </a:gs>
                  </a:gsLst>
                  <a:lin ang="18600000" scaled="0"/>
                  <a:tileRect/>
                </a:gradFill>
                <a:effectLst>
                  <a:glow rad="127000">
                    <a:schemeClr val="bg1"/>
                  </a:glow>
                </a:effectLst>
                <a:latin typeface="どきどきファンタジア" panose="02000900000000000000" pitchFamily="50" charset="-128"/>
                <a:ea typeface="どきどきファンタジア" panose="02000900000000000000" pitchFamily="50" charset="-128"/>
              </a:rPr>
              <a:t>アホウドリ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00F628D3-D25E-905A-188F-E08ADD9CE21D}"/>
              </a:ext>
            </a:extLst>
          </p:cNvPr>
          <p:cNvSpPr txBox="1"/>
          <p:nvPr/>
        </p:nvSpPr>
        <p:spPr>
          <a:xfrm>
            <a:off x="3939679" y="11100013"/>
            <a:ext cx="4916729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kumimoji="1" lang="ja-JP" altLang="en-US" sz="36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海流に沿って飛ぶ鳥</a:t>
            </a:r>
            <a:endParaRPr kumimoji="1" lang="en-US" altLang="ja-JP" sz="3600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r>
              <a:rPr kumimoji="1" lang="ja-JP" altLang="en-US" sz="36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たまに変なのがいる</a:t>
            </a:r>
            <a:endParaRPr kumimoji="1" lang="en-US" altLang="ja-JP" sz="3600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77023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テーマ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184</TotalTime>
  <Words>61</Words>
  <Application>Microsoft Office PowerPoint</Application>
  <PresentationFormat>A3 297x420 mm</PresentationFormat>
  <Paragraphs>20</Paragraphs>
  <Slides>2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9" baseType="lpstr">
      <vt:lpstr>HGｺﾞｼｯｸE</vt:lpstr>
      <vt:lpstr>どきどきファンタジア</vt:lpstr>
      <vt:lpstr>游ゴシック</vt:lpstr>
      <vt:lpstr>Aptos</vt:lpstr>
      <vt:lpstr>Aptos Display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桃也 高山</dc:creator>
  <cp:lastModifiedBy>桃也 高山</cp:lastModifiedBy>
  <cp:revision>262</cp:revision>
  <dcterms:created xsi:type="dcterms:W3CDTF">2025-01-27T00:06:07Z</dcterms:created>
  <dcterms:modified xsi:type="dcterms:W3CDTF">2025-01-27T03:10:37Z</dcterms:modified>
</cp:coreProperties>
</file>