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7" r:id="rId4"/>
    <p:sldId id="272" r:id="rId5"/>
    <p:sldId id="273" r:id="rId6"/>
    <p:sldId id="258" r:id="rId7"/>
    <p:sldId id="260" r:id="rId8"/>
    <p:sldId id="261"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3066D0-8E8B-4E56-80ED-B1F1499CF0A9}"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4043B2-24E7-4B1F-A883-5B41740EAF12}" type="slidenum">
              <a:rPr lang="en-IN" smtClean="0"/>
              <a:t>‹#›</a:t>
            </a:fld>
            <a:endParaRPr lang="en-IN"/>
          </a:p>
        </p:txBody>
      </p:sp>
    </p:spTree>
    <p:extLst>
      <p:ext uri="{BB962C8B-B14F-4D97-AF65-F5344CB8AC3E}">
        <p14:creationId xmlns:p14="http://schemas.microsoft.com/office/powerpoint/2010/main" val="1237385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3066D0-8E8B-4E56-80ED-B1F1499CF0A9}"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4043B2-24E7-4B1F-A883-5B41740EAF12}" type="slidenum">
              <a:rPr lang="en-IN" smtClean="0"/>
              <a:t>‹#›</a:t>
            </a:fld>
            <a:endParaRPr lang="en-IN"/>
          </a:p>
        </p:txBody>
      </p:sp>
    </p:spTree>
    <p:extLst>
      <p:ext uri="{BB962C8B-B14F-4D97-AF65-F5344CB8AC3E}">
        <p14:creationId xmlns:p14="http://schemas.microsoft.com/office/powerpoint/2010/main" val="838593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3066D0-8E8B-4E56-80ED-B1F1499CF0A9}"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4043B2-24E7-4B1F-A883-5B41740EAF1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81593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3066D0-8E8B-4E56-80ED-B1F1499CF0A9}"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4043B2-24E7-4B1F-A883-5B41740EAF12}" type="slidenum">
              <a:rPr lang="en-IN" smtClean="0"/>
              <a:t>‹#›</a:t>
            </a:fld>
            <a:endParaRPr lang="en-IN"/>
          </a:p>
        </p:txBody>
      </p:sp>
    </p:spTree>
    <p:extLst>
      <p:ext uri="{BB962C8B-B14F-4D97-AF65-F5344CB8AC3E}">
        <p14:creationId xmlns:p14="http://schemas.microsoft.com/office/powerpoint/2010/main" val="947548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3066D0-8E8B-4E56-80ED-B1F1499CF0A9}"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4043B2-24E7-4B1F-A883-5B41740EAF1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81389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3066D0-8E8B-4E56-80ED-B1F1499CF0A9}"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4043B2-24E7-4B1F-A883-5B41740EAF12}" type="slidenum">
              <a:rPr lang="en-IN" smtClean="0"/>
              <a:t>‹#›</a:t>
            </a:fld>
            <a:endParaRPr lang="en-IN"/>
          </a:p>
        </p:txBody>
      </p:sp>
    </p:spTree>
    <p:extLst>
      <p:ext uri="{BB962C8B-B14F-4D97-AF65-F5344CB8AC3E}">
        <p14:creationId xmlns:p14="http://schemas.microsoft.com/office/powerpoint/2010/main" val="743045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3066D0-8E8B-4E56-80ED-B1F1499CF0A9}"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4043B2-24E7-4B1F-A883-5B41740EAF12}" type="slidenum">
              <a:rPr lang="en-IN" smtClean="0"/>
              <a:t>‹#›</a:t>
            </a:fld>
            <a:endParaRPr lang="en-IN"/>
          </a:p>
        </p:txBody>
      </p:sp>
    </p:spTree>
    <p:extLst>
      <p:ext uri="{BB962C8B-B14F-4D97-AF65-F5344CB8AC3E}">
        <p14:creationId xmlns:p14="http://schemas.microsoft.com/office/powerpoint/2010/main" val="2381766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3066D0-8E8B-4E56-80ED-B1F1499CF0A9}"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4043B2-24E7-4B1F-A883-5B41740EAF12}" type="slidenum">
              <a:rPr lang="en-IN" smtClean="0"/>
              <a:t>‹#›</a:t>
            </a:fld>
            <a:endParaRPr lang="en-IN"/>
          </a:p>
        </p:txBody>
      </p:sp>
    </p:spTree>
    <p:extLst>
      <p:ext uri="{BB962C8B-B14F-4D97-AF65-F5344CB8AC3E}">
        <p14:creationId xmlns:p14="http://schemas.microsoft.com/office/powerpoint/2010/main" val="3117759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3066D0-8E8B-4E56-80ED-B1F1499CF0A9}"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4043B2-24E7-4B1F-A883-5B41740EAF12}" type="slidenum">
              <a:rPr lang="en-IN" smtClean="0"/>
              <a:t>‹#›</a:t>
            </a:fld>
            <a:endParaRPr lang="en-IN"/>
          </a:p>
        </p:txBody>
      </p:sp>
    </p:spTree>
    <p:extLst>
      <p:ext uri="{BB962C8B-B14F-4D97-AF65-F5344CB8AC3E}">
        <p14:creationId xmlns:p14="http://schemas.microsoft.com/office/powerpoint/2010/main" val="273006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3066D0-8E8B-4E56-80ED-B1F1499CF0A9}"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4043B2-24E7-4B1F-A883-5B41740EAF12}" type="slidenum">
              <a:rPr lang="en-IN" smtClean="0"/>
              <a:t>‹#›</a:t>
            </a:fld>
            <a:endParaRPr lang="en-IN"/>
          </a:p>
        </p:txBody>
      </p:sp>
    </p:spTree>
    <p:extLst>
      <p:ext uri="{BB962C8B-B14F-4D97-AF65-F5344CB8AC3E}">
        <p14:creationId xmlns:p14="http://schemas.microsoft.com/office/powerpoint/2010/main" val="2372814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3066D0-8E8B-4E56-80ED-B1F1499CF0A9}" type="datetimeFigureOut">
              <a:rPr lang="en-IN" smtClean="0"/>
              <a:t>20-04-2025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4043B2-24E7-4B1F-A883-5B41740EAF12}" type="slidenum">
              <a:rPr lang="en-IN" smtClean="0"/>
              <a:t>‹#›</a:t>
            </a:fld>
            <a:endParaRPr lang="en-IN"/>
          </a:p>
        </p:txBody>
      </p:sp>
    </p:spTree>
    <p:extLst>
      <p:ext uri="{BB962C8B-B14F-4D97-AF65-F5344CB8AC3E}">
        <p14:creationId xmlns:p14="http://schemas.microsoft.com/office/powerpoint/2010/main" val="994092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3066D0-8E8B-4E56-80ED-B1F1499CF0A9}" type="datetimeFigureOut">
              <a:rPr lang="en-IN" smtClean="0"/>
              <a:t>20-04-2025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4043B2-24E7-4B1F-A883-5B41740EAF12}" type="slidenum">
              <a:rPr lang="en-IN" smtClean="0"/>
              <a:t>‹#›</a:t>
            </a:fld>
            <a:endParaRPr lang="en-IN"/>
          </a:p>
        </p:txBody>
      </p:sp>
    </p:spTree>
    <p:extLst>
      <p:ext uri="{BB962C8B-B14F-4D97-AF65-F5344CB8AC3E}">
        <p14:creationId xmlns:p14="http://schemas.microsoft.com/office/powerpoint/2010/main" val="2102576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3066D0-8E8B-4E56-80ED-B1F1499CF0A9}" type="datetimeFigureOut">
              <a:rPr lang="en-IN" smtClean="0"/>
              <a:t>20-04-2025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4043B2-24E7-4B1F-A883-5B41740EAF12}" type="slidenum">
              <a:rPr lang="en-IN" smtClean="0"/>
              <a:t>‹#›</a:t>
            </a:fld>
            <a:endParaRPr lang="en-IN"/>
          </a:p>
        </p:txBody>
      </p:sp>
    </p:spTree>
    <p:extLst>
      <p:ext uri="{BB962C8B-B14F-4D97-AF65-F5344CB8AC3E}">
        <p14:creationId xmlns:p14="http://schemas.microsoft.com/office/powerpoint/2010/main" val="2358806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3066D0-8E8B-4E56-80ED-B1F1499CF0A9}" type="datetimeFigureOut">
              <a:rPr lang="en-IN" smtClean="0"/>
              <a:t>20-04-2025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4043B2-24E7-4B1F-A883-5B41740EAF12}" type="slidenum">
              <a:rPr lang="en-IN" smtClean="0"/>
              <a:t>‹#›</a:t>
            </a:fld>
            <a:endParaRPr lang="en-IN"/>
          </a:p>
        </p:txBody>
      </p:sp>
    </p:spTree>
    <p:extLst>
      <p:ext uri="{BB962C8B-B14F-4D97-AF65-F5344CB8AC3E}">
        <p14:creationId xmlns:p14="http://schemas.microsoft.com/office/powerpoint/2010/main" val="1511858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3066D0-8E8B-4E56-80ED-B1F1499CF0A9}" type="datetimeFigureOut">
              <a:rPr lang="en-IN" smtClean="0"/>
              <a:t>20-04-2025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4043B2-24E7-4B1F-A883-5B41740EAF12}" type="slidenum">
              <a:rPr lang="en-IN" smtClean="0"/>
              <a:t>‹#›</a:t>
            </a:fld>
            <a:endParaRPr lang="en-IN"/>
          </a:p>
        </p:txBody>
      </p:sp>
    </p:spTree>
    <p:extLst>
      <p:ext uri="{BB962C8B-B14F-4D97-AF65-F5344CB8AC3E}">
        <p14:creationId xmlns:p14="http://schemas.microsoft.com/office/powerpoint/2010/main" val="3596823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3066D0-8E8B-4E56-80ED-B1F1499CF0A9}" type="datetimeFigureOut">
              <a:rPr lang="en-IN" smtClean="0"/>
              <a:t>20-04-2025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4043B2-24E7-4B1F-A883-5B41740EAF12}" type="slidenum">
              <a:rPr lang="en-IN" smtClean="0"/>
              <a:t>‹#›</a:t>
            </a:fld>
            <a:endParaRPr lang="en-IN"/>
          </a:p>
        </p:txBody>
      </p:sp>
    </p:spTree>
    <p:extLst>
      <p:ext uri="{BB962C8B-B14F-4D97-AF65-F5344CB8AC3E}">
        <p14:creationId xmlns:p14="http://schemas.microsoft.com/office/powerpoint/2010/main" val="4122386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B3066D0-8E8B-4E56-80ED-B1F1499CF0A9}" type="datetimeFigureOut">
              <a:rPr lang="en-IN" smtClean="0"/>
              <a:t>20-04-2025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C4043B2-24E7-4B1F-A883-5B41740EAF12}" type="slidenum">
              <a:rPr lang="en-IN" smtClean="0"/>
              <a:t>‹#›</a:t>
            </a:fld>
            <a:endParaRPr lang="en-IN"/>
          </a:p>
        </p:txBody>
      </p:sp>
    </p:spTree>
    <p:extLst>
      <p:ext uri="{BB962C8B-B14F-4D97-AF65-F5344CB8AC3E}">
        <p14:creationId xmlns:p14="http://schemas.microsoft.com/office/powerpoint/2010/main" val="18995962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E23CSEU1114@bennett.edu.in" TargetMode="External"/><Relationship Id="rId2" Type="http://schemas.openxmlformats.org/officeDocument/2006/relationships/hyperlink" Target="mailto:E23CSEU1136@bennett.edu.i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ets/navoneel/brain-mri-images-for-brain-tumor-detec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26F78-5B2B-3BE6-082D-7F58A06D71EB}"/>
              </a:ext>
            </a:extLst>
          </p:cNvPr>
          <p:cNvSpPr>
            <a:spLocks noGrp="1"/>
          </p:cNvSpPr>
          <p:nvPr>
            <p:ph type="ctrTitle"/>
          </p:nvPr>
        </p:nvSpPr>
        <p:spPr/>
        <p:txBody>
          <a:bodyPr/>
          <a:lstStyle/>
          <a:p>
            <a:r>
              <a:rPr lang="en-IN" dirty="0"/>
              <a:t>Brain </a:t>
            </a:r>
            <a:r>
              <a:rPr lang="en-IN" dirty="0" err="1"/>
              <a:t>Tumor</a:t>
            </a:r>
            <a:r>
              <a:rPr lang="en-IN" dirty="0"/>
              <a:t> Detection</a:t>
            </a:r>
          </a:p>
        </p:txBody>
      </p:sp>
      <p:sp>
        <p:nvSpPr>
          <p:cNvPr id="3" name="Subtitle 2">
            <a:extLst>
              <a:ext uri="{FF2B5EF4-FFF2-40B4-BE49-F238E27FC236}">
                <a16:creationId xmlns:a16="http://schemas.microsoft.com/office/drawing/2014/main" id="{765E5F24-A539-1A78-9EBA-2EC17C428FF4}"/>
              </a:ext>
            </a:extLst>
          </p:cNvPr>
          <p:cNvSpPr>
            <a:spLocks noGrp="1"/>
          </p:cNvSpPr>
          <p:nvPr>
            <p:ph type="subTitle" idx="1"/>
          </p:nvPr>
        </p:nvSpPr>
        <p:spPr/>
        <p:txBody>
          <a:bodyPr/>
          <a:lstStyle/>
          <a:p>
            <a:r>
              <a:rPr lang="en-IN" dirty="0"/>
              <a:t>(Using Convolutional Neural Network)</a:t>
            </a:r>
          </a:p>
          <a:p>
            <a:r>
              <a:rPr lang="en-IN" dirty="0"/>
              <a:t>CSET210, Milestone-3, B-38, G-10</a:t>
            </a:r>
          </a:p>
        </p:txBody>
      </p:sp>
    </p:spTree>
    <p:extLst>
      <p:ext uri="{BB962C8B-B14F-4D97-AF65-F5344CB8AC3E}">
        <p14:creationId xmlns:p14="http://schemas.microsoft.com/office/powerpoint/2010/main" val="605902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6D9F8-1EF2-5027-C453-A23B31E7B09D}"/>
              </a:ext>
            </a:extLst>
          </p:cNvPr>
          <p:cNvSpPr>
            <a:spLocks noGrp="1"/>
          </p:cNvSpPr>
          <p:nvPr>
            <p:ph type="title"/>
          </p:nvPr>
        </p:nvSpPr>
        <p:spPr>
          <a:xfrm>
            <a:off x="838200" y="365126"/>
            <a:ext cx="10515600" cy="450952"/>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41499C24-321D-9B91-9F87-CE1C87EFB435}"/>
              </a:ext>
            </a:extLst>
          </p:cNvPr>
          <p:cNvPicPr>
            <a:picLocks noGrp="1" noChangeAspect="1"/>
          </p:cNvPicPr>
          <p:nvPr>
            <p:ph idx="1"/>
          </p:nvPr>
        </p:nvPicPr>
        <p:blipFill>
          <a:blip r:embed="rId2"/>
          <a:stretch>
            <a:fillRect/>
          </a:stretch>
        </p:blipFill>
        <p:spPr>
          <a:xfrm>
            <a:off x="575044" y="481576"/>
            <a:ext cx="5314074" cy="5447276"/>
          </a:xfrm>
        </p:spPr>
      </p:pic>
      <p:pic>
        <p:nvPicPr>
          <p:cNvPr id="9" name="Picture 8">
            <a:extLst>
              <a:ext uri="{FF2B5EF4-FFF2-40B4-BE49-F238E27FC236}">
                <a16:creationId xmlns:a16="http://schemas.microsoft.com/office/drawing/2014/main" id="{35A5500D-EBEC-26F6-F9EF-A6EEBDF9F7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9588" y="481576"/>
            <a:ext cx="5425286" cy="5474185"/>
          </a:xfrm>
          <a:prstGeom prst="rect">
            <a:avLst/>
          </a:prstGeom>
        </p:spPr>
      </p:pic>
    </p:spTree>
    <p:extLst>
      <p:ext uri="{BB962C8B-B14F-4D97-AF65-F5344CB8AC3E}">
        <p14:creationId xmlns:p14="http://schemas.microsoft.com/office/powerpoint/2010/main" val="1577084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DB220-E1BE-8768-BF33-4E4D85C438A5}"/>
              </a:ext>
            </a:extLst>
          </p:cNvPr>
          <p:cNvSpPr>
            <a:spLocks noGrp="1"/>
          </p:cNvSpPr>
          <p:nvPr>
            <p:ph type="title"/>
          </p:nvPr>
        </p:nvSpPr>
        <p:spPr/>
        <p:txBody>
          <a:bodyPr/>
          <a:lstStyle/>
          <a:p>
            <a:r>
              <a:rPr lang="en-IN" dirty="0"/>
              <a:t>After applying this function which basically cancels noise.</a:t>
            </a:r>
          </a:p>
        </p:txBody>
      </p:sp>
      <p:pic>
        <p:nvPicPr>
          <p:cNvPr id="4" name="Content Placeholder 3">
            <a:extLst>
              <a:ext uri="{FF2B5EF4-FFF2-40B4-BE49-F238E27FC236}">
                <a16:creationId xmlns:a16="http://schemas.microsoft.com/office/drawing/2014/main" id="{48E00D5B-D845-F147-0D8A-306213860423}"/>
              </a:ext>
            </a:extLst>
          </p:cNvPr>
          <p:cNvPicPr>
            <a:picLocks noGrp="1" noChangeAspect="1"/>
          </p:cNvPicPr>
          <p:nvPr>
            <p:ph idx="1"/>
          </p:nvPr>
        </p:nvPicPr>
        <p:blipFill>
          <a:blip r:embed="rId2"/>
          <a:stretch>
            <a:fillRect/>
          </a:stretch>
        </p:blipFill>
        <p:spPr>
          <a:xfrm>
            <a:off x="935638" y="1805960"/>
            <a:ext cx="5239020" cy="4351338"/>
          </a:xfrm>
          <a:prstGeom prst="rect">
            <a:avLst/>
          </a:prstGeom>
        </p:spPr>
      </p:pic>
      <p:pic>
        <p:nvPicPr>
          <p:cNvPr id="6" name="Picture 5">
            <a:extLst>
              <a:ext uri="{FF2B5EF4-FFF2-40B4-BE49-F238E27FC236}">
                <a16:creationId xmlns:a16="http://schemas.microsoft.com/office/drawing/2014/main" id="{20A4407E-BFAF-1941-7E56-1FFB8346A167}"/>
              </a:ext>
            </a:extLst>
          </p:cNvPr>
          <p:cNvPicPr>
            <a:picLocks noChangeAspect="1"/>
          </p:cNvPicPr>
          <p:nvPr/>
        </p:nvPicPr>
        <p:blipFill>
          <a:blip r:embed="rId3"/>
          <a:stretch>
            <a:fillRect/>
          </a:stretch>
        </p:blipFill>
        <p:spPr>
          <a:xfrm>
            <a:off x="6371303" y="1631129"/>
            <a:ext cx="5445869" cy="4701000"/>
          </a:xfrm>
          <a:prstGeom prst="rect">
            <a:avLst/>
          </a:prstGeom>
        </p:spPr>
      </p:pic>
    </p:spTree>
    <p:extLst>
      <p:ext uri="{BB962C8B-B14F-4D97-AF65-F5344CB8AC3E}">
        <p14:creationId xmlns:p14="http://schemas.microsoft.com/office/powerpoint/2010/main" val="2506031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47CAB-821F-1E20-CB94-8ECCC3E73804}"/>
              </a:ext>
            </a:extLst>
          </p:cNvPr>
          <p:cNvSpPr>
            <a:spLocks noGrp="1"/>
          </p:cNvSpPr>
          <p:nvPr>
            <p:ph type="title"/>
          </p:nvPr>
        </p:nvSpPr>
        <p:spPr/>
        <p:txBody>
          <a:bodyPr/>
          <a:lstStyle/>
          <a:p>
            <a:r>
              <a:rPr lang="en-IN" dirty="0"/>
              <a:t>Previous graph:</a:t>
            </a:r>
          </a:p>
        </p:txBody>
      </p:sp>
      <p:pic>
        <p:nvPicPr>
          <p:cNvPr id="5" name="Content Placeholder 4">
            <a:extLst>
              <a:ext uri="{FF2B5EF4-FFF2-40B4-BE49-F238E27FC236}">
                <a16:creationId xmlns:a16="http://schemas.microsoft.com/office/drawing/2014/main" id="{FA9DA389-D717-9866-101B-B6B24657D1EA}"/>
              </a:ext>
            </a:extLst>
          </p:cNvPr>
          <p:cNvPicPr>
            <a:picLocks noGrp="1" noChangeAspect="1"/>
          </p:cNvPicPr>
          <p:nvPr>
            <p:ph idx="1"/>
          </p:nvPr>
        </p:nvPicPr>
        <p:blipFill>
          <a:blip r:embed="rId2"/>
          <a:stretch>
            <a:fillRect/>
          </a:stretch>
        </p:blipFill>
        <p:spPr>
          <a:xfrm>
            <a:off x="838200" y="1690688"/>
            <a:ext cx="5211682" cy="3746551"/>
          </a:xfrm>
        </p:spPr>
      </p:pic>
      <p:pic>
        <p:nvPicPr>
          <p:cNvPr id="7" name="Picture 6">
            <a:extLst>
              <a:ext uri="{FF2B5EF4-FFF2-40B4-BE49-F238E27FC236}">
                <a16:creationId xmlns:a16="http://schemas.microsoft.com/office/drawing/2014/main" id="{189868E3-4C3B-A633-EA3C-27F6484865CE}"/>
              </a:ext>
            </a:extLst>
          </p:cNvPr>
          <p:cNvPicPr>
            <a:picLocks noChangeAspect="1"/>
          </p:cNvPicPr>
          <p:nvPr/>
        </p:nvPicPr>
        <p:blipFill>
          <a:blip r:embed="rId3"/>
          <a:stretch>
            <a:fillRect/>
          </a:stretch>
        </p:blipFill>
        <p:spPr>
          <a:xfrm>
            <a:off x="6351763" y="1372244"/>
            <a:ext cx="5102664" cy="4113512"/>
          </a:xfrm>
          <a:prstGeom prst="rect">
            <a:avLst/>
          </a:prstGeom>
        </p:spPr>
      </p:pic>
    </p:spTree>
    <p:extLst>
      <p:ext uri="{BB962C8B-B14F-4D97-AF65-F5344CB8AC3E}">
        <p14:creationId xmlns:p14="http://schemas.microsoft.com/office/powerpoint/2010/main" val="2975978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A3DE0-0AFB-02F5-D4F6-48AA29C7E911}"/>
              </a:ext>
            </a:extLst>
          </p:cNvPr>
          <p:cNvSpPr>
            <a:spLocks noGrp="1"/>
          </p:cNvSpPr>
          <p:nvPr>
            <p:ph type="title"/>
          </p:nvPr>
        </p:nvSpPr>
        <p:spPr/>
        <p:txBody>
          <a:bodyPr/>
          <a:lstStyle/>
          <a:p>
            <a:r>
              <a:rPr lang="en-IN" dirty="0"/>
              <a:t>Final Graph</a:t>
            </a:r>
          </a:p>
        </p:txBody>
      </p:sp>
      <p:pic>
        <p:nvPicPr>
          <p:cNvPr id="5" name="Content Placeholder 4">
            <a:extLst>
              <a:ext uri="{FF2B5EF4-FFF2-40B4-BE49-F238E27FC236}">
                <a16:creationId xmlns:a16="http://schemas.microsoft.com/office/drawing/2014/main" id="{B7925278-8E9D-940F-BC9E-BADE24B25C0C}"/>
              </a:ext>
            </a:extLst>
          </p:cNvPr>
          <p:cNvPicPr>
            <a:picLocks noGrp="1" noChangeAspect="1"/>
          </p:cNvPicPr>
          <p:nvPr>
            <p:ph idx="1"/>
          </p:nvPr>
        </p:nvPicPr>
        <p:blipFill>
          <a:blip r:embed="rId2"/>
          <a:stretch>
            <a:fillRect/>
          </a:stretch>
        </p:blipFill>
        <p:spPr>
          <a:xfrm>
            <a:off x="1067565" y="1690688"/>
            <a:ext cx="4782629" cy="4758040"/>
          </a:xfrm>
        </p:spPr>
      </p:pic>
      <p:pic>
        <p:nvPicPr>
          <p:cNvPr id="7" name="Picture 6">
            <a:extLst>
              <a:ext uri="{FF2B5EF4-FFF2-40B4-BE49-F238E27FC236}">
                <a16:creationId xmlns:a16="http://schemas.microsoft.com/office/drawing/2014/main" id="{EB499292-E322-4C08-3B3A-9BF9B14B0B2F}"/>
              </a:ext>
            </a:extLst>
          </p:cNvPr>
          <p:cNvPicPr>
            <a:picLocks noChangeAspect="1"/>
          </p:cNvPicPr>
          <p:nvPr/>
        </p:nvPicPr>
        <p:blipFill>
          <a:blip r:embed="rId3"/>
          <a:stretch>
            <a:fillRect/>
          </a:stretch>
        </p:blipFill>
        <p:spPr>
          <a:xfrm>
            <a:off x="6438875" y="1200040"/>
            <a:ext cx="4514260" cy="5378340"/>
          </a:xfrm>
          <a:prstGeom prst="rect">
            <a:avLst/>
          </a:prstGeom>
        </p:spPr>
      </p:pic>
    </p:spTree>
    <p:extLst>
      <p:ext uri="{BB962C8B-B14F-4D97-AF65-F5344CB8AC3E}">
        <p14:creationId xmlns:p14="http://schemas.microsoft.com/office/powerpoint/2010/main" val="360805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1D45-BE52-4A0B-D243-8F89041D290F}"/>
              </a:ext>
            </a:extLst>
          </p:cNvPr>
          <p:cNvSpPr>
            <a:spLocks noGrp="1"/>
          </p:cNvSpPr>
          <p:nvPr>
            <p:ph type="title"/>
          </p:nvPr>
        </p:nvSpPr>
        <p:spPr/>
        <p:txBody>
          <a:bodyPr>
            <a:normAutofit/>
          </a:bodyPr>
          <a:lstStyle/>
          <a:p>
            <a:endParaRPr lang="en-IN" dirty="0"/>
          </a:p>
        </p:txBody>
      </p:sp>
      <p:pic>
        <p:nvPicPr>
          <p:cNvPr id="5" name="Content Placeholder 4">
            <a:extLst>
              <a:ext uri="{FF2B5EF4-FFF2-40B4-BE49-F238E27FC236}">
                <a16:creationId xmlns:a16="http://schemas.microsoft.com/office/drawing/2014/main" id="{006FB705-260E-5048-C68C-047CD46973C6}"/>
              </a:ext>
            </a:extLst>
          </p:cNvPr>
          <p:cNvPicPr>
            <a:picLocks noGrp="1" noChangeAspect="1"/>
          </p:cNvPicPr>
          <p:nvPr>
            <p:ph idx="1"/>
          </p:nvPr>
        </p:nvPicPr>
        <p:blipFill>
          <a:blip r:embed="rId2"/>
          <a:stretch>
            <a:fillRect/>
          </a:stretch>
        </p:blipFill>
        <p:spPr>
          <a:xfrm>
            <a:off x="737822" y="365125"/>
            <a:ext cx="4699925" cy="4118698"/>
          </a:xfrm>
        </p:spPr>
      </p:pic>
      <p:pic>
        <p:nvPicPr>
          <p:cNvPr id="7" name="Picture 6">
            <a:extLst>
              <a:ext uri="{FF2B5EF4-FFF2-40B4-BE49-F238E27FC236}">
                <a16:creationId xmlns:a16="http://schemas.microsoft.com/office/drawing/2014/main" id="{198246A1-0345-D532-A325-5B335399DE1B}"/>
              </a:ext>
            </a:extLst>
          </p:cNvPr>
          <p:cNvPicPr>
            <a:picLocks noChangeAspect="1"/>
          </p:cNvPicPr>
          <p:nvPr/>
        </p:nvPicPr>
        <p:blipFill>
          <a:blip r:embed="rId3"/>
          <a:stretch>
            <a:fillRect/>
          </a:stretch>
        </p:blipFill>
        <p:spPr>
          <a:xfrm>
            <a:off x="6676103" y="251161"/>
            <a:ext cx="4385292" cy="4230744"/>
          </a:xfrm>
          <a:prstGeom prst="rect">
            <a:avLst/>
          </a:prstGeom>
        </p:spPr>
      </p:pic>
      <p:pic>
        <p:nvPicPr>
          <p:cNvPr id="9" name="Picture 8">
            <a:extLst>
              <a:ext uri="{FF2B5EF4-FFF2-40B4-BE49-F238E27FC236}">
                <a16:creationId xmlns:a16="http://schemas.microsoft.com/office/drawing/2014/main" id="{0A931F94-5407-8C89-55E4-FB067B4F49C8}"/>
              </a:ext>
            </a:extLst>
          </p:cNvPr>
          <p:cNvPicPr>
            <a:picLocks noChangeAspect="1"/>
          </p:cNvPicPr>
          <p:nvPr/>
        </p:nvPicPr>
        <p:blipFill>
          <a:blip r:embed="rId4"/>
          <a:stretch>
            <a:fillRect/>
          </a:stretch>
        </p:blipFill>
        <p:spPr>
          <a:xfrm>
            <a:off x="3814916" y="4595869"/>
            <a:ext cx="5157861" cy="2214370"/>
          </a:xfrm>
          <a:prstGeom prst="rect">
            <a:avLst/>
          </a:prstGeom>
        </p:spPr>
      </p:pic>
    </p:spTree>
    <p:extLst>
      <p:ext uri="{BB962C8B-B14F-4D97-AF65-F5344CB8AC3E}">
        <p14:creationId xmlns:p14="http://schemas.microsoft.com/office/powerpoint/2010/main" val="3013041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AD557-9F26-C0F1-CFF5-F957CAE83726}"/>
              </a:ext>
            </a:extLst>
          </p:cNvPr>
          <p:cNvSpPr>
            <a:spLocks noGrp="1"/>
          </p:cNvSpPr>
          <p:nvPr>
            <p:ph type="title"/>
          </p:nvPr>
        </p:nvSpPr>
        <p:spPr/>
        <p:txBody>
          <a:bodyPr/>
          <a:lstStyle/>
          <a:p>
            <a:pPr algn="ctr"/>
            <a:r>
              <a:rPr lang="en-IN" b="1" dirty="0"/>
              <a:t>Conclusion:</a:t>
            </a:r>
          </a:p>
        </p:txBody>
      </p:sp>
      <p:sp>
        <p:nvSpPr>
          <p:cNvPr id="3" name="Content Placeholder 2">
            <a:extLst>
              <a:ext uri="{FF2B5EF4-FFF2-40B4-BE49-F238E27FC236}">
                <a16:creationId xmlns:a16="http://schemas.microsoft.com/office/drawing/2014/main" id="{D45F1C2A-DF2F-11C8-8F0C-30B0E17F4B09}"/>
              </a:ext>
            </a:extLst>
          </p:cNvPr>
          <p:cNvSpPr>
            <a:spLocks noGrp="1"/>
          </p:cNvSpPr>
          <p:nvPr>
            <p:ph idx="1"/>
          </p:nvPr>
        </p:nvSpPr>
        <p:spPr/>
        <p:txBody>
          <a:bodyPr>
            <a:normAutofit lnSpcReduction="10000"/>
          </a:bodyPr>
          <a:lstStyle/>
          <a:p>
            <a:pPr>
              <a:buNone/>
            </a:pPr>
            <a:r>
              <a:rPr lang="en-US" sz="1800" b="0" i="0" dirty="0">
                <a:solidFill>
                  <a:srgbClr val="000000"/>
                </a:solidFill>
                <a:effectLst/>
                <a:latin typeface="CIDFont+F2"/>
              </a:rPr>
              <a:t>1) With Deep Learning models we can make predictions quickly but we still</a:t>
            </a:r>
            <a:r>
              <a:rPr lang="en-US" sz="1800" dirty="0">
                <a:solidFill>
                  <a:srgbClr val="000000"/>
                </a:solidFill>
                <a:latin typeface="CIDFont+F2"/>
              </a:rPr>
              <a:t> </a:t>
            </a:r>
            <a:r>
              <a:rPr lang="en-US" sz="1800" b="0" i="0" dirty="0">
                <a:solidFill>
                  <a:srgbClr val="000000"/>
                </a:solidFill>
                <a:effectLst/>
                <a:latin typeface="CIDFont+F2"/>
              </a:rPr>
              <a:t>need to process the dataset and learn more about the mathematical application to make the prediction more accurate and understand deeply.</a:t>
            </a:r>
          </a:p>
          <a:p>
            <a:pPr>
              <a:buNone/>
            </a:pPr>
            <a:r>
              <a:rPr lang="en-US" sz="1800" b="0" i="0" dirty="0">
                <a:solidFill>
                  <a:srgbClr val="000000"/>
                </a:solidFill>
                <a:effectLst/>
                <a:latin typeface="CIDFont+F2"/>
              </a:rPr>
              <a:t>2) Not only CNN, we should also try to implement this with different type of models (like YOLO) to learn and analyze more.</a:t>
            </a:r>
          </a:p>
          <a:p>
            <a:pPr>
              <a:buNone/>
            </a:pPr>
            <a:r>
              <a:rPr lang="en-US" sz="1800" b="0" i="0" dirty="0">
                <a:solidFill>
                  <a:srgbClr val="000000"/>
                </a:solidFill>
                <a:effectLst/>
                <a:latin typeface="CIDFont+F2"/>
              </a:rPr>
              <a:t>3) Even the model is complex a simple user interface can be done for immediate and efficient detection.</a:t>
            </a:r>
          </a:p>
          <a:p>
            <a:pPr>
              <a:buNone/>
            </a:pPr>
            <a:r>
              <a:rPr lang="en-US" sz="1800" dirty="0">
                <a:solidFill>
                  <a:srgbClr val="000000"/>
                </a:solidFill>
                <a:latin typeface="CIDFont+F2"/>
              </a:rPr>
              <a:t>4) Various techniques like dropout, data augmentation can be done for increasing accuracy and to avoid overfitting issues. In the next slide I will also provide some possible augmentation results for an idea.</a:t>
            </a:r>
          </a:p>
          <a:p>
            <a:pPr>
              <a:buNone/>
            </a:pPr>
            <a:r>
              <a:rPr lang="en-US" dirty="0"/>
              <a:t> </a:t>
            </a:r>
            <a:br>
              <a:rPr lang="en-US" dirty="0"/>
            </a:br>
            <a:endParaRPr lang="en-IN" dirty="0"/>
          </a:p>
        </p:txBody>
      </p:sp>
    </p:spTree>
    <p:extLst>
      <p:ext uri="{BB962C8B-B14F-4D97-AF65-F5344CB8AC3E}">
        <p14:creationId xmlns:p14="http://schemas.microsoft.com/office/powerpoint/2010/main" val="786303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94EB2-00D1-26AD-E670-F57582937BC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A07BFFF-BC3E-4BAA-BB7B-54811782CC8B}"/>
              </a:ext>
            </a:extLst>
          </p:cNvPr>
          <p:cNvPicPr>
            <a:picLocks noGrp="1" noChangeAspect="1"/>
          </p:cNvPicPr>
          <p:nvPr>
            <p:ph idx="1"/>
          </p:nvPr>
        </p:nvPicPr>
        <p:blipFill>
          <a:blip r:embed="rId2"/>
          <a:stretch>
            <a:fillRect/>
          </a:stretch>
        </p:blipFill>
        <p:spPr>
          <a:xfrm>
            <a:off x="717754" y="194653"/>
            <a:ext cx="8760543" cy="2729734"/>
          </a:xfrm>
        </p:spPr>
      </p:pic>
      <p:pic>
        <p:nvPicPr>
          <p:cNvPr id="7" name="Picture 6">
            <a:extLst>
              <a:ext uri="{FF2B5EF4-FFF2-40B4-BE49-F238E27FC236}">
                <a16:creationId xmlns:a16="http://schemas.microsoft.com/office/drawing/2014/main" id="{AD1A096C-D1BB-C09F-9B10-D1ECED4B8C28}"/>
              </a:ext>
            </a:extLst>
          </p:cNvPr>
          <p:cNvPicPr>
            <a:picLocks noChangeAspect="1"/>
          </p:cNvPicPr>
          <p:nvPr/>
        </p:nvPicPr>
        <p:blipFill>
          <a:blip r:embed="rId3"/>
          <a:stretch>
            <a:fillRect/>
          </a:stretch>
        </p:blipFill>
        <p:spPr>
          <a:xfrm>
            <a:off x="717754" y="3088775"/>
            <a:ext cx="9920749" cy="3295730"/>
          </a:xfrm>
          <a:prstGeom prst="rect">
            <a:avLst/>
          </a:prstGeom>
        </p:spPr>
      </p:pic>
    </p:spTree>
    <p:extLst>
      <p:ext uri="{BB962C8B-B14F-4D97-AF65-F5344CB8AC3E}">
        <p14:creationId xmlns:p14="http://schemas.microsoft.com/office/powerpoint/2010/main" val="1968212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56361-4E6A-0887-D4FC-4AD6E0C4BF0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0C52EDA-61E4-9BB9-DADA-34EAFA494851}"/>
              </a:ext>
            </a:extLst>
          </p:cNvPr>
          <p:cNvSpPr>
            <a:spLocks noGrp="1"/>
          </p:cNvSpPr>
          <p:nvPr>
            <p:ph idx="1"/>
          </p:nvPr>
        </p:nvSpPr>
        <p:spPr/>
        <p:txBody>
          <a:bodyPr/>
          <a:lstStyle/>
          <a:p>
            <a:pPr marL="0" indent="0">
              <a:buNone/>
            </a:pPr>
            <a:r>
              <a:rPr lang="en-IN" dirty="0"/>
              <a:t>                                                                                                  ~ Thank you </a:t>
            </a:r>
            <a:r>
              <a:rPr lang="en-IN" dirty="0">
                <a:sym typeface="Wingdings" panose="05000000000000000000" pitchFamily="2" charset="2"/>
              </a:rPr>
              <a:t></a:t>
            </a:r>
            <a:endParaRPr lang="en-IN" dirty="0"/>
          </a:p>
        </p:txBody>
      </p:sp>
    </p:spTree>
    <p:extLst>
      <p:ext uri="{BB962C8B-B14F-4D97-AF65-F5344CB8AC3E}">
        <p14:creationId xmlns:p14="http://schemas.microsoft.com/office/powerpoint/2010/main" val="2193348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C59B-8AA4-22AF-3DF2-3644A779A1C4}"/>
              </a:ext>
            </a:extLst>
          </p:cNvPr>
          <p:cNvSpPr>
            <a:spLocks noGrp="1"/>
          </p:cNvSpPr>
          <p:nvPr>
            <p:ph type="title"/>
          </p:nvPr>
        </p:nvSpPr>
        <p:spPr/>
        <p:txBody>
          <a:bodyPr/>
          <a:lstStyle/>
          <a:p>
            <a:pPr algn="ctr"/>
            <a:r>
              <a:rPr lang="en-IN" b="1" dirty="0"/>
              <a:t>Team Members of Group-3</a:t>
            </a:r>
          </a:p>
        </p:txBody>
      </p:sp>
      <p:sp>
        <p:nvSpPr>
          <p:cNvPr id="3" name="Content Placeholder 2">
            <a:extLst>
              <a:ext uri="{FF2B5EF4-FFF2-40B4-BE49-F238E27FC236}">
                <a16:creationId xmlns:a16="http://schemas.microsoft.com/office/drawing/2014/main" id="{BF2911EA-21D0-39DD-AD36-1BF55FB8B92D}"/>
              </a:ext>
            </a:extLst>
          </p:cNvPr>
          <p:cNvSpPr>
            <a:spLocks noGrp="1"/>
          </p:cNvSpPr>
          <p:nvPr>
            <p:ph idx="1"/>
          </p:nvPr>
        </p:nvSpPr>
        <p:spPr/>
        <p:txBody>
          <a:bodyPr>
            <a:normAutofit/>
          </a:bodyPr>
          <a:lstStyle/>
          <a:p>
            <a:r>
              <a:rPr lang="en-IN" dirty="0"/>
              <a:t>Member 1:</a:t>
            </a:r>
          </a:p>
          <a:p>
            <a:pPr marL="0" indent="0">
              <a:buNone/>
            </a:pPr>
            <a:r>
              <a:rPr lang="en-IN" dirty="0"/>
              <a:t>Rittika Jana</a:t>
            </a:r>
          </a:p>
          <a:p>
            <a:pPr marL="0" indent="0">
              <a:buNone/>
            </a:pPr>
            <a:r>
              <a:rPr lang="en-IN" dirty="0"/>
              <a:t>E23CSEU1136</a:t>
            </a:r>
          </a:p>
          <a:p>
            <a:pPr marL="0" indent="0">
              <a:buNone/>
            </a:pPr>
            <a:r>
              <a:rPr lang="en-IN" dirty="0">
                <a:hlinkClick r:id="rId2"/>
              </a:rPr>
              <a:t>E23CSEU1136@bennett.edu.in</a:t>
            </a:r>
            <a:endParaRPr lang="en-IN" dirty="0"/>
          </a:p>
          <a:p>
            <a:pPr marL="0" indent="0">
              <a:buNone/>
            </a:pPr>
            <a:endParaRPr lang="en-IN" dirty="0"/>
          </a:p>
          <a:p>
            <a:r>
              <a:rPr lang="en-IN" dirty="0"/>
              <a:t>Member 2:</a:t>
            </a:r>
          </a:p>
          <a:p>
            <a:pPr marL="0" indent="0">
              <a:buNone/>
            </a:pPr>
            <a:r>
              <a:rPr lang="en-IN" dirty="0" err="1"/>
              <a:t>Jyotiman</a:t>
            </a:r>
            <a:r>
              <a:rPr lang="en-IN" dirty="0"/>
              <a:t> Dixit</a:t>
            </a:r>
          </a:p>
          <a:p>
            <a:pPr marL="0" indent="0">
              <a:buNone/>
            </a:pPr>
            <a:r>
              <a:rPr lang="en-IN" dirty="0"/>
              <a:t>E23CSEU1114</a:t>
            </a:r>
          </a:p>
          <a:p>
            <a:pPr marL="0" indent="0">
              <a:buNone/>
            </a:pPr>
            <a:r>
              <a:rPr lang="en-IN" dirty="0">
                <a:hlinkClick r:id="rId3"/>
              </a:rPr>
              <a:t>E23CSEU1114@bennett.edu.in</a:t>
            </a:r>
            <a:endParaRPr lang="en-IN" dirty="0"/>
          </a:p>
          <a:p>
            <a:pPr marL="0" indent="0">
              <a:buNone/>
            </a:pPr>
            <a:endParaRPr lang="en-IN" dirty="0"/>
          </a:p>
          <a:p>
            <a:endParaRPr lang="en-IN" dirty="0"/>
          </a:p>
          <a:p>
            <a:pPr marL="0" indent="0">
              <a:buNone/>
            </a:pPr>
            <a:endParaRPr lang="en-IN" dirty="0"/>
          </a:p>
        </p:txBody>
      </p:sp>
    </p:spTree>
    <p:extLst>
      <p:ext uri="{BB962C8B-B14F-4D97-AF65-F5344CB8AC3E}">
        <p14:creationId xmlns:p14="http://schemas.microsoft.com/office/powerpoint/2010/main" val="3407896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7CDA1-5007-539F-C1C8-37CC44B307D4}"/>
              </a:ext>
            </a:extLst>
          </p:cNvPr>
          <p:cNvSpPr>
            <a:spLocks noGrp="1"/>
          </p:cNvSpPr>
          <p:nvPr>
            <p:ph type="title"/>
          </p:nvPr>
        </p:nvSpPr>
        <p:spPr/>
        <p:txBody>
          <a:bodyPr/>
          <a:lstStyle/>
          <a:p>
            <a:pPr algn="ctr"/>
            <a:r>
              <a:rPr lang="en-IN" b="1" dirty="0"/>
              <a:t>Introduction</a:t>
            </a:r>
          </a:p>
        </p:txBody>
      </p:sp>
      <p:sp>
        <p:nvSpPr>
          <p:cNvPr id="3" name="Content Placeholder 2">
            <a:extLst>
              <a:ext uri="{FF2B5EF4-FFF2-40B4-BE49-F238E27FC236}">
                <a16:creationId xmlns:a16="http://schemas.microsoft.com/office/drawing/2014/main" id="{E80B787A-B113-6E26-59AB-2198F4DD85B9}"/>
              </a:ext>
            </a:extLst>
          </p:cNvPr>
          <p:cNvSpPr>
            <a:spLocks noGrp="1"/>
          </p:cNvSpPr>
          <p:nvPr>
            <p:ph idx="1"/>
          </p:nvPr>
        </p:nvSpPr>
        <p:spPr/>
        <p:txBody>
          <a:bodyPr>
            <a:normAutofit lnSpcReduction="10000"/>
          </a:bodyPr>
          <a:lstStyle/>
          <a:p>
            <a:r>
              <a:rPr lang="en-US" sz="1800" b="0" i="0" dirty="0">
                <a:solidFill>
                  <a:srgbClr val="000000"/>
                </a:solidFill>
                <a:effectLst/>
                <a:latin typeface="CIDFont+F2"/>
              </a:rPr>
              <a:t>Now a day's tumor is second leading cause of cancer. The medical field needs fast, automated, efficient and reliable technique to detect tumor like brain tumor. If proper detection of tumor is possible then doctors keep a patient out of danger. Using this application doctors provide proper treatment and save a number of tumor patients. A tumor is nothing but excess cells growing in an uncontrolled manner. Brain tumor cells grow in a way that they eventually take up all the nutrients meant for the healthy cells and </a:t>
            </a:r>
            <a:r>
              <a:rPr lang="en-US" sz="1800" dirty="0">
                <a:solidFill>
                  <a:srgbClr val="000000"/>
                </a:solidFill>
                <a:latin typeface="CIDFont+F2"/>
              </a:rPr>
              <a:t>i</a:t>
            </a:r>
            <a:r>
              <a:rPr lang="en-US" sz="1800" b="0" i="0" dirty="0">
                <a:solidFill>
                  <a:srgbClr val="000000"/>
                </a:solidFill>
                <a:effectLst/>
                <a:latin typeface="CIDFont+F2"/>
              </a:rPr>
              <a:t>ssues, which results in brain failure. Our main target will be (firstly) to </a:t>
            </a:r>
            <a:r>
              <a:rPr lang="en-US" sz="1800" b="0" i="0" dirty="0" err="1">
                <a:solidFill>
                  <a:srgbClr val="000000"/>
                </a:solidFill>
                <a:effectLst/>
                <a:latin typeface="CIDFont+F2"/>
              </a:rPr>
              <a:t>analyse</a:t>
            </a:r>
            <a:r>
              <a:rPr lang="en-US" sz="1800" b="0" i="0" dirty="0">
                <a:solidFill>
                  <a:srgbClr val="000000"/>
                </a:solidFill>
                <a:effectLst/>
                <a:latin typeface="CIDFont+F2"/>
              </a:rPr>
              <a:t> and</a:t>
            </a:r>
            <a:r>
              <a:rPr lang="en-US" sz="1800" dirty="0">
                <a:solidFill>
                  <a:srgbClr val="000000"/>
                </a:solidFill>
                <a:latin typeface="CIDFont+F2"/>
              </a:rPr>
              <a:t> </a:t>
            </a:r>
            <a:r>
              <a:rPr lang="en-US" sz="1800" b="0" i="0" dirty="0">
                <a:solidFill>
                  <a:srgbClr val="000000"/>
                </a:solidFill>
                <a:effectLst/>
                <a:latin typeface="CIDFont+F2"/>
              </a:rPr>
              <a:t>preprocessing the image dataset then build a Deep Learning Model (CNN) to check the training and validation accuracy. We took a dataset where </a:t>
            </a:r>
            <a:r>
              <a:rPr lang="en-US" sz="1800" b="0" i="0" dirty="0" err="1">
                <a:solidFill>
                  <a:srgbClr val="000000"/>
                </a:solidFill>
                <a:effectLst/>
                <a:latin typeface="CIDFont+F2"/>
              </a:rPr>
              <a:t>grayscaling</a:t>
            </a:r>
            <a:r>
              <a:rPr lang="en-US" sz="1800" b="0" i="0" dirty="0">
                <a:solidFill>
                  <a:srgbClr val="000000"/>
                </a:solidFill>
                <a:effectLst/>
                <a:latin typeface="CIDFont+F2"/>
              </a:rPr>
              <a:t> is already done. </a:t>
            </a:r>
            <a:r>
              <a:rPr lang="en-US" sz="1800" dirty="0">
                <a:effectLst/>
                <a:latin typeface="Times New Roman" panose="02020603050405020304" pitchFamily="18" charset="0"/>
                <a:ea typeface="Calibri" panose="020F0502020204030204" pitchFamily="34" charset="0"/>
              </a:rPr>
              <a:t>Advanced ML or Deep learning models can give higher accuracy leading to accurate detection of tumors , diseases etc. By time, </a:t>
            </a:r>
            <a:r>
              <a:rPr lang="en-US" sz="1800" dirty="0" err="1">
                <a:effectLst/>
                <a:latin typeface="Times New Roman" panose="02020603050405020304" pitchFamily="18" charset="0"/>
                <a:ea typeface="Calibri" panose="020F0502020204030204" pitchFamily="34" charset="0"/>
              </a:rPr>
              <a:t>updation</a:t>
            </a:r>
            <a:r>
              <a:rPr lang="en-US" sz="1800" dirty="0">
                <a:effectLst/>
                <a:latin typeface="Times New Roman" panose="02020603050405020304" pitchFamily="18" charset="0"/>
                <a:ea typeface="Calibri" panose="020F0502020204030204" pitchFamily="34" charset="0"/>
              </a:rPr>
              <a:t> of programs, patterns and higher power GPU will be able to implement more efficient model architectures.</a:t>
            </a:r>
            <a:endParaRPr lang="en-IN" sz="1800" dirty="0">
              <a:effectLst/>
              <a:latin typeface="Times New Roman" panose="02020603050405020304" pitchFamily="18" charset="0"/>
              <a:ea typeface="Calibri" panose="020F0502020204030204" pitchFamily="34" charset="0"/>
            </a:endParaRPr>
          </a:p>
          <a:p>
            <a:pPr marL="0" indent="0">
              <a:buNone/>
            </a:pPr>
            <a:br>
              <a:rPr lang="en-US" dirty="0"/>
            </a:br>
            <a:endParaRPr lang="en-IN" dirty="0"/>
          </a:p>
        </p:txBody>
      </p:sp>
    </p:spTree>
    <p:extLst>
      <p:ext uri="{BB962C8B-B14F-4D97-AF65-F5344CB8AC3E}">
        <p14:creationId xmlns:p14="http://schemas.microsoft.com/office/powerpoint/2010/main" val="1471846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3A53B-E661-887B-174F-8E07F57A99CD}"/>
              </a:ext>
            </a:extLst>
          </p:cNvPr>
          <p:cNvSpPr>
            <a:spLocks noGrp="1"/>
          </p:cNvSpPr>
          <p:nvPr>
            <p:ph type="title"/>
          </p:nvPr>
        </p:nvSpPr>
        <p:spPr/>
        <p:txBody>
          <a:bodyPr/>
          <a:lstStyle/>
          <a:p>
            <a:pPr algn="ctr"/>
            <a:r>
              <a:rPr lang="en-IN" dirty="0"/>
              <a:t>Anatomy of Brain</a:t>
            </a:r>
          </a:p>
        </p:txBody>
      </p:sp>
      <p:pic>
        <p:nvPicPr>
          <p:cNvPr id="1026" name="Picture 2" descr="The human brain | The Brain Tumour Charity">
            <a:extLst>
              <a:ext uri="{FF2B5EF4-FFF2-40B4-BE49-F238E27FC236}">
                <a16:creationId xmlns:a16="http://schemas.microsoft.com/office/drawing/2014/main" id="{793FFE94-4E8A-82D5-A1E6-7F783ADF623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5830" y="2078780"/>
            <a:ext cx="4721670" cy="33184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umor on Left Frontal Lobe | Dr. Gurneet Singh Sawhney">
            <a:extLst>
              <a:ext uri="{FF2B5EF4-FFF2-40B4-BE49-F238E27FC236}">
                <a16:creationId xmlns:a16="http://schemas.microsoft.com/office/drawing/2014/main" id="{E777F495-1B18-B118-14A3-58764166D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1805" y="2222090"/>
            <a:ext cx="4596353" cy="3031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882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13B65-47B8-B5CA-CB1D-93BCBEA37A1C}"/>
              </a:ext>
            </a:extLst>
          </p:cNvPr>
          <p:cNvSpPr>
            <a:spLocks noGrp="1"/>
          </p:cNvSpPr>
          <p:nvPr>
            <p:ph type="title"/>
          </p:nvPr>
        </p:nvSpPr>
        <p:spPr/>
        <p:txBody>
          <a:bodyPr/>
          <a:lstStyle/>
          <a:p>
            <a:pPr algn="ctr"/>
            <a:r>
              <a:rPr lang="en-IN" dirty="0"/>
              <a:t>Methods of Detection</a:t>
            </a:r>
          </a:p>
        </p:txBody>
      </p:sp>
      <p:sp>
        <p:nvSpPr>
          <p:cNvPr id="3" name="Content Placeholder 2">
            <a:extLst>
              <a:ext uri="{FF2B5EF4-FFF2-40B4-BE49-F238E27FC236}">
                <a16:creationId xmlns:a16="http://schemas.microsoft.com/office/drawing/2014/main" id="{20DA2AFB-C7A0-A1FE-7F92-83C56E445EC7}"/>
              </a:ext>
            </a:extLst>
          </p:cNvPr>
          <p:cNvSpPr>
            <a:spLocks noGrp="1"/>
          </p:cNvSpPr>
          <p:nvPr>
            <p:ph idx="1"/>
          </p:nvPr>
        </p:nvSpPr>
        <p:spPr>
          <a:xfrm>
            <a:off x="677334" y="2160589"/>
            <a:ext cx="9744860" cy="3880773"/>
          </a:xfrm>
        </p:spPr>
        <p:txBody>
          <a:bodyPr/>
          <a:lstStyle/>
          <a:p>
            <a:pPr>
              <a:buAutoNum type="arabicParenR"/>
            </a:pPr>
            <a:r>
              <a:rPr lang="en-IN" dirty="0"/>
              <a:t>Clinical Evaluation (</a:t>
            </a:r>
            <a:r>
              <a:rPr lang="en-US" dirty="0"/>
              <a:t>headaches, seizures, vision or hearing loss, balance problem etc.)</a:t>
            </a:r>
          </a:p>
          <a:p>
            <a:pPr>
              <a:buAutoNum type="arabicParenR"/>
            </a:pPr>
            <a:r>
              <a:rPr lang="en-IN" dirty="0"/>
              <a:t>Imaging Techniques</a:t>
            </a:r>
            <a:r>
              <a:rPr lang="en-US" dirty="0"/>
              <a:t> (MRI, CT Scan etc.)</a:t>
            </a:r>
          </a:p>
          <a:p>
            <a:pPr>
              <a:buAutoNum type="arabicParenR"/>
            </a:pPr>
            <a:r>
              <a:rPr lang="en-US" dirty="0"/>
              <a:t>Biopsy (taking a sample of the tumor tissue for lab testing….)</a:t>
            </a:r>
            <a:endParaRPr lang="en-IN" dirty="0"/>
          </a:p>
          <a:p>
            <a:pPr>
              <a:buAutoNum type="arabicParenR"/>
            </a:pPr>
            <a:endParaRPr lang="en-IN" dirty="0"/>
          </a:p>
          <a:p>
            <a:endParaRPr lang="en-IN" dirty="0"/>
          </a:p>
        </p:txBody>
      </p:sp>
    </p:spTree>
    <p:extLst>
      <p:ext uri="{BB962C8B-B14F-4D97-AF65-F5344CB8AC3E}">
        <p14:creationId xmlns:p14="http://schemas.microsoft.com/office/powerpoint/2010/main" val="1253972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D3715-A293-E293-4AFE-7054C45C3887}"/>
              </a:ext>
            </a:extLst>
          </p:cNvPr>
          <p:cNvSpPr>
            <a:spLocks noGrp="1"/>
          </p:cNvSpPr>
          <p:nvPr>
            <p:ph type="title"/>
          </p:nvPr>
        </p:nvSpPr>
        <p:spPr/>
        <p:txBody>
          <a:bodyPr/>
          <a:lstStyle/>
          <a:p>
            <a:pPr algn="ctr"/>
            <a:r>
              <a:rPr lang="en-IN" b="1" dirty="0"/>
              <a:t>Data Collection</a:t>
            </a:r>
            <a:br>
              <a:rPr lang="en-IN" b="1" dirty="0"/>
            </a:br>
            <a:endParaRPr lang="en-IN" b="1" dirty="0"/>
          </a:p>
        </p:txBody>
      </p:sp>
      <p:sp>
        <p:nvSpPr>
          <p:cNvPr id="3" name="Content Placeholder 2">
            <a:extLst>
              <a:ext uri="{FF2B5EF4-FFF2-40B4-BE49-F238E27FC236}">
                <a16:creationId xmlns:a16="http://schemas.microsoft.com/office/drawing/2014/main" id="{495EC6DA-EA11-250C-A9EF-89AB6D5935DE}"/>
              </a:ext>
            </a:extLst>
          </p:cNvPr>
          <p:cNvSpPr>
            <a:spLocks noGrp="1"/>
          </p:cNvSpPr>
          <p:nvPr>
            <p:ph idx="1"/>
          </p:nvPr>
        </p:nvSpPr>
        <p:spPr/>
        <p:txBody>
          <a:bodyPr/>
          <a:lstStyle/>
          <a:p>
            <a:pPr>
              <a:buNone/>
            </a:pPr>
            <a:r>
              <a:rPr lang="en-US" sz="1800" b="0" i="0" dirty="0">
                <a:solidFill>
                  <a:srgbClr val="000000"/>
                </a:solidFill>
                <a:effectLst/>
                <a:latin typeface="CIDFont+F2"/>
              </a:rPr>
              <a:t>The image dataset was taken from Kaggle. </a:t>
            </a:r>
          </a:p>
          <a:p>
            <a:pPr>
              <a:buNone/>
            </a:pPr>
            <a:endParaRPr lang="en-US" sz="1800" b="0" i="0" dirty="0">
              <a:solidFill>
                <a:srgbClr val="000000"/>
              </a:solidFill>
              <a:effectLst/>
              <a:latin typeface="CIDFont+F2"/>
            </a:endParaRPr>
          </a:p>
          <a:p>
            <a:pPr>
              <a:buNone/>
            </a:pPr>
            <a:r>
              <a:rPr lang="en-US" sz="1800" b="0" i="0" dirty="0">
                <a:solidFill>
                  <a:srgbClr val="000000"/>
                </a:solidFill>
                <a:effectLst/>
                <a:latin typeface="CIDFont+F2"/>
              </a:rPr>
              <a:t>Here is the link:</a:t>
            </a:r>
          </a:p>
          <a:p>
            <a:pPr>
              <a:buNone/>
            </a:pPr>
            <a:r>
              <a:rPr lang="en-US" sz="1800" b="0" i="0" dirty="0">
                <a:solidFill>
                  <a:srgbClr val="000000"/>
                </a:solidFill>
                <a:effectLst/>
                <a:latin typeface="CIDFont+F2"/>
                <a:hlinkClick r:id="rId2"/>
              </a:rPr>
              <a:t>https://www.kaggle.com/datasets/navoneel/brain-mri-images-for-brain-tumor-detection</a:t>
            </a:r>
            <a:endParaRPr lang="en-US" sz="1800" b="0" i="0" dirty="0">
              <a:solidFill>
                <a:srgbClr val="000000"/>
              </a:solidFill>
              <a:effectLst/>
              <a:latin typeface="CIDFont+F2"/>
            </a:endParaRPr>
          </a:p>
          <a:p>
            <a:pPr>
              <a:buNone/>
            </a:pPr>
            <a:endParaRPr lang="en-US" sz="1800" b="0" i="0" dirty="0">
              <a:solidFill>
                <a:srgbClr val="000000"/>
              </a:solidFill>
              <a:effectLst/>
              <a:latin typeface="CIDFont+F2"/>
            </a:endParaRPr>
          </a:p>
        </p:txBody>
      </p:sp>
    </p:spTree>
    <p:extLst>
      <p:ext uri="{BB962C8B-B14F-4D97-AF65-F5344CB8AC3E}">
        <p14:creationId xmlns:p14="http://schemas.microsoft.com/office/powerpoint/2010/main" val="4260199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2DE5E-1AD8-3646-4DE5-0BCDB22F9EDB}"/>
              </a:ext>
            </a:extLst>
          </p:cNvPr>
          <p:cNvSpPr>
            <a:spLocks noGrp="1"/>
          </p:cNvSpPr>
          <p:nvPr>
            <p:ph type="title"/>
          </p:nvPr>
        </p:nvSpPr>
        <p:spPr/>
        <p:txBody>
          <a:bodyPr/>
          <a:lstStyle/>
          <a:p>
            <a:pPr algn="ctr"/>
            <a:r>
              <a:rPr lang="en-IN" b="1" dirty="0"/>
              <a:t>Required Resources </a:t>
            </a:r>
          </a:p>
        </p:txBody>
      </p:sp>
      <p:sp>
        <p:nvSpPr>
          <p:cNvPr id="3" name="Content Placeholder 2">
            <a:extLst>
              <a:ext uri="{FF2B5EF4-FFF2-40B4-BE49-F238E27FC236}">
                <a16:creationId xmlns:a16="http://schemas.microsoft.com/office/drawing/2014/main" id="{7242638F-E19B-0390-69B6-2DDF2265A392}"/>
              </a:ext>
            </a:extLst>
          </p:cNvPr>
          <p:cNvSpPr>
            <a:spLocks noGrp="1"/>
          </p:cNvSpPr>
          <p:nvPr>
            <p:ph idx="1"/>
          </p:nvPr>
        </p:nvSpPr>
        <p:spPr/>
        <p:txBody>
          <a:bodyPr/>
          <a:lstStyle/>
          <a:p>
            <a:pPr>
              <a:buNone/>
            </a:pPr>
            <a:r>
              <a:rPr lang="en-IN" sz="1800" b="0" i="0" dirty="0">
                <a:solidFill>
                  <a:srgbClr val="000000"/>
                </a:solidFill>
                <a:effectLst/>
                <a:latin typeface="CIDFont+F2"/>
              </a:rPr>
              <a:t>    According to our information, people who are involved in this topic generally use Python, R, </a:t>
            </a:r>
            <a:r>
              <a:rPr lang="en-IN" sz="1800" b="0" i="0" dirty="0" err="1">
                <a:solidFill>
                  <a:srgbClr val="000000"/>
                </a:solidFill>
                <a:effectLst/>
                <a:latin typeface="CIDFont+F2"/>
              </a:rPr>
              <a:t>Matlab</a:t>
            </a:r>
            <a:r>
              <a:rPr lang="en-IN" sz="1800" b="0" i="0" dirty="0">
                <a:solidFill>
                  <a:srgbClr val="000000"/>
                </a:solidFill>
                <a:effectLst/>
                <a:latin typeface="CIDFont+F2"/>
              </a:rPr>
              <a:t>, Power BI etc. The code editors are generally VS code, </a:t>
            </a:r>
            <a:r>
              <a:rPr lang="en-IN" sz="1800" b="0" i="0" dirty="0" err="1">
                <a:solidFill>
                  <a:srgbClr val="000000"/>
                </a:solidFill>
                <a:effectLst/>
                <a:latin typeface="CIDFont+F2"/>
              </a:rPr>
              <a:t>Jupyter</a:t>
            </a:r>
            <a:r>
              <a:rPr lang="en-IN" sz="1800" b="0" i="0" dirty="0">
                <a:solidFill>
                  <a:srgbClr val="000000"/>
                </a:solidFill>
                <a:effectLst/>
                <a:latin typeface="CIDFont+F2"/>
              </a:rPr>
              <a:t> notebook, Spyder, </a:t>
            </a:r>
            <a:r>
              <a:rPr lang="en-IN" sz="1800" b="0" i="0" dirty="0" err="1">
                <a:solidFill>
                  <a:srgbClr val="000000"/>
                </a:solidFill>
                <a:effectLst/>
                <a:latin typeface="CIDFont+F2"/>
              </a:rPr>
              <a:t>Colab</a:t>
            </a:r>
            <a:r>
              <a:rPr lang="en-IN" sz="1800" b="0" i="0" dirty="0">
                <a:solidFill>
                  <a:srgbClr val="000000"/>
                </a:solidFill>
                <a:effectLst/>
                <a:latin typeface="CIDFont+F2"/>
              </a:rPr>
              <a:t> (beginner friendly) </a:t>
            </a:r>
            <a:r>
              <a:rPr lang="en-IN" sz="1800" b="0" i="0" dirty="0" err="1">
                <a:solidFill>
                  <a:srgbClr val="000000"/>
                </a:solidFill>
                <a:effectLst/>
                <a:latin typeface="CIDFont+F2"/>
              </a:rPr>
              <a:t>etc.We</a:t>
            </a:r>
            <a:r>
              <a:rPr lang="en-IN" sz="1800" b="0" i="0" dirty="0">
                <a:solidFill>
                  <a:srgbClr val="000000"/>
                </a:solidFill>
                <a:effectLst/>
                <a:latin typeface="CIDFont+F2"/>
              </a:rPr>
              <a:t> will do this in Python. Packages are going to be PIL/Pillow, OpenCV, </a:t>
            </a:r>
            <a:r>
              <a:rPr lang="en-IN" sz="1800" b="0" i="0" dirty="0" err="1">
                <a:solidFill>
                  <a:srgbClr val="000000"/>
                </a:solidFill>
                <a:effectLst/>
                <a:latin typeface="CIDFont+F2"/>
              </a:rPr>
              <a:t>Sklearn</a:t>
            </a:r>
            <a:r>
              <a:rPr lang="en-IN" sz="1800" b="0" i="0" dirty="0">
                <a:solidFill>
                  <a:srgbClr val="000000"/>
                </a:solidFill>
                <a:effectLst/>
                <a:latin typeface="CIDFont+F2"/>
              </a:rPr>
              <a:t>, </a:t>
            </a:r>
            <a:r>
              <a:rPr lang="en-IN" sz="1800" b="0" i="0" dirty="0" err="1">
                <a:solidFill>
                  <a:srgbClr val="000000"/>
                </a:solidFill>
                <a:effectLst/>
                <a:latin typeface="CIDFont+F2"/>
              </a:rPr>
              <a:t>Numpy</a:t>
            </a:r>
            <a:r>
              <a:rPr lang="en-IN" sz="1800" b="0" i="0" dirty="0">
                <a:solidFill>
                  <a:srgbClr val="000000"/>
                </a:solidFill>
                <a:effectLst/>
                <a:latin typeface="CIDFont+F2"/>
              </a:rPr>
              <a:t>, </a:t>
            </a:r>
            <a:r>
              <a:rPr lang="en-IN" sz="1800" b="0" i="0" dirty="0" err="1">
                <a:solidFill>
                  <a:srgbClr val="000000"/>
                </a:solidFill>
                <a:effectLst/>
                <a:latin typeface="CIDFont+F2"/>
              </a:rPr>
              <a:t>tensorflow</a:t>
            </a:r>
            <a:r>
              <a:rPr lang="en-IN" sz="1800" b="0" i="0" dirty="0">
                <a:solidFill>
                  <a:srgbClr val="000000"/>
                </a:solidFill>
                <a:effectLst/>
                <a:latin typeface="CIDFont+F2"/>
              </a:rPr>
              <a:t>, </a:t>
            </a:r>
            <a:r>
              <a:rPr lang="en-IN" sz="1800" b="0" i="0" dirty="0" err="1">
                <a:solidFill>
                  <a:srgbClr val="000000"/>
                </a:solidFill>
                <a:effectLst/>
                <a:latin typeface="CIDFont+F2"/>
              </a:rPr>
              <a:t>keras</a:t>
            </a:r>
            <a:r>
              <a:rPr lang="en-IN" sz="1800" b="0" i="0" dirty="0">
                <a:solidFill>
                  <a:srgbClr val="000000"/>
                </a:solidFill>
                <a:effectLst/>
                <a:latin typeface="CIDFont+F2"/>
              </a:rPr>
              <a:t> , panda, matplotlib, seaborn. With these we will do Data Ingestion, a bit of processing if required, Model Architecture, accuracy checking , output, plotting graphs etc.</a:t>
            </a:r>
          </a:p>
          <a:p>
            <a:pPr>
              <a:buNone/>
            </a:pPr>
            <a:r>
              <a:rPr lang="en-IN" sz="1800" b="0" i="0" dirty="0">
                <a:solidFill>
                  <a:srgbClr val="000000"/>
                </a:solidFill>
                <a:effectLst/>
                <a:latin typeface="CIDFont+F2"/>
              </a:rPr>
              <a:t>   For hardware, minimum 16 GB RAM, Efficient GPU(RTX/144Hz), minimum 256 GB SSD , </a:t>
            </a:r>
            <a:r>
              <a:rPr lang="en-IN" sz="1800" b="0" i="0" dirty="0" err="1">
                <a:solidFill>
                  <a:srgbClr val="000000"/>
                </a:solidFill>
                <a:effectLst/>
                <a:latin typeface="CIDFont+F2"/>
              </a:rPr>
              <a:t>atleast</a:t>
            </a:r>
            <a:r>
              <a:rPr lang="en-IN" sz="1800" b="0" i="0" dirty="0">
                <a:solidFill>
                  <a:srgbClr val="000000"/>
                </a:solidFill>
                <a:effectLst/>
                <a:latin typeface="CIDFont+F2"/>
              </a:rPr>
              <a:t> an i5 processor of the latest generation is necessary</a:t>
            </a:r>
            <a:r>
              <a:rPr lang="en-IN" sz="1800" dirty="0">
                <a:solidFill>
                  <a:srgbClr val="000000"/>
                </a:solidFill>
                <a:latin typeface="CIDFont+F2"/>
              </a:rPr>
              <a:t>.</a:t>
            </a:r>
            <a:br>
              <a:rPr lang="en-IN" dirty="0"/>
            </a:br>
            <a:endParaRPr lang="en-IN" dirty="0"/>
          </a:p>
        </p:txBody>
      </p:sp>
    </p:spTree>
    <p:extLst>
      <p:ext uri="{BB962C8B-B14F-4D97-AF65-F5344CB8AC3E}">
        <p14:creationId xmlns:p14="http://schemas.microsoft.com/office/powerpoint/2010/main" val="1594141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44A4E-F79B-BD10-0416-07305F09603A}"/>
              </a:ext>
            </a:extLst>
          </p:cNvPr>
          <p:cNvSpPr>
            <a:spLocks noGrp="1"/>
          </p:cNvSpPr>
          <p:nvPr>
            <p:ph type="title"/>
          </p:nvPr>
        </p:nvSpPr>
        <p:spPr/>
        <p:txBody>
          <a:bodyPr/>
          <a:lstStyle/>
          <a:p>
            <a:pPr algn="ctr"/>
            <a:r>
              <a:rPr lang="en-IN" b="1" dirty="0"/>
              <a:t>Some Outcomes:</a:t>
            </a:r>
            <a:br>
              <a:rPr lang="en-IN" b="1" dirty="0"/>
            </a:br>
            <a:endParaRPr lang="en-IN" b="1" dirty="0"/>
          </a:p>
        </p:txBody>
      </p:sp>
      <p:pic>
        <p:nvPicPr>
          <p:cNvPr id="5" name="Content Placeholder 4">
            <a:extLst>
              <a:ext uri="{FF2B5EF4-FFF2-40B4-BE49-F238E27FC236}">
                <a16:creationId xmlns:a16="http://schemas.microsoft.com/office/drawing/2014/main" id="{49935586-79CA-DAA3-8053-008B4789CA83}"/>
              </a:ext>
            </a:extLst>
          </p:cNvPr>
          <p:cNvPicPr>
            <a:picLocks noGrp="1" noChangeAspect="1"/>
          </p:cNvPicPr>
          <p:nvPr>
            <p:ph idx="1"/>
          </p:nvPr>
        </p:nvPicPr>
        <p:blipFill>
          <a:blip r:embed="rId2"/>
          <a:stretch>
            <a:fillRect/>
          </a:stretch>
        </p:blipFill>
        <p:spPr>
          <a:xfrm>
            <a:off x="1889599" y="1432334"/>
            <a:ext cx="8719408" cy="4617863"/>
          </a:xfrm>
        </p:spPr>
      </p:pic>
    </p:spTree>
    <p:extLst>
      <p:ext uri="{BB962C8B-B14F-4D97-AF65-F5344CB8AC3E}">
        <p14:creationId xmlns:p14="http://schemas.microsoft.com/office/powerpoint/2010/main" val="1570282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FAE8D-C467-7B04-CE07-61759F68A5F1}"/>
              </a:ext>
            </a:extLst>
          </p:cNvPr>
          <p:cNvSpPr>
            <a:spLocks noGrp="1"/>
          </p:cNvSpPr>
          <p:nvPr>
            <p:ph type="title"/>
          </p:nvPr>
        </p:nvSpPr>
        <p:spPr>
          <a:xfrm>
            <a:off x="543232" y="299149"/>
            <a:ext cx="10515600" cy="47830"/>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EFB37695-D254-EB4F-BE1E-BEFE0045D2B0}"/>
              </a:ext>
            </a:extLst>
          </p:cNvPr>
          <p:cNvPicPr>
            <a:picLocks noGrp="1" noChangeAspect="1"/>
          </p:cNvPicPr>
          <p:nvPr>
            <p:ph idx="1"/>
          </p:nvPr>
        </p:nvPicPr>
        <p:blipFill>
          <a:blip r:embed="rId2"/>
          <a:stretch>
            <a:fillRect/>
          </a:stretch>
        </p:blipFill>
        <p:spPr>
          <a:xfrm>
            <a:off x="358369" y="928866"/>
            <a:ext cx="5373837" cy="4852501"/>
          </a:xfrm>
        </p:spPr>
      </p:pic>
      <p:pic>
        <p:nvPicPr>
          <p:cNvPr id="4" name="Picture 3">
            <a:extLst>
              <a:ext uri="{FF2B5EF4-FFF2-40B4-BE49-F238E27FC236}">
                <a16:creationId xmlns:a16="http://schemas.microsoft.com/office/drawing/2014/main" id="{C3532291-4893-2B5C-3422-970844EA0D40}"/>
              </a:ext>
            </a:extLst>
          </p:cNvPr>
          <p:cNvPicPr>
            <a:picLocks noChangeAspect="1"/>
          </p:cNvPicPr>
          <p:nvPr/>
        </p:nvPicPr>
        <p:blipFill>
          <a:blip r:embed="rId3"/>
          <a:stretch>
            <a:fillRect/>
          </a:stretch>
        </p:blipFill>
        <p:spPr>
          <a:xfrm>
            <a:off x="6341806" y="928866"/>
            <a:ext cx="5111886" cy="5458587"/>
          </a:xfrm>
          <a:prstGeom prst="rect">
            <a:avLst/>
          </a:prstGeom>
        </p:spPr>
      </p:pic>
    </p:spTree>
    <p:extLst>
      <p:ext uri="{BB962C8B-B14F-4D97-AF65-F5344CB8AC3E}">
        <p14:creationId xmlns:p14="http://schemas.microsoft.com/office/powerpoint/2010/main" val="39446234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74</TotalTime>
  <Words>595</Words>
  <Application>Microsoft Office PowerPoint</Application>
  <PresentationFormat>Widescreen</PresentationFormat>
  <Paragraphs>41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CIDFont+F2</vt:lpstr>
      <vt:lpstr>Times New Roman</vt:lpstr>
      <vt:lpstr>Trebuchet MS</vt:lpstr>
      <vt:lpstr>Wingdings</vt:lpstr>
      <vt:lpstr>Wingdings 3</vt:lpstr>
      <vt:lpstr>Facet</vt:lpstr>
      <vt:lpstr>Brain Tumor Detection</vt:lpstr>
      <vt:lpstr>Team Members of Group-3</vt:lpstr>
      <vt:lpstr>Introduction</vt:lpstr>
      <vt:lpstr>Anatomy of Brain</vt:lpstr>
      <vt:lpstr>Methods of Detection</vt:lpstr>
      <vt:lpstr>Data Collection </vt:lpstr>
      <vt:lpstr>Required Resources </vt:lpstr>
      <vt:lpstr>Some Outcomes: </vt:lpstr>
      <vt:lpstr>PowerPoint Presentation</vt:lpstr>
      <vt:lpstr>PowerPoint Presentation</vt:lpstr>
      <vt:lpstr>After applying this function which basically cancels noise.</vt:lpstr>
      <vt:lpstr>Previous graph:</vt:lpstr>
      <vt:lpstr>Final Graph</vt:lpstr>
      <vt:lpstr>PowerPoint Presentation</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Rittika Jana</dc:creator>
  <cp:lastModifiedBy>Rittika Jana</cp:lastModifiedBy>
  <cp:revision>1</cp:revision>
  <dcterms:created xsi:type="dcterms:W3CDTF">2025-04-19T19:42:07Z</dcterms:created>
  <dcterms:modified xsi:type="dcterms:W3CDTF">2025-04-19T20:56:36Z</dcterms:modified>
</cp:coreProperties>
</file>