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20"/>
  </p:notesMasterIdLst>
  <p:handoutMasterIdLst>
    <p:handoutMasterId r:id="rId21"/>
  </p:handoutMasterIdLst>
  <p:sldIdLst>
    <p:sldId id="358" r:id="rId4"/>
    <p:sldId id="359" r:id="rId5"/>
    <p:sldId id="362" r:id="rId6"/>
    <p:sldId id="340" r:id="rId7"/>
    <p:sldId id="363" r:id="rId8"/>
    <p:sldId id="365" r:id="rId9"/>
    <p:sldId id="366" r:id="rId10"/>
    <p:sldId id="367" r:id="rId11"/>
    <p:sldId id="364" r:id="rId12"/>
    <p:sldId id="370" r:id="rId13"/>
    <p:sldId id="368" r:id="rId14"/>
    <p:sldId id="372" r:id="rId15"/>
    <p:sldId id="369" r:id="rId16"/>
    <p:sldId id="371" r:id="rId17"/>
    <p:sldId id="316" r:id="rId18"/>
    <p:sldId id="360" r:id="rId19"/>
  </p:sldIdLst>
  <p:sldSz cx="9906000" cy="6858000" type="A4"/>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564" autoAdjust="0"/>
  </p:normalViewPr>
  <p:slideViewPr>
    <p:cSldViewPr snapToGrid="0">
      <p:cViewPr varScale="1">
        <p:scale>
          <a:sx n="89" d="100"/>
          <a:sy n="89" d="100"/>
        </p:scale>
        <p:origin x="955" y="77"/>
      </p:cViewPr>
      <p:guideLst>
        <p:guide orient="horz" pos="954"/>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982" y="2045"/>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67"/>
        <c:overlap val="-43"/>
        <c:axId val="10015256"/>
        <c:axId val="10017688"/>
      </c:barChart>
      <c:catAx>
        <c:axId val="100152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17688"/>
        <c:crosses val="autoZero"/>
        <c:auto val="1"/>
        <c:lblAlgn val="ctr"/>
        <c:lblOffset val="100"/>
        <c:noMultiLvlLbl val="0"/>
      </c:catAx>
      <c:valAx>
        <c:axId val="1001768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001525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76091160"/>
        <c:axId val="175370992"/>
      </c:barChart>
      <c:catAx>
        <c:axId val="176091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75370992"/>
        <c:crosses val="autoZero"/>
        <c:auto val="1"/>
        <c:lblAlgn val="ctr"/>
        <c:lblOffset val="100"/>
        <c:noMultiLvlLbl val="0"/>
      </c:catAx>
      <c:valAx>
        <c:axId val="17537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76091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74015896"/>
        <c:axId val="174484280"/>
      </c:barChart>
      <c:catAx>
        <c:axId val="174015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484280"/>
        <c:crosses val="autoZero"/>
        <c:auto val="1"/>
        <c:lblAlgn val="ctr"/>
        <c:lblOffset val="100"/>
        <c:noMultiLvlLbl val="0"/>
      </c:catAx>
      <c:valAx>
        <c:axId val="174484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015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00"/>
        <c:overlap val="-24"/>
        <c:axId val="175735632"/>
        <c:axId val="240359208"/>
      </c:barChart>
      <c:catAx>
        <c:axId val="175735632"/>
        <c:scaling>
          <c:orientation val="minMax"/>
        </c:scaling>
        <c:delete val="1"/>
        <c:axPos val="b"/>
        <c:numFmt formatCode="General" sourceLinked="1"/>
        <c:majorTickMark val="none"/>
        <c:minorTickMark val="none"/>
        <c:tickLblPos val="nextTo"/>
        <c:crossAx val="240359208"/>
        <c:crosses val="autoZero"/>
        <c:auto val="1"/>
        <c:lblAlgn val="ctr"/>
        <c:lblOffset val="100"/>
        <c:noMultiLvlLbl val="0"/>
      </c:catAx>
      <c:valAx>
        <c:axId val="2403592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57356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2016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2552780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10/4/2017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108224466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39280634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3.xml"/><Relationship Id="rId7" Type="http://schemas.openxmlformats.org/officeDocument/2006/relationships/oleObject" Target="../embeddings/oleObject12.bin"/><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76"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906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7508"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6"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612"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99732"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r>
              <a:rPr lang="en-US" sz="1000" kern="1200" dirty="0" smtClean="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smtClean="0">
              <a:solidFill>
                <a:schemeClr val="bg1"/>
              </a:solidFill>
              <a:latin typeface="+mn-lt"/>
              <a:ea typeface="+mn-ea"/>
              <a:cs typeface="+mn-cs"/>
            </a:endParaRPr>
          </a:p>
          <a:p>
            <a:r>
              <a:rPr lang="en-US" sz="1000" kern="1200" dirty="0" smtClean="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smtClean="0">
                <a:solidFill>
                  <a:schemeClr val="bg1"/>
                </a:solidFill>
                <a:latin typeface="+mn-lt"/>
                <a:ea typeface="+mn-ea"/>
                <a:cs typeface="+mn-cs"/>
              </a:rPr>
              <a:t>Experience</a:t>
            </a:r>
            <a:r>
              <a:rPr lang="en-US" sz="1000" kern="1200" baseline="30000" dirty="0" err="1" smtClean="0">
                <a:solidFill>
                  <a:schemeClr val="bg1"/>
                </a:solidFill>
                <a:latin typeface="+mn-lt"/>
                <a:ea typeface="+mn-ea"/>
                <a:cs typeface="+mn-cs"/>
              </a:rPr>
              <a:t>TM</a:t>
            </a:r>
            <a:r>
              <a:rPr lang="en-US" sz="1000" kern="1200" dirty="0" smtClean="0">
                <a:solidFill>
                  <a:schemeClr val="bg1"/>
                </a:solidFill>
                <a:latin typeface="+mn-lt"/>
                <a:ea typeface="+mn-ea"/>
                <a:cs typeface="+mn-cs"/>
              </a:rPr>
              <a:t>, and draws on </a:t>
            </a:r>
            <a:r>
              <a:rPr lang="en-US" sz="1000" kern="1200" dirty="0" err="1" smtClean="0">
                <a:solidFill>
                  <a:schemeClr val="bg1"/>
                </a:solidFill>
                <a:latin typeface="+mn-lt"/>
                <a:ea typeface="+mn-ea"/>
                <a:cs typeface="+mn-cs"/>
              </a:rPr>
              <a:t>Rightshore</a:t>
            </a:r>
            <a:r>
              <a:rPr lang="en-US" sz="1000" b="1" kern="1200" baseline="30000" dirty="0" smtClean="0">
                <a:solidFill>
                  <a:schemeClr val="bg1"/>
                </a:solidFill>
                <a:latin typeface="+mn-lt"/>
                <a:ea typeface="+mn-ea"/>
                <a:cs typeface="+mn-cs"/>
              </a:rPr>
              <a:t>®</a:t>
            </a:r>
            <a:r>
              <a:rPr lang="en-US" sz="1000" kern="1200" dirty="0" smtClean="0">
                <a:solidFill>
                  <a:schemeClr val="bg1"/>
                </a:solidFill>
                <a:latin typeface="+mn-lt"/>
                <a:ea typeface="+mn-ea"/>
                <a:cs typeface="+mn-cs"/>
              </a:rPr>
              <a:t>, its worldwide delivery model.</a:t>
            </a:r>
            <a:endParaRPr lang="fr-FR" sz="1000" kern="1200" dirty="0" smtClean="0">
              <a:solidFill>
                <a:schemeClr val="bg1"/>
              </a:solidFill>
              <a:latin typeface="+mn-lt"/>
              <a:ea typeface="+mn-ea"/>
              <a:cs typeface="+mn-cs"/>
            </a:endParaRPr>
          </a:p>
          <a:p>
            <a:pPr algn="just"/>
            <a:endParaRPr lang="fr-FR" sz="1000" kern="1200" dirty="0" smtClean="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9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468"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smtClean="0"/>
              <a:t>Click to edit Master text styles</a:t>
            </a:r>
          </a:p>
          <a:p>
            <a:pPr lvl="1"/>
            <a:r>
              <a:rPr lang="en-US" smtClean="0"/>
              <a:t>Second level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36"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60"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55"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31"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07"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51"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10.bin"/><Relationship Id="rId5" Type="http://schemas.openxmlformats.org/officeDocument/2006/relationships/tags" Target="../tags/tag38.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6.png"/><Relationship Id="rId26" Type="http://schemas.openxmlformats.org/officeDocument/2006/relationships/image" Target="../media/image10.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3.xml"/><Relationship Id="rId16" Type="http://schemas.openxmlformats.org/officeDocument/2006/relationships/image" Target="../media/image5.emf"/><Relationship Id="rId20"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9.png"/><Relationship Id="rId5" Type="http://schemas.openxmlformats.org/officeDocument/2006/relationships/tags" Target="../tags/tag45.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50.xml"/><Relationship Id="rId19" Type="http://schemas.openxmlformats.org/officeDocument/2006/relationships/hyperlink" Target="http://www.linkedin.com/company/capgemini" TargetMode="External"/><Relationship Id="rId4" Type="http://schemas.openxmlformats.org/officeDocument/2006/relationships/vmlDrawing" Target="../drawings/vmlDrawing13.vml"/><Relationship Id="rId9" Type="http://schemas.openxmlformats.org/officeDocument/2006/relationships/tags" Target="../tags/tag49.xml"/><Relationship Id="rId14" Type="http://schemas.openxmlformats.org/officeDocument/2006/relationships/oleObject" Target="../embeddings/oleObject13.bin"/><Relationship Id="rId22" Type="http://schemas.openxmlformats.org/officeDocument/2006/relationships/image" Target="../media/image8.png"/><Relationship Id="rId27"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99"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75"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90" r:id="rId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71" name="think-cell Slide" r:id="rId14" imgW="360" imgH="360" progId="">
                  <p:embed/>
                </p:oleObj>
              </mc:Choice>
              <mc:Fallback>
                <p:oleObj name="think-cell Slide" r:id="rId14" imgW="360" imgH="360" progId="">
                  <p:embed/>
                  <p:pic>
                    <p:nvPicPr>
                      <p:cNvPr id="0" name="Picture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6.xml"/><Relationship Id="rId7" Type="http://schemas.openxmlformats.org/officeDocument/2006/relationships/oleObject" Target="../embeddings/oleObject18.bin"/><Relationship Id="rId2" Type="http://schemas.openxmlformats.org/officeDocument/2006/relationships/tags" Target="../tags/tag65.xml"/><Relationship Id="rId1" Type="http://schemas.openxmlformats.org/officeDocument/2006/relationships/vmlDrawing" Target="../drawings/vmlDrawing18.vml"/><Relationship Id="rId6" Type="http://schemas.openxmlformats.org/officeDocument/2006/relationships/slideLayout" Target="../slideLayouts/slideLayout8.xml"/><Relationship Id="rId5" Type="http://schemas.openxmlformats.org/officeDocument/2006/relationships/tags" Target="../tags/tag68.xml"/><Relationship Id="rId10" Type="http://schemas.openxmlformats.org/officeDocument/2006/relationships/image" Target="../media/image17.jpeg"/><Relationship Id="rId4" Type="http://schemas.openxmlformats.org/officeDocument/2006/relationships/tags" Target="../tags/tag67.xml"/><Relationship Id="rId9" Type="http://schemas.openxmlformats.org/officeDocument/2006/relationships/hyperlink" Target="mailto:name.lastname@capgemini.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raphic_design" TargetMode="External"/><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hyperlink" Target="https://en.wikipedia.org/wiki/Composition_(visual_arts)" TargetMode="External"/><Relationship Id="rId4" Type="http://schemas.openxmlformats.org/officeDocument/2006/relationships/hyperlink" Target="https://en.wikipedia.org/wiki/Page_(paper)"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Layout" Target="../slideLayouts/slideLayout3.xml"/><Relationship Id="rId4" Type="http://schemas.openxmlformats.org/officeDocument/2006/relationships/tags" Target="../tags/tag61.xml"/></Relationships>
</file>

<file path=ppt/slides/_rels/slide5.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Layout" Target="../slideLayouts/slideLayout3.xml"/><Relationship Id="rId4" Type="http://schemas.openxmlformats.org/officeDocument/2006/relationships/tags" Target="../tags/tag6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959925"/>
            <a:ext cx="8444285" cy="1098157"/>
          </a:xfrm>
        </p:spPr>
        <p:style>
          <a:lnRef idx="1">
            <a:schemeClr val="accent5"/>
          </a:lnRef>
          <a:fillRef idx="2">
            <a:schemeClr val="accent5"/>
          </a:fillRef>
          <a:effectRef idx="1">
            <a:schemeClr val="accent5"/>
          </a:effectRef>
          <a:fontRef idx="minor">
            <a:schemeClr val="dk1"/>
          </a:fontRef>
        </p:style>
        <p:txBody>
          <a:bodyPr/>
          <a:lstStyle/>
          <a:p>
            <a:r>
              <a:rPr lang="en-US" dirty="0"/>
              <a:t>Technique of creating useful Layouts using CSS3</a:t>
            </a:r>
          </a:p>
        </p:txBody>
      </p:sp>
      <p:sp>
        <p:nvSpPr>
          <p:cNvPr id="3" name="Sous-titre 2"/>
          <p:cNvSpPr>
            <a:spLocks noGrp="1"/>
          </p:cNvSpPr>
          <p:nvPr>
            <p:ph type="subTitle" idx="1"/>
          </p:nvPr>
        </p:nvSpPr>
        <p:spPr/>
        <p:txBody>
          <a:bodyPr/>
          <a:lstStyle/>
          <a:p>
            <a:r>
              <a:rPr lang="en-US" dirty="0" smtClean="0"/>
              <a:t>Sayed Minhal, October 4, 2017</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new measurement units </a:t>
            </a:r>
            <a:endParaRPr lang="en-US" dirty="0"/>
          </a:p>
        </p:txBody>
      </p:sp>
      <p:sp>
        <p:nvSpPr>
          <p:cNvPr id="3" name="Content Placeholder 2"/>
          <p:cNvSpPr>
            <a:spLocks noGrp="1"/>
          </p:cNvSpPr>
          <p:nvPr>
            <p:ph idx="1"/>
          </p:nvPr>
        </p:nvSpPr>
        <p:spPr/>
        <p:txBody>
          <a:bodyPr/>
          <a:lstStyle/>
          <a:p>
            <a:r>
              <a:rPr lang="en-US" dirty="0" smtClean="0"/>
              <a:t>{width: X [% | </a:t>
            </a:r>
            <a:r>
              <a:rPr lang="en-US" dirty="0" err="1" smtClean="0"/>
              <a:t>em</a:t>
            </a:r>
            <a:r>
              <a:rPr lang="en-US" dirty="0" smtClean="0"/>
              <a:t> | </a:t>
            </a:r>
            <a:r>
              <a:rPr lang="en-US" dirty="0" err="1" smtClean="0"/>
              <a:t>pt</a:t>
            </a:r>
            <a:r>
              <a:rPr lang="en-US" dirty="0" smtClean="0"/>
              <a:t> | in | cm | </a:t>
            </a:r>
            <a:r>
              <a:rPr lang="en-US" dirty="0" err="1" smtClean="0"/>
              <a:t>ch</a:t>
            </a:r>
            <a:r>
              <a:rPr lang="en-US" dirty="0" smtClean="0"/>
              <a:t> | </a:t>
            </a:r>
            <a:r>
              <a:rPr lang="en-US" dirty="0" err="1" smtClean="0"/>
              <a:t>vh</a:t>
            </a:r>
            <a:r>
              <a:rPr lang="en-US" dirty="0" smtClean="0"/>
              <a:t> | </a:t>
            </a:r>
            <a:r>
              <a:rPr lang="en-US" dirty="0" err="1" smtClean="0"/>
              <a:t>px</a:t>
            </a:r>
            <a:r>
              <a:rPr lang="en-US" dirty="0" smtClean="0"/>
              <a:t> | ...] }</a:t>
            </a:r>
          </a:p>
          <a:p>
            <a:r>
              <a:rPr lang="en-US" dirty="0" smtClean="0"/>
              <a:t>The </a:t>
            </a:r>
            <a:r>
              <a:rPr lang="en-US" dirty="0" err="1" smtClean="0"/>
              <a:t>fr</a:t>
            </a:r>
            <a:r>
              <a:rPr lang="en-US" dirty="0" smtClean="0"/>
              <a:t> units</a:t>
            </a:r>
          </a:p>
          <a:p>
            <a:r>
              <a:rPr lang="en-US" dirty="0" smtClean="0"/>
              <a:t>@media screen and (min-width | max-width </a:t>
            </a:r>
            <a:r>
              <a:rPr lang="en-US" dirty="0"/>
              <a:t>| aspect-ratio:…..</a:t>
            </a:r>
          </a:p>
        </p:txBody>
      </p:sp>
    </p:spTree>
    <p:extLst>
      <p:ext uri="{BB962C8B-B14F-4D97-AF65-F5344CB8AC3E}">
        <p14:creationId xmlns:p14="http://schemas.microsoft.com/office/powerpoint/2010/main" val="3008118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 Layout</a:t>
            </a:r>
            <a:endParaRPr lang="en-US" dirty="0"/>
          </a:p>
        </p:txBody>
      </p:sp>
      <p:sp>
        <p:nvSpPr>
          <p:cNvPr id="3" name="Content Placeholder 2"/>
          <p:cNvSpPr>
            <a:spLocks noGrp="1"/>
          </p:cNvSpPr>
          <p:nvPr>
            <p:ph idx="1"/>
          </p:nvPr>
        </p:nvSpPr>
        <p:spPr/>
        <p:txBody>
          <a:bodyPr/>
          <a:lstStyle/>
          <a:p>
            <a:r>
              <a:rPr lang="en-US" dirty="0" smtClean="0"/>
              <a:t>Properties for container :</a:t>
            </a:r>
          </a:p>
          <a:p>
            <a:pPr lvl="1"/>
            <a:r>
              <a:rPr lang="en-US" dirty="0" smtClean="0"/>
              <a:t>{ display: flex}</a:t>
            </a:r>
          </a:p>
          <a:p>
            <a:pPr lvl="1"/>
            <a:r>
              <a:rPr lang="en-US" dirty="0" smtClean="0"/>
              <a:t>{ flex-direction: </a:t>
            </a:r>
            <a:r>
              <a:rPr lang="en-US" dirty="0"/>
              <a:t>row | row-reverse | column | column-reverse</a:t>
            </a:r>
            <a:r>
              <a:rPr lang="en-US" dirty="0" smtClean="0"/>
              <a:t>;}</a:t>
            </a:r>
          </a:p>
          <a:p>
            <a:pPr lvl="1"/>
            <a:r>
              <a:rPr lang="en-US" dirty="0" smtClean="0"/>
              <a:t>{ justify-content: </a:t>
            </a:r>
            <a:r>
              <a:rPr lang="en-US" dirty="0"/>
              <a:t>justify-content: flex-start | flex-end | center | space-between | space-around | space-evenly</a:t>
            </a:r>
            <a:r>
              <a:rPr lang="en-US" dirty="0" smtClean="0"/>
              <a:t>;}</a:t>
            </a:r>
          </a:p>
          <a:p>
            <a:pPr lvl="1"/>
            <a:r>
              <a:rPr lang="en-US" dirty="0"/>
              <a:t>{ align-items: flex-start | flex-end | center | baseline | stretch; </a:t>
            </a:r>
            <a:r>
              <a:rPr lang="en-US" dirty="0" smtClean="0"/>
              <a:t>}</a:t>
            </a:r>
          </a:p>
          <a:p>
            <a:pPr lvl="1"/>
            <a:r>
              <a:rPr lang="en-US" dirty="0"/>
              <a:t>{ align-content: flex-start | flex-end | center | space-between | space-around | stretch; </a:t>
            </a:r>
            <a:r>
              <a:rPr lang="en-US" dirty="0" smtClean="0"/>
              <a:t>}</a:t>
            </a:r>
          </a:p>
          <a:p>
            <a:r>
              <a:rPr lang="en-US" dirty="0" smtClean="0"/>
              <a:t>Properties for children</a:t>
            </a:r>
          </a:p>
          <a:p>
            <a:pPr lvl="1"/>
            <a:r>
              <a:rPr lang="en-US" dirty="0"/>
              <a:t>{ order: &lt;integer&gt;; </a:t>
            </a:r>
            <a:r>
              <a:rPr lang="en-US" dirty="0" smtClean="0"/>
              <a:t>}</a:t>
            </a:r>
          </a:p>
          <a:p>
            <a:pPr lvl="1"/>
            <a:r>
              <a:rPr lang="en-US" dirty="0"/>
              <a:t>{ flex-grow: &lt;number&gt;; /* default 0 */ </a:t>
            </a:r>
            <a:r>
              <a:rPr lang="en-US" dirty="0" smtClean="0"/>
              <a:t>}</a:t>
            </a:r>
          </a:p>
          <a:p>
            <a:pPr lvl="1"/>
            <a:r>
              <a:rPr lang="en-US" dirty="0"/>
              <a:t>{ flex-shrink: &lt;number&gt;; /* default 1 */ }</a:t>
            </a:r>
            <a:r>
              <a:rPr lang="en-US" dirty="0" smtClean="0"/>
              <a:t> </a:t>
            </a:r>
            <a:endParaRPr lang="en-US" dirty="0"/>
          </a:p>
        </p:txBody>
      </p:sp>
    </p:spTree>
    <p:extLst>
      <p:ext uri="{BB962C8B-B14F-4D97-AF65-F5344CB8AC3E}">
        <p14:creationId xmlns:p14="http://schemas.microsoft.com/office/powerpoint/2010/main" val="3270220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 Matrix</a:t>
            </a:r>
            <a:endParaRPr lang="en-US" dirty="0"/>
          </a:p>
        </p:txBody>
      </p:sp>
      <p:pic>
        <p:nvPicPr>
          <p:cNvPr id="5" name="Content Placeholder 4"/>
          <p:cNvPicPr>
            <a:picLocks noGrp="1" noChangeAspect="1"/>
          </p:cNvPicPr>
          <p:nvPr>
            <p:ph idx="1"/>
          </p:nvPr>
        </p:nvPicPr>
        <p:blipFill>
          <a:blip r:embed="rId2"/>
          <a:stretch>
            <a:fillRect/>
          </a:stretch>
        </p:blipFill>
        <p:spPr>
          <a:xfrm>
            <a:off x="180975" y="1669256"/>
            <a:ext cx="9544050" cy="4295775"/>
          </a:xfrm>
          <a:prstGeom prst="rect">
            <a:avLst/>
          </a:prstGeom>
        </p:spPr>
      </p:pic>
    </p:spTree>
    <p:extLst>
      <p:ext uri="{BB962C8B-B14F-4D97-AF65-F5344CB8AC3E}">
        <p14:creationId xmlns:p14="http://schemas.microsoft.com/office/powerpoint/2010/main" val="292770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a:t>
            </a:r>
            <a:endParaRPr lang="en-US" dirty="0"/>
          </a:p>
        </p:txBody>
      </p:sp>
      <p:sp>
        <p:nvSpPr>
          <p:cNvPr id="3" name="Content Placeholder 2"/>
          <p:cNvSpPr>
            <a:spLocks noGrp="1"/>
          </p:cNvSpPr>
          <p:nvPr>
            <p:ph idx="1"/>
          </p:nvPr>
        </p:nvSpPr>
        <p:spPr/>
        <p:txBody>
          <a:bodyPr/>
          <a:lstStyle/>
          <a:p>
            <a:r>
              <a:rPr lang="en-US" dirty="0" smtClean="0"/>
              <a:t>Properties for container</a:t>
            </a:r>
          </a:p>
          <a:p>
            <a:pPr lvl="1"/>
            <a:r>
              <a:rPr lang="en-US" dirty="0" smtClean="0"/>
              <a:t>{</a:t>
            </a:r>
            <a:r>
              <a:rPr lang="en-US" dirty="0" err="1" smtClean="0"/>
              <a:t>display:grid</a:t>
            </a:r>
            <a:r>
              <a:rPr lang="en-US" dirty="0" smtClean="0"/>
              <a:t>}</a:t>
            </a:r>
          </a:p>
          <a:p>
            <a:pPr lvl="1"/>
            <a:r>
              <a:rPr lang="en-US" dirty="0"/>
              <a:t>{ grid-template-columns: 40px 50px auto 50px 40px; </a:t>
            </a:r>
            <a:r>
              <a:rPr lang="en-US" dirty="0" smtClean="0"/>
              <a:t>}</a:t>
            </a:r>
          </a:p>
          <a:p>
            <a:pPr lvl="1"/>
            <a:r>
              <a:rPr lang="en-US" dirty="0" smtClean="0"/>
              <a:t>{ grid-template-rows</a:t>
            </a:r>
            <a:r>
              <a:rPr lang="en-US" dirty="0"/>
              <a:t>: 25% 100px auto; </a:t>
            </a:r>
            <a:r>
              <a:rPr lang="en-US" dirty="0" smtClean="0"/>
              <a:t>}</a:t>
            </a:r>
          </a:p>
          <a:p>
            <a:pPr lvl="1"/>
            <a:r>
              <a:rPr lang="en-US" dirty="0"/>
              <a:t>{ grid-column-gap: </a:t>
            </a:r>
            <a:r>
              <a:rPr lang="en-US" dirty="0" smtClean="0"/>
              <a:t>5px; }</a:t>
            </a:r>
          </a:p>
          <a:p>
            <a:pPr lvl="1"/>
            <a:r>
              <a:rPr lang="en-US" dirty="0" smtClean="0"/>
              <a:t>{ grid-row-gap</a:t>
            </a:r>
            <a:r>
              <a:rPr lang="en-US" dirty="0"/>
              <a:t>: </a:t>
            </a:r>
            <a:r>
              <a:rPr lang="en-US" dirty="0" smtClean="0"/>
              <a:t>5px; }</a:t>
            </a:r>
          </a:p>
          <a:p>
            <a:pPr lvl="1"/>
            <a:r>
              <a:rPr lang="en-US" dirty="0"/>
              <a:t>{ justify-items: start | end | center | stretch; </a:t>
            </a:r>
            <a:r>
              <a:rPr lang="en-US" dirty="0" smtClean="0"/>
              <a:t>} – horizontal</a:t>
            </a:r>
          </a:p>
          <a:p>
            <a:pPr lvl="1"/>
            <a:r>
              <a:rPr lang="en-US" dirty="0"/>
              <a:t>{ align-items: start | end | center | stretch; </a:t>
            </a:r>
            <a:r>
              <a:rPr lang="en-US" dirty="0" smtClean="0"/>
              <a:t>} – Vertical</a:t>
            </a:r>
          </a:p>
          <a:p>
            <a:r>
              <a:rPr lang="en-US" dirty="0" smtClean="0"/>
              <a:t>Properties for children</a:t>
            </a:r>
          </a:p>
          <a:p>
            <a:pPr lvl="1"/>
            <a:r>
              <a:rPr lang="en-US" dirty="0"/>
              <a:t>{ justify-self: start | end | center | stretch; </a:t>
            </a:r>
            <a:r>
              <a:rPr lang="en-US" dirty="0" smtClean="0"/>
              <a:t>}</a:t>
            </a:r>
          </a:p>
          <a:p>
            <a:pPr lvl="1"/>
            <a:r>
              <a:rPr lang="en-US" dirty="0"/>
              <a:t>{ align-self: start | end | center | stretch; </a:t>
            </a:r>
            <a:r>
              <a:rPr lang="en-US" dirty="0" smtClean="0"/>
              <a:t>}</a:t>
            </a:r>
          </a:p>
          <a:p>
            <a:pPr lvl="1"/>
            <a:r>
              <a:rPr lang="en-US" dirty="0"/>
              <a:t>{ grid-column: 3 / span 2; </a:t>
            </a:r>
            <a:r>
              <a:rPr lang="en-US" dirty="0" smtClean="0"/>
              <a:t>}</a:t>
            </a:r>
          </a:p>
          <a:p>
            <a:pPr lvl="1"/>
            <a:r>
              <a:rPr lang="en-US" dirty="0" smtClean="0"/>
              <a:t>{grid-row</a:t>
            </a:r>
            <a:r>
              <a:rPr lang="en-US" dirty="0"/>
              <a:t>: third-line / 4; }</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92785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Layout points</a:t>
            </a:r>
            <a:endParaRPr lang="en-US" dirty="0"/>
          </a:p>
        </p:txBody>
      </p:sp>
      <p:pic>
        <p:nvPicPr>
          <p:cNvPr id="4" name="Content Placeholder 3"/>
          <p:cNvPicPr>
            <a:picLocks noGrp="1" noChangeAspect="1"/>
          </p:cNvPicPr>
          <p:nvPr>
            <p:ph idx="1"/>
          </p:nvPr>
        </p:nvPicPr>
        <p:blipFill>
          <a:blip r:embed="rId2"/>
          <a:stretch>
            <a:fillRect/>
          </a:stretch>
        </p:blipFill>
        <p:spPr>
          <a:xfrm>
            <a:off x="2388019" y="1495425"/>
            <a:ext cx="5453811" cy="4643438"/>
          </a:xfrm>
          <a:prstGeom prst="rect">
            <a:avLst/>
          </a:prstGeom>
        </p:spPr>
      </p:pic>
    </p:spTree>
    <p:extLst>
      <p:ext uri="{BB962C8B-B14F-4D97-AF65-F5344CB8AC3E}">
        <p14:creationId xmlns:p14="http://schemas.microsoft.com/office/powerpoint/2010/main" val="3123530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317"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smtClean="0"/>
              <a:t>Contact information</a:t>
            </a:r>
            <a:endParaRPr lang="en-US" dirty="0"/>
          </a:p>
        </p:txBody>
      </p:sp>
      <p:sp>
        <p:nvSpPr>
          <p:cNvPr id="4" name="Rectangle 3"/>
          <p:cNvSpPr/>
          <p:nvPr>
            <p:custDataLst>
              <p:tags r:id="rId4"/>
            </p:custDataLst>
          </p:nvPr>
        </p:nvSpPr>
        <p:spPr>
          <a:xfrm>
            <a:off x="2438992" y="1770531"/>
            <a:ext cx="1979923" cy="1254341"/>
          </a:xfrm>
          <a:prstGeom prst="rect">
            <a:avLst/>
          </a:prstGeom>
        </p:spPr>
        <p:txBody>
          <a:bodyPr wrap="square" lIns="83969" tIns="41985" rIns="83969" bIns="41985">
            <a:spAutoFit/>
          </a:bodyPr>
          <a:lstStyle/>
          <a:p>
            <a:r>
              <a:rPr lang="en-US" sz="1500" b="1" dirty="0" smtClean="0">
                <a:solidFill>
                  <a:schemeClr val="tx2">
                    <a:lumMod val="50000"/>
                  </a:schemeClr>
                </a:solidFill>
                <a:cs typeface="Arial"/>
              </a:rPr>
              <a:t>Sayed</a:t>
            </a:r>
            <a:r>
              <a:rPr lang="en-US" sz="1500" b="1" dirty="0">
                <a:solidFill>
                  <a:schemeClr val="tx2">
                    <a:lumMod val="50000"/>
                  </a:schemeClr>
                </a:solidFill>
                <a:cs typeface="Arial"/>
              </a:rPr>
              <a:t/>
            </a:r>
            <a:br>
              <a:rPr lang="en-US" sz="1500" b="1" dirty="0">
                <a:solidFill>
                  <a:schemeClr val="tx2">
                    <a:lumMod val="50000"/>
                  </a:schemeClr>
                </a:solidFill>
                <a:cs typeface="Arial"/>
              </a:rPr>
            </a:br>
            <a:r>
              <a:rPr lang="en-US" sz="1500" b="1" dirty="0" err="1" smtClean="0">
                <a:solidFill>
                  <a:schemeClr val="tx2">
                    <a:lumMod val="50000"/>
                  </a:schemeClr>
                </a:solidFill>
                <a:cs typeface="Arial"/>
              </a:rPr>
              <a:t>Minhal</a:t>
            </a:r>
            <a:endParaRPr lang="en-US" sz="1500" b="1" dirty="0">
              <a:solidFill>
                <a:schemeClr val="tx2">
                  <a:lumMod val="50000"/>
                </a:schemeClr>
              </a:solidFill>
              <a:cs typeface="Arial"/>
            </a:endParaRPr>
          </a:p>
          <a:p>
            <a:r>
              <a:rPr lang="en-US" sz="900" dirty="0" smtClean="0">
                <a:solidFill>
                  <a:schemeClr val="tx2">
                    <a:lumMod val="50000"/>
                  </a:schemeClr>
                </a:solidFill>
                <a:cs typeface="Arial"/>
              </a:rPr>
              <a:t>Consultant/Front-end developer</a:t>
            </a:r>
            <a:r>
              <a:rPr lang="en-US" sz="900" dirty="0">
                <a:solidFill>
                  <a:schemeClr val="tx2">
                    <a:lumMod val="50000"/>
                  </a:schemeClr>
                </a:solidFill>
                <a:cs typeface="Arial"/>
              </a:rPr>
              <a:t/>
            </a:r>
            <a:br>
              <a:rPr lang="en-US" sz="900" dirty="0">
                <a:solidFill>
                  <a:schemeClr val="tx2">
                    <a:lumMod val="50000"/>
                  </a:schemeClr>
                </a:solidFill>
                <a:cs typeface="Arial"/>
              </a:rPr>
            </a:br>
            <a:r>
              <a:rPr lang="en-US" sz="900" dirty="0" smtClean="0">
                <a:solidFill>
                  <a:schemeClr val="tx2">
                    <a:lumMod val="50000"/>
                  </a:schemeClr>
                </a:solidFill>
                <a:cs typeface="Arial"/>
                <a:hlinkClick r:id="rId9"/>
              </a:rPr>
              <a:t>sayed.minhal@capgemini.com</a:t>
            </a:r>
            <a:endParaRPr lang="en-US" sz="900" dirty="0" smtClean="0">
              <a:solidFill>
                <a:schemeClr val="tx2">
                  <a:lumMod val="50000"/>
                </a:schemeClr>
              </a:solidFill>
              <a:cs typeface="Arial"/>
            </a:endParaRPr>
          </a:p>
          <a:p>
            <a:endParaRPr lang="en-US" sz="900" dirty="0" smtClean="0">
              <a:solidFill>
                <a:schemeClr val="tx2">
                  <a:lumMod val="50000"/>
                </a:schemeClr>
              </a:solidFill>
              <a:cs typeface="Arial"/>
            </a:endParaRPr>
          </a:p>
          <a:p>
            <a:r>
              <a:rPr lang="en-US" sz="1000" dirty="0" err="1" smtClean="0">
                <a:solidFill>
                  <a:schemeClr val="tx2">
                    <a:lumMod val="50000"/>
                  </a:schemeClr>
                </a:solidFill>
                <a:cs typeface="Arial"/>
              </a:rPr>
              <a:t>Vikhroli</a:t>
            </a:r>
            <a:r>
              <a:rPr lang="en-US" sz="1000" dirty="0" smtClean="0">
                <a:solidFill>
                  <a:schemeClr val="tx2">
                    <a:lumMod val="50000"/>
                  </a:schemeClr>
                </a:solidFill>
                <a:cs typeface="Arial"/>
              </a:rPr>
              <a:t>, India</a:t>
            </a:r>
            <a:r>
              <a:rPr lang="en-US" sz="900" dirty="0" smtClean="0">
                <a:solidFill>
                  <a:schemeClr val="tx2">
                    <a:lumMod val="50000"/>
                  </a:schemeClr>
                </a:solidFill>
                <a:cs typeface="Arial"/>
              </a:rPr>
              <a:t/>
            </a:r>
            <a:br>
              <a:rPr lang="en-US" sz="900" dirty="0" smtClean="0">
                <a:solidFill>
                  <a:schemeClr val="tx2">
                    <a:lumMod val="50000"/>
                  </a:schemeClr>
                </a:solidFill>
                <a:cs typeface="Arial"/>
              </a:rPr>
            </a:br>
            <a:r>
              <a:rPr lang="en-US" sz="900" dirty="0" smtClean="0">
                <a:solidFill>
                  <a:schemeClr val="tx2">
                    <a:lumMod val="50000"/>
                  </a:schemeClr>
                </a:solidFill>
                <a:cs typeface="Arial"/>
              </a:rPr>
              <a:t>9987364540</a:t>
            </a:r>
            <a:endParaRPr lang="en-US" sz="900" dirty="0">
              <a:solidFill>
                <a:schemeClr val="tx2">
                  <a:lumMod val="50000"/>
                </a:schemeClr>
              </a:solidFill>
              <a:cs typeface="Arial"/>
            </a:endParaRPr>
          </a:p>
        </p:txBody>
      </p:sp>
      <p:sp>
        <p:nvSpPr>
          <p:cNvPr id="5" name="Cadre 27"/>
          <p:cNvSpPr/>
          <p:nvPr>
            <p:custDataLst>
              <p:tags r:id="rId5"/>
            </p:custDataLst>
          </p:nvPr>
        </p:nvSpPr>
        <p:spPr>
          <a:xfrm>
            <a:off x="1164988" y="1826441"/>
            <a:ext cx="1181935" cy="1379147"/>
          </a:xfrm>
          <a:prstGeom prst="frame">
            <a:avLst>
              <a:gd name="adj1" fmla="val 5651"/>
            </a:avLst>
          </a:prstGeom>
          <a:gradFill flip="none" rotWithShape="1">
            <a:gsLst>
              <a:gs pos="0">
                <a:schemeClr val="bg2"/>
              </a:gs>
              <a:gs pos="50000">
                <a:schemeClr val="tx1">
                  <a:tint val="44500"/>
                  <a:satMod val="160000"/>
                </a:schemeClr>
              </a:gs>
              <a:gs pos="100000">
                <a:schemeClr val="bg2">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r>
              <a:rPr lang="en-US" sz="1300" dirty="0" smtClean="0">
                <a:solidFill>
                  <a:schemeClr val="tx2">
                    <a:lumMod val="75000"/>
                  </a:schemeClr>
                </a:solidFill>
              </a:rPr>
              <a:t>Insert contact picture</a:t>
            </a:r>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32452" y="1884459"/>
            <a:ext cx="1049572" cy="126425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Table of Contents</a:t>
            </a:r>
            <a:endParaRPr lang="en-US" dirty="0"/>
          </a:p>
        </p:txBody>
      </p:sp>
      <p:sp>
        <p:nvSpPr>
          <p:cNvPr id="3" name="Espace réservé du contenu 2"/>
          <p:cNvSpPr>
            <a:spLocks noGrp="1"/>
          </p:cNvSpPr>
          <p:nvPr>
            <p:ph sz="quarter" idx="10"/>
          </p:nvPr>
        </p:nvSpPr>
        <p:spPr>
          <a:xfrm>
            <a:off x="4140000" y="1512000"/>
            <a:ext cx="5316738" cy="4788000"/>
          </a:xfrm>
        </p:spPr>
        <p:txBody>
          <a:bodyPr/>
          <a:lstStyle/>
          <a:p>
            <a:r>
              <a:rPr lang="en-US" dirty="0" smtClean="0"/>
              <a:t>What is Layout?</a:t>
            </a:r>
          </a:p>
          <a:p>
            <a:pPr marL="0" indent="0">
              <a:buNone/>
            </a:pPr>
            <a:endParaRPr lang="en-US" dirty="0" smtClean="0"/>
          </a:p>
          <a:p>
            <a:r>
              <a:rPr lang="en-US" dirty="0" smtClean="0"/>
              <a:t>Data Centric Layouts</a:t>
            </a:r>
          </a:p>
          <a:p>
            <a:pPr lvl="1"/>
            <a:r>
              <a:rPr lang="en-US" dirty="0" smtClean="0"/>
              <a:t>Overview</a:t>
            </a:r>
          </a:p>
          <a:p>
            <a:pPr lvl="1"/>
            <a:r>
              <a:rPr lang="en-US" dirty="0" smtClean="0"/>
              <a:t>Practical Demonstration</a:t>
            </a:r>
          </a:p>
          <a:p>
            <a:pPr lvl="1"/>
            <a:r>
              <a:rPr lang="en-US" dirty="0" smtClean="0"/>
              <a:t>Example</a:t>
            </a:r>
          </a:p>
          <a:p>
            <a:pPr marL="174625" lvl="1" indent="0">
              <a:buNone/>
            </a:pPr>
            <a:endParaRPr lang="en-US" dirty="0"/>
          </a:p>
          <a:p>
            <a:r>
              <a:rPr lang="en-US" dirty="0" smtClean="0"/>
              <a:t>Presentation Centric </a:t>
            </a:r>
            <a:r>
              <a:rPr lang="en-US" dirty="0"/>
              <a:t>Layouts</a:t>
            </a:r>
          </a:p>
          <a:p>
            <a:pPr lvl="1"/>
            <a:r>
              <a:rPr lang="en-US" dirty="0" smtClean="0"/>
              <a:t>Overview</a:t>
            </a:r>
            <a:endParaRPr lang="en-US" dirty="0"/>
          </a:p>
          <a:p>
            <a:pPr lvl="1"/>
            <a:r>
              <a:rPr lang="en-US" dirty="0" smtClean="0"/>
              <a:t>Practical Demonstration </a:t>
            </a:r>
            <a:endParaRPr lang="en-US" dirty="0"/>
          </a:p>
          <a:p>
            <a:pPr lvl="1"/>
            <a:r>
              <a:rPr lang="en-US" dirty="0"/>
              <a:t>Example</a:t>
            </a:r>
          </a:p>
          <a:p>
            <a:pPr lvl="1"/>
            <a:endParaRPr lang="en-US" dirty="0"/>
          </a:p>
          <a:p>
            <a:pPr marL="174625" lvl="1" indent="0">
              <a:buNone/>
            </a:pPr>
            <a:endParaRPr lang="en-US" dirty="0" smtClean="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Layout?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85" y="2200797"/>
            <a:ext cx="6185218" cy="3010055"/>
          </a:xfrm>
        </p:spPr>
      </p:pic>
      <p:sp>
        <p:nvSpPr>
          <p:cNvPr id="5" name="TextBox 4"/>
          <p:cNvSpPr txBox="1"/>
          <p:nvPr/>
        </p:nvSpPr>
        <p:spPr>
          <a:xfrm>
            <a:off x="6575729" y="2337683"/>
            <a:ext cx="3069203" cy="2246769"/>
          </a:xfrm>
          <a:prstGeom prst="rect">
            <a:avLst/>
          </a:prstGeom>
          <a:noFill/>
        </p:spPr>
        <p:txBody>
          <a:bodyPr wrap="square" rtlCol="0">
            <a:spAutoFit/>
          </a:bodyPr>
          <a:lstStyle/>
          <a:p>
            <a:r>
              <a:rPr lang="en-US" sz="1400" b="1" dirty="0"/>
              <a:t>Page layout</a:t>
            </a:r>
            <a:r>
              <a:rPr lang="en-US" sz="1400" dirty="0"/>
              <a:t> </a:t>
            </a:r>
            <a:endParaRPr lang="en-US" sz="1400" dirty="0" smtClean="0"/>
          </a:p>
          <a:p>
            <a:endParaRPr lang="en-US" sz="1400" dirty="0"/>
          </a:p>
          <a:p>
            <a:endParaRPr lang="en-US" sz="1400" dirty="0" smtClean="0"/>
          </a:p>
          <a:p>
            <a:endParaRPr lang="en-US" sz="1400" dirty="0"/>
          </a:p>
          <a:p>
            <a:r>
              <a:rPr lang="en-US" sz="1400" dirty="0" smtClean="0"/>
              <a:t>is </a:t>
            </a:r>
            <a:r>
              <a:rPr lang="en-US" sz="1400" dirty="0"/>
              <a:t>the part of </a:t>
            </a:r>
            <a:r>
              <a:rPr lang="en-US" sz="1400" dirty="0" smtClean="0">
                <a:hlinkClick r:id="rId3" tooltip="Graphic design"/>
              </a:rPr>
              <a:t>design</a:t>
            </a:r>
            <a:r>
              <a:rPr lang="en-US" sz="1400" dirty="0"/>
              <a:t> that deals in the arrangement of visual elements on a </a:t>
            </a:r>
            <a:r>
              <a:rPr lang="en-US" sz="1400" dirty="0">
                <a:hlinkClick r:id="rId4" tooltip="Page (paper)"/>
              </a:rPr>
              <a:t>page</a:t>
            </a:r>
            <a:r>
              <a:rPr lang="en-US" sz="1400" dirty="0"/>
              <a:t>. It generally involves organizational principles of </a:t>
            </a:r>
            <a:r>
              <a:rPr lang="en-US" sz="1400" dirty="0">
                <a:hlinkClick r:id="rId5" tooltip="Composition (visual arts)"/>
              </a:rPr>
              <a:t>composition</a:t>
            </a:r>
            <a:r>
              <a:rPr lang="en-US" sz="1400" dirty="0"/>
              <a:t> to achieve specific communication objectives</a:t>
            </a:r>
            <a:endParaRPr lang="en-US" sz="1400" dirty="0" smtClean="0">
              <a:solidFill>
                <a:schemeClr val="tx2">
                  <a:lumMod val="50000"/>
                </a:schemeClr>
              </a:solidFill>
            </a:endParaRPr>
          </a:p>
        </p:txBody>
      </p:sp>
      <p:sp>
        <p:nvSpPr>
          <p:cNvPr id="6" name="TextBox 5"/>
          <p:cNvSpPr txBox="1"/>
          <p:nvPr/>
        </p:nvSpPr>
        <p:spPr>
          <a:xfrm>
            <a:off x="6575729" y="4693495"/>
            <a:ext cx="3069203" cy="400110"/>
          </a:xfrm>
          <a:prstGeom prst="rect">
            <a:avLst/>
          </a:prstGeom>
          <a:noFill/>
        </p:spPr>
        <p:txBody>
          <a:bodyPr wrap="square" rtlCol="0">
            <a:spAutoFit/>
          </a:bodyPr>
          <a:lstStyle/>
          <a:p>
            <a:r>
              <a:rPr lang="en-US" sz="1000" dirty="0"/>
              <a:t>O'Connor, Z (2014). </a:t>
            </a:r>
            <a:r>
              <a:rPr lang="en-US" sz="1000" i="1" dirty="0"/>
              <a:t>Elements and principles of design: Tools for digital imagery, art and design</a:t>
            </a:r>
            <a:r>
              <a:rPr lang="en-US" sz="1000" dirty="0"/>
              <a:t>.</a:t>
            </a:r>
            <a:endParaRPr lang="en-US" sz="1000" dirty="0" smtClean="0">
              <a:solidFill>
                <a:schemeClr val="tx2">
                  <a:lumMod val="50000"/>
                </a:schemeClr>
              </a:solidFill>
            </a:endParaRPr>
          </a:p>
        </p:txBody>
      </p:sp>
    </p:spTree>
    <p:extLst>
      <p:ext uri="{BB962C8B-B14F-4D97-AF65-F5344CB8AC3E}">
        <p14:creationId xmlns:p14="http://schemas.microsoft.com/office/powerpoint/2010/main" val="588320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7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smtClean="0"/>
              <a:t>Data-centric Layouts</a:t>
            </a:r>
            <a:endParaRPr lang="en-US" dirty="0"/>
          </a:p>
        </p:txBody>
      </p:sp>
      <p:sp>
        <p:nvSpPr>
          <p:cNvPr id="3" name="Espace réservé du contenu 2"/>
          <p:cNvSpPr>
            <a:spLocks noGrp="1"/>
          </p:cNvSpPr>
          <p:nvPr>
            <p:ph idx="1"/>
            <p:custDataLst>
              <p:tags r:id="rId4"/>
            </p:custDataLst>
          </p:nvPr>
        </p:nvSpPr>
        <p:spPr/>
        <p:txBody>
          <a:bodyPr/>
          <a:lstStyle/>
          <a:p>
            <a:r>
              <a:rPr lang="en-US" dirty="0" smtClean="0"/>
              <a:t>Data Centric Layouts – Overview</a:t>
            </a:r>
          </a:p>
          <a:p>
            <a:pPr marL="0" indent="0">
              <a:buNone/>
            </a:pPr>
            <a:endParaRPr lang="en-US" dirty="0" smtClean="0"/>
          </a:p>
          <a:p>
            <a:pPr lvl="1"/>
            <a:r>
              <a:rPr lang="en-US" dirty="0"/>
              <a:t>Data Centric layout is centered around </a:t>
            </a:r>
            <a:r>
              <a:rPr lang="en-US" dirty="0" smtClean="0"/>
              <a:t>structured data, </a:t>
            </a:r>
            <a:r>
              <a:rPr lang="en-US" dirty="0"/>
              <a:t>it allows you to </a:t>
            </a:r>
            <a:r>
              <a:rPr lang="en-US" dirty="0" smtClean="0"/>
              <a:t>design apps </a:t>
            </a:r>
            <a:r>
              <a:rPr lang="en-US" dirty="0"/>
              <a:t>that are data-centric</a:t>
            </a:r>
            <a:r>
              <a:rPr lang="en-US" dirty="0" smtClean="0"/>
              <a:t>.</a:t>
            </a:r>
          </a:p>
          <a:p>
            <a:pPr marL="174625" lvl="1" indent="0">
              <a:buNone/>
            </a:pPr>
            <a:endParaRPr lang="en-US" dirty="0" smtClean="0"/>
          </a:p>
          <a:p>
            <a:pPr lvl="2"/>
            <a:r>
              <a:rPr lang="en-US" dirty="0"/>
              <a:t>A data-centric app is an application that is based on structured, </a:t>
            </a:r>
            <a:r>
              <a:rPr lang="en-US" dirty="0" smtClean="0"/>
              <a:t>consistent, homogeneous information such as</a:t>
            </a:r>
          </a:p>
          <a:p>
            <a:pPr lvl="3"/>
            <a:r>
              <a:rPr lang="en-US" dirty="0" smtClean="0"/>
              <a:t>MIS Systems, </a:t>
            </a:r>
          </a:p>
          <a:p>
            <a:pPr lvl="3"/>
            <a:r>
              <a:rPr lang="en-US" dirty="0" smtClean="0"/>
              <a:t>Phone Books, </a:t>
            </a:r>
          </a:p>
          <a:p>
            <a:pPr lvl="3"/>
            <a:r>
              <a:rPr lang="en-US" dirty="0" smtClean="0"/>
              <a:t>DBMS </a:t>
            </a:r>
            <a:r>
              <a:rPr lang="en-US" dirty="0"/>
              <a:t>like Oracle or MySQL, </a:t>
            </a:r>
            <a:endParaRPr lang="en-US" dirty="0" smtClean="0"/>
          </a:p>
          <a:p>
            <a:pPr lvl="3"/>
            <a:r>
              <a:rPr lang="en-US" dirty="0" smtClean="0"/>
              <a:t>JSON </a:t>
            </a:r>
            <a:r>
              <a:rPr lang="en-US" dirty="0"/>
              <a:t>file or XML </a:t>
            </a:r>
            <a:r>
              <a:rPr lang="en-US" dirty="0" smtClean="0"/>
              <a:t>file</a:t>
            </a:r>
          </a:p>
          <a:p>
            <a:pPr lvl="3"/>
            <a:endParaRPr lang="en-US" dirty="0"/>
          </a:p>
          <a:p>
            <a:pPr lvl="2"/>
            <a:r>
              <a:rPr lang="en-US" dirty="0" smtClean="0"/>
              <a:t>Grid View, Tree View, Cards or </a:t>
            </a:r>
            <a:r>
              <a:rPr lang="en-US" dirty="0"/>
              <a:t>Collapsible</a:t>
            </a:r>
            <a:r>
              <a:rPr lang="en-US" dirty="0" smtClean="0"/>
              <a:t> </a:t>
            </a:r>
            <a:r>
              <a:rPr lang="en-US" dirty="0"/>
              <a:t>etc. </a:t>
            </a:r>
            <a:r>
              <a:rPr lang="en-US" dirty="0" smtClean="0"/>
              <a:t>are such UI </a:t>
            </a:r>
            <a:r>
              <a:rPr lang="en-US" dirty="0"/>
              <a:t>components </a:t>
            </a:r>
            <a:r>
              <a:rPr lang="en-US" dirty="0" smtClean="0"/>
              <a:t>that can </a:t>
            </a:r>
            <a:r>
              <a:rPr lang="en-US" dirty="0"/>
              <a:t>be used to show data on a View </a:t>
            </a:r>
            <a:r>
              <a:rPr lang="en-US" dirty="0" smtClean="0"/>
              <a:t>Component, for e.g. Forms or Reports or Graphs, </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17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smtClean="0"/>
              <a:t>Presentation-centric Layouts</a:t>
            </a:r>
            <a:endParaRPr lang="en-US" dirty="0"/>
          </a:p>
        </p:txBody>
      </p:sp>
      <p:sp>
        <p:nvSpPr>
          <p:cNvPr id="3" name="Espace réservé du contenu 2"/>
          <p:cNvSpPr>
            <a:spLocks noGrp="1"/>
          </p:cNvSpPr>
          <p:nvPr>
            <p:ph idx="1"/>
            <p:custDataLst>
              <p:tags r:id="rId4"/>
            </p:custDataLst>
          </p:nvPr>
        </p:nvSpPr>
        <p:spPr/>
        <p:txBody>
          <a:bodyPr/>
          <a:lstStyle/>
          <a:p>
            <a:r>
              <a:rPr lang="en-US" dirty="0" smtClean="0"/>
              <a:t>Presentation Centric Layouts – Overview</a:t>
            </a:r>
          </a:p>
          <a:p>
            <a:pPr marL="0" indent="0">
              <a:buNone/>
            </a:pPr>
            <a:endParaRPr lang="en-US" dirty="0" smtClean="0"/>
          </a:p>
          <a:p>
            <a:pPr lvl="1"/>
            <a:r>
              <a:rPr lang="en-US" dirty="0" smtClean="0"/>
              <a:t>Presentation Centric </a:t>
            </a:r>
            <a:r>
              <a:rPr lang="en-US" dirty="0"/>
              <a:t>layout is centered around </a:t>
            </a:r>
            <a:r>
              <a:rPr lang="en-US" dirty="0" smtClean="0"/>
              <a:t>unstructured contents, </a:t>
            </a:r>
            <a:r>
              <a:rPr lang="en-US" dirty="0"/>
              <a:t>it allows you to </a:t>
            </a:r>
            <a:r>
              <a:rPr lang="en-US" dirty="0" smtClean="0"/>
              <a:t>design apps </a:t>
            </a:r>
            <a:r>
              <a:rPr lang="en-US" dirty="0"/>
              <a:t>that are </a:t>
            </a:r>
            <a:r>
              <a:rPr lang="en-US" dirty="0" smtClean="0"/>
              <a:t>aesthetical.</a:t>
            </a:r>
          </a:p>
          <a:p>
            <a:pPr marL="174625" lvl="1" indent="0">
              <a:buNone/>
            </a:pPr>
            <a:endParaRPr lang="en-US" dirty="0" smtClean="0"/>
          </a:p>
          <a:p>
            <a:pPr lvl="2"/>
            <a:r>
              <a:rPr lang="en-US" dirty="0"/>
              <a:t>A </a:t>
            </a:r>
            <a:r>
              <a:rPr lang="en-US" dirty="0" smtClean="0"/>
              <a:t>presentation-centric </a:t>
            </a:r>
            <a:r>
              <a:rPr lang="en-US" dirty="0"/>
              <a:t>app is an application that is based on </a:t>
            </a:r>
            <a:r>
              <a:rPr lang="en-US" dirty="0" smtClean="0"/>
              <a:t>mixed contents, consisting of heterogeneous information including</a:t>
            </a:r>
          </a:p>
          <a:p>
            <a:pPr lvl="3"/>
            <a:r>
              <a:rPr lang="en-US" dirty="0" smtClean="0"/>
              <a:t>Video files and Images</a:t>
            </a:r>
          </a:p>
          <a:p>
            <a:pPr lvl="3"/>
            <a:r>
              <a:rPr lang="en-US" dirty="0" smtClean="0"/>
              <a:t>Blogs and Articles</a:t>
            </a:r>
          </a:p>
          <a:p>
            <a:pPr lvl="3"/>
            <a:r>
              <a:rPr lang="en-US" dirty="0" err="1" smtClean="0"/>
              <a:t>Datalist</a:t>
            </a:r>
            <a:endParaRPr lang="en-US" dirty="0" smtClean="0"/>
          </a:p>
          <a:p>
            <a:pPr lvl="3"/>
            <a:endParaRPr lang="en-US" dirty="0"/>
          </a:p>
          <a:p>
            <a:pPr lvl="2"/>
            <a:r>
              <a:rPr lang="en-US" dirty="0" smtClean="0"/>
              <a:t>Carousals, Gallery, Wizards or Article List </a:t>
            </a:r>
            <a:r>
              <a:rPr lang="en-US" dirty="0"/>
              <a:t>etc</a:t>
            </a:r>
            <a:r>
              <a:rPr lang="en-US" dirty="0" smtClean="0"/>
              <a:t>. are such Design </a:t>
            </a:r>
            <a:r>
              <a:rPr lang="en-US" dirty="0"/>
              <a:t>components </a:t>
            </a:r>
            <a:r>
              <a:rPr lang="en-US" dirty="0" smtClean="0"/>
              <a:t>that can </a:t>
            </a:r>
            <a:r>
              <a:rPr lang="en-US" dirty="0"/>
              <a:t>be used to show </a:t>
            </a:r>
            <a:r>
              <a:rPr lang="en-US" dirty="0" smtClean="0"/>
              <a:t>contents on </a:t>
            </a:r>
            <a:r>
              <a:rPr lang="en-US" dirty="0"/>
              <a:t>a View </a:t>
            </a:r>
            <a:r>
              <a:rPr lang="en-US" dirty="0" smtClean="0"/>
              <a:t>Component, for e.g. Product/Service Catalogue, Guided Tour, Walkthrough, Social Network Feeds, Activity Streams. </a:t>
            </a:r>
            <a:endParaRPr lang="en-US" dirty="0"/>
          </a:p>
        </p:txBody>
      </p:sp>
    </p:spTree>
    <p:extLst>
      <p:ext uri="{BB962C8B-B14F-4D97-AF65-F5344CB8AC3E}">
        <p14:creationId xmlns:p14="http://schemas.microsoft.com/office/powerpoint/2010/main" val="288157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rotWithShape="1">
          <a:blip r:embed="rId3">
            <a:extLst>
              <a:ext uri="{28A0092B-C50C-407E-A947-70E740481C1C}">
                <a14:useLocalDpi xmlns:a14="http://schemas.microsoft.com/office/drawing/2010/main" val="0"/>
              </a:ext>
            </a:extLst>
          </a:blip>
          <a:srcRect t="9932" b="34"/>
          <a:stretch/>
        </p:blipFill>
        <p:spPr>
          <a:xfrm>
            <a:off x="1" y="1002134"/>
            <a:ext cx="9906000" cy="5414837"/>
          </a:xfrm>
          <a:prstGeom prst="rect">
            <a:avLst/>
          </a:prstGeom>
        </p:spPr>
      </p:pic>
      <p:sp>
        <p:nvSpPr>
          <p:cNvPr id="2" name="Title 1"/>
          <p:cNvSpPr>
            <a:spLocks noGrp="1"/>
          </p:cNvSpPr>
          <p:nvPr>
            <p:ph type="title"/>
          </p:nvPr>
        </p:nvSpPr>
        <p:spPr/>
        <p:txBody>
          <a:bodyPr/>
          <a:lstStyle/>
          <a:p>
            <a:r>
              <a:rPr lang="en-US" dirty="0" smtClean="0"/>
              <a:t>Layout Examples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75221069"/>
              </p:ext>
            </p:extLst>
          </p:nvPr>
        </p:nvGraphicFramePr>
        <p:xfrm>
          <a:off x="254443" y="1184744"/>
          <a:ext cx="9390490" cy="50013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17067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Example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9344" b="19866"/>
          <a:stretch/>
        </p:blipFill>
        <p:spPr>
          <a:xfrm>
            <a:off x="2411055" y="1583872"/>
            <a:ext cx="7000155" cy="2732081"/>
          </a:xfrm>
        </p:spPr>
      </p:pic>
      <p:sp>
        <p:nvSpPr>
          <p:cNvPr id="5" name="Rectangle 4"/>
          <p:cNvSpPr/>
          <p:nvPr/>
        </p:nvSpPr>
        <p:spPr>
          <a:xfrm>
            <a:off x="135167" y="1574260"/>
            <a:ext cx="1916264" cy="382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7" name="Rectangle 6"/>
          <p:cNvSpPr/>
          <p:nvPr/>
        </p:nvSpPr>
        <p:spPr>
          <a:xfrm>
            <a:off x="135167" y="2043929"/>
            <a:ext cx="1916264" cy="382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8" name="Rectangle 7"/>
          <p:cNvSpPr/>
          <p:nvPr/>
        </p:nvSpPr>
        <p:spPr>
          <a:xfrm>
            <a:off x="135167" y="2520738"/>
            <a:ext cx="1916264" cy="382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9" name="Rectangle 8"/>
          <p:cNvSpPr/>
          <p:nvPr/>
        </p:nvSpPr>
        <p:spPr>
          <a:xfrm>
            <a:off x="135167" y="2989596"/>
            <a:ext cx="1916264" cy="382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135167" y="3442552"/>
            <a:ext cx="1916264" cy="382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11" name="Rectangle 10"/>
          <p:cNvSpPr/>
          <p:nvPr/>
        </p:nvSpPr>
        <p:spPr>
          <a:xfrm>
            <a:off x="135167" y="3895502"/>
            <a:ext cx="1916264" cy="38212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graphicFrame>
        <p:nvGraphicFramePr>
          <p:cNvPr id="12" name="Content Placeholder 5"/>
          <p:cNvGraphicFramePr>
            <a:graphicFrameLocks/>
          </p:cNvGraphicFramePr>
          <p:nvPr>
            <p:extLst>
              <p:ext uri="{D42A27DB-BD31-4B8C-83A1-F6EECF244321}">
                <p14:modId xmlns:p14="http://schemas.microsoft.com/office/powerpoint/2010/main" val="3615561627"/>
              </p:ext>
            </p:extLst>
          </p:nvPr>
        </p:nvGraphicFramePr>
        <p:xfrm>
          <a:off x="2411055" y="4412669"/>
          <a:ext cx="7000155" cy="17336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1175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732"/>
            <a:ext cx="9905999" cy="1002135"/>
          </a:xfrm>
        </p:spPr>
        <p:txBody>
          <a:bodyPr/>
          <a:lstStyle/>
          <a:p>
            <a:r>
              <a:rPr lang="en-US" dirty="0" smtClean="0"/>
              <a:t>Layout Example</a:t>
            </a:r>
            <a:endParaRPr lang="en-US" dirty="0"/>
          </a:p>
        </p:txBody>
      </p:sp>
      <p:sp>
        <p:nvSpPr>
          <p:cNvPr id="5" name="Rectangle 4"/>
          <p:cNvSpPr/>
          <p:nvPr/>
        </p:nvSpPr>
        <p:spPr>
          <a:xfrm>
            <a:off x="8476414" y="277831"/>
            <a:ext cx="1064147" cy="46237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7" name="Rectangle 6"/>
          <p:cNvSpPr/>
          <p:nvPr/>
        </p:nvSpPr>
        <p:spPr>
          <a:xfrm>
            <a:off x="7412267" y="277284"/>
            <a:ext cx="1064147" cy="46237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8" name="Rectangle 7"/>
          <p:cNvSpPr/>
          <p:nvPr/>
        </p:nvSpPr>
        <p:spPr>
          <a:xfrm>
            <a:off x="6348120" y="276737"/>
            <a:ext cx="1064147" cy="46237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9" name="Rectangle 8"/>
          <p:cNvSpPr/>
          <p:nvPr/>
        </p:nvSpPr>
        <p:spPr>
          <a:xfrm>
            <a:off x="5283973" y="276737"/>
            <a:ext cx="1064147" cy="46237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4221801" y="276738"/>
            <a:ext cx="1064147" cy="46237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err="1" smtClean="0">
              <a:solidFill>
                <a:schemeClr val="tx2">
                  <a:lumMod val="50000"/>
                </a:schemeClr>
              </a:solidFill>
            </a:endParaRPr>
          </a:p>
        </p:txBody>
      </p:sp>
      <p:graphicFrame>
        <p:nvGraphicFramePr>
          <p:cNvPr id="12" name="Content Placeholder 5"/>
          <p:cNvGraphicFramePr>
            <a:graphicFrameLocks/>
          </p:cNvGraphicFramePr>
          <p:nvPr>
            <p:extLst>
              <p:ext uri="{D42A27DB-BD31-4B8C-83A1-F6EECF244321}">
                <p14:modId xmlns:p14="http://schemas.microsoft.com/office/powerpoint/2010/main" val="3411911218"/>
              </p:ext>
            </p:extLst>
          </p:nvPr>
        </p:nvGraphicFramePr>
        <p:xfrm>
          <a:off x="323390" y="1494765"/>
          <a:ext cx="3770933" cy="27433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77037456"/>
              </p:ext>
            </p:extLst>
          </p:nvPr>
        </p:nvGraphicFramePr>
        <p:xfrm>
          <a:off x="323391" y="4468632"/>
          <a:ext cx="3770930" cy="1606165"/>
        </p:xfrm>
        <a:graphic>
          <a:graphicData uri="http://schemas.openxmlformats.org/drawingml/2006/table">
            <a:tbl>
              <a:tblPr firstRow="1" bandRow="1">
                <a:tableStyleId>{5C22544A-7EE6-4342-B048-85BDC9FD1C3A}</a:tableStyleId>
              </a:tblPr>
              <a:tblGrid>
                <a:gridCol w="754186"/>
                <a:gridCol w="754186"/>
                <a:gridCol w="754186"/>
                <a:gridCol w="754186"/>
                <a:gridCol w="754186"/>
              </a:tblGrid>
              <a:tr h="321233">
                <a:tc>
                  <a:txBody>
                    <a:bodyPr/>
                    <a:lstStyle/>
                    <a:p>
                      <a:r>
                        <a:rPr lang="en-US" sz="1400" dirty="0" smtClean="0"/>
                        <a:t>Prod</a:t>
                      </a:r>
                      <a:endParaRPr lang="en-US" sz="1400" dirty="0"/>
                    </a:p>
                  </a:txBody>
                  <a:tcPr/>
                </a:tc>
                <a:tc>
                  <a:txBody>
                    <a:bodyPr/>
                    <a:lstStyle/>
                    <a:p>
                      <a:r>
                        <a:rPr lang="en-US" sz="1400" dirty="0" smtClean="0"/>
                        <a:t>2011</a:t>
                      </a:r>
                      <a:endParaRPr lang="en-US" sz="1400" dirty="0"/>
                    </a:p>
                  </a:txBody>
                  <a:tcPr/>
                </a:tc>
                <a:tc>
                  <a:txBody>
                    <a:bodyPr/>
                    <a:lstStyle/>
                    <a:p>
                      <a:r>
                        <a:rPr lang="en-US" sz="1400" dirty="0" smtClean="0"/>
                        <a:t>2012</a:t>
                      </a:r>
                      <a:endParaRPr lang="en-US" sz="1400" dirty="0"/>
                    </a:p>
                  </a:txBody>
                  <a:tcPr/>
                </a:tc>
                <a:tc>
                  <a:txBody>
                    <a:bodyPr/>
                    <a:lstStyle/>
                    <a:p>
                      <a:r>
                        <a:rPr lang="en-US" sz="1400" dirty="0" smtClean="0"/>
                        <a:t>2013</a:t>
                      </a:r>
                      <a:endParaRPr lang="en-US" sz="1400" dirty="0"/>
                    </a:p>
                  </a:txBody>
                  <a:tcPr/>
                </a:tc>
                <a:tc>
                  <a:txBody>
                    <a:bodyPr/>
                    <a:lstStyle/>
                    <a:p>
                      <a:r>
                        <a:rPr lang="en-US" sz="1400" dirty="0" smtClean="0"/>
                        <a:t>2014</a:t>
                      </a:r>
                      <a:endParaRPr lang="en-US" sz="1400" dirty="0"/>
                    </a:p>
                  </a:txBody>
                  <a:tcPr/>
                </a:tc>
              </a:tr>
              <a:tr h="321233">
                <a:tc>
                  <a:txBody>
                    <a:bodyPr/>
                    <a:lstStyle/>
                    <a:p>
                      <a:r>
                        <a:rPr lang="en-US" sz="1400" dirty="0" smtClean="0"/>
                        <a:t>X1</a:t>
                      </a:r>
                      <a:endParaRPr lang="en-US" sz="1400" dirty="0"/>
                    </a:p>
                  </a:txBody>
                  <a:tcPr/>
                </a:tc>
                <a:tc>
                  <a:txBody>
                    <a:bodyPr/>
                    <a:lstStyle/>
                    <a:p>
                      <a:r>
                        <a:rPr lang="en-US" sz="1400" dirty="0" smtClean="0"/>
                        <a:t>1200</a:t>
                      </a:r>
                      <a:endParaRPr lang="en-US" sz="1400" dirty="0"/>
                    </a:p>
                  </a:txBody>
                  <a:tcPr/>
                </a:tc>
                <a:tc>
                  <a:txBody>
                    <a:bodyPr/>
                    <a:lstStyle/>
                    <a:p>
                      <a:r>
                        <a:rPr lang="en-US" sz="1400" dirty="0" smtClean="0"/>
                        <a:t>1250</a:t>
                      </a:r>
                      <a:endParaRPr lang="en-US" sz="1400" dirty="0"/>
                    </a:p>
                  </a:txBody>
                  <a:tcPr/>
                </a:tc>
                <a:tc>
                  <a:txBody>
                    <a:bodyPr/>
                    <a:lstStyle/>
                    <a:p>
                      <a:r>
                        <a:rPr lang="en-US" sz="1400" dirty="0" smtClean="0"/>
                        <a:t>1350</a:t>
                      </a:r>
                      <a:endParaRPr lang="en-US" sz="1400" dirty="0"/>
                    </a:p>
                  </a:txBody>
                  <a:tcPr/>
                </a:tc>
                <a:tc>
                  <a:txBody>
                    <a:bodyPr/>
                    <a:lstStyle/>
                    <a:p>
                      <a:r>
                        <a:rPr lang="en-US" sz="1400" dirty="0" smtClean="0"/>
                        <a:t>1550</a:t>
                      </a:r>
                      <a:endParaRPr lang="en-US" sz="1400" dirty="0"/>
                    </a:p>
                  </a:txBody>
                  <a:tcPr/>
                </a:tc>
              </a:tr>
              <a:tr h="321233">
                <a:tc>
                  <a:txBody>
                    <a:bodyPr/>
                    <a:lstStyle/>
                    <a:p>
                      <a:r>
                        <a:rPr lang="en-US" sz="1400" dirty="0" smtClean="0"/>
                        <a:t>X2</a:t>
                      </a:r>
                      <a:endParaRPr lang="en-US" sz="1400" dirty="0"/>
                    </a:p>
                  </a:txBody>
                  <a:tcPr/>
                </a:tc>
                <a:tc>
                  <a:txBody>
                    <a:bodyPr/>
                    <a:lstStyle/>
                    <a:p>
                      <a:r>
                        <a:rPr lang="en-US" sz="1400" dirty="0" smtClean="0"/>
                        <a:t>200</a:t>
                      </a:r>
                      <a:endParaRPr lang="en-US" sz="1400" dirty="0"/>
                    </a:p>
                  </a:txBody>
                  <a:tcPr/>
                </a:tc>
                <a:tc>
                  <a:txBody>
                    <a:bodyPr/>
                    <a:lstStyle/>
                    <a:p>
                      <a:r>
                        <a:rPr lang="en-US" sz="1400" dirty="0" smtClean="0"/>
                        <a:t>150</a:t>
                      </a:r>
                      <a:endParaRPr lang="en-US" sz="1400" dirty="0"/>
                    </a:p>
                  </a:txBody>
                  <a:tcPr/>
                </a:tc>
                <a:tc>
                  <a:txBody>
                    <a:bodyPr/>
                    <a:lstStyle/>
                    <a:p>
                      <a:r>
                        <a:rPr lang="en-US" sz="1400" dirty="0" smtClean="0"/>
                        <a:t>100</a:t>
                      </a:r>
                      <a:endParaRPr lang="en-US" sz="1400" dirty="0"/>
                    </a:p>
                  </a:txBody>
                  <a:tcPr/>
                </a:tc>
                <a:tc>
                  <a:txBody>
                    <a:bodyPr/>
                    <a:lstStyle/>
                    <a:p>
                      <a:r>
                        <a:rPr lang="en-US" sz="1400" dirty="0" smtClean="0"/>
                        <a:t>120</a:t>
                      </a:r>
                      <a:endParaRPr lang="en-US" sz="1400" dirty="0"/>
                    </a:p>
                  </a:txBody>
                  <a:tcPr/>
                </a:tc>
              </a:tr>
              <a:tr h="321233">
                <a:tc>
                  <a:txBody>
                    <a:bodyPr/>
                    <a:lstStyle/>
                    <a:p>
                      <a:r>
                        <a:rPr lang="en-US" sz="1400" dirty="0" smtClean="0"/>
                        <a:t>X3</a:t>
                      </a:r>
                      <a:endParaRPr lang="en-US" sz="1400" dirty="0"/>
                    </a:p>
                  </a:txBody>
                  <a:tcPr/>
                </a:tc>
                <a:tc>
                  <a:txBody>
                    <a:bodyPr/>
                    <a:lstStyle/>
                    <a:p>
                      <a:r>
                        <a:rPr lang="en-US" sz="1400" dirty="0" smtClean="0"/>
                        <a:t>120</a:t>
                      </a:r>
                      <a:endParaRPr lang="en-US" sz="1400" dirty="0"/>
                    </a:p>
                  </a:txBody>
                  <a:tcPr/>
                </a:tc>
                <a:tc>
                  <a:txBody>
                    <a:bodyPr/>
                    <a:lstStyle/>
                    <a:p>
                      <a:r>
                        <a:rPr lang="en-US" sz="1400" dirty="0" smtClean="0"/>
                        <a:t>140</a:t>
                      </a:r>
                      <a:endParaRPr lang="en-US" sz="1400" dirty="0"/>
                    </a:p>
                  </a:txBody>
                  <a:tcPr/>
                </a:tc>
                <a:tc>
                  <a:txBody>
                    <a:bodyPr/>
                    <a:lstStyle/>
                    <a:p>
                      <a:r>
                        <a:rPr lang="en-US" sz="1400" dirty="0" smtClean="0"/>
                        <a:t>100</a:t>
                      </a:r>
                      <a:endParaRPr lang="en-US" sz="1400" dirty="0"/>
                    </a:p>
                  </a:txBody>
                  <a:tcPr/>
                </a:tc>
                <a:tc>
                  <a:txBody>
                    <a:bodyPr/>
                    <a:lstStyle/>
                    <a:p>
                      <a:r>
                        <a:rPr lang="en-US" sz="1400" dirty="0" smtClean="0"/>
                        <a:t>120</a:t>
                      </a:r>
                      <a:endParaRPr lang="en-US" sz="1400" dirty="0"/>
                    </a:p>
                  </a:txBody>
                  <a:tcPr/>
                </a:tc>
              </a:tr>
              <a:tr h="321233">
                <a:tc>
                  <a:txBody>
                    <a:bodyPr/>
                    <a:lstStyle/>
                    <a:p>
                      <a:r>
                        <a:rPr lang="en-US" sz="1400" dirty="0" smtClean="0"/>
                        <a:t>X4</a:t>
                      </a:r>
                      <a:endParaRPr lang="en-US" sz="1400" dirty="0"/>
                    </a:p>
                  </a:txBody>
                  <a:tcPr/>
                </a:tc>
                <a:tc>
                  <a:txBody>
                    <a:bodyPr/>
                    <a:lstStyle/>
                    <a:p>
                      <a:r>
                        <a:rPr lang="en-US" sz="1400" dirty="0" smtClean="0"/>
                        <a:t>1100</a:t>
                      </a:r>
                      <a:endParaRPr lang="en-US" sz="1400" dirty="0"/>
                    </a:p>
                  </a:txBody>
                  <a:tcPr/>
                </a:tc>
                <a:tc>
                  <a:txBody>
                    <a:bodyPr/>
                    <a:lstStyle/>
                    <a:p>
                      <a:r>
                        <a:rPr lang="en-US" sz="1400" dirty="0" smtClean="0"/>
                        <a:t>1200</a:t>
                      </a:r>
                      <a:endParaRPr lang="en-US" sz="1400" dirty="0"/>
                    </a:p>
                  </a:txBody>
                  <a:tcPr/>
                </a:tc>
                <a:tc>
                  <a:txBody>
                    <a:bodyPr/>
                    <a:lstStyle/>
                    <a:p>
                      <a:r>
                        <a:rPr lang="en-US" sz="1400" dirty="0" smtClean="0"/>
                        <a:t>1300</a:t>
                      </a:r>
                      <a:endParaRPr lang="en-US" sz="1400" dirty="0"/>
                    </a:p>
                  </a:txBody>
                  <a:tcPr/>
                </a:tc>
                <a:tc>
                  <a:txBody>
                    <a:bodyPr/>
                    <a:lstStyle/>
                    <a:p>
                      <a:r>
                        <a:rPr lang="en-US" sz="1400" dirty="0" smtClean="0"/>
                        <a:t>1200</a:t>
                      </a:r>
                      <a:endParaRPr lang="en-US" sz="1400" dirty="0"/>
                    </a:p>
                  </a:txBody>
                  <a:tcPr/>
                </a:tc>
              </a:tr>
            </a:tbl>
          </a:graphicData>
        </a:graphic>
      </p:graphicFrame>
      <p:graphicFrame>
        <p:nvGraphicFramePr>
          <p:cNvPr id="16" name="Content Placeholder 5"/>
          <p:cNvGraphicFramePr>
            <a:graphicFrameLocks/>
          </p:cNvGraphicFramePr>
          <p:nvPr>
            <p:extLst>
              <p:ext uri="{D42A27DB-BD31-4B8C-83A1-F6EECF244321}">
                <p14:modId xmlns:p14="http://schemas.microsoft.com/office/powerpoint/2010/main" val="2061042771"/>
              </p:ext>
            </p:extLst>
          </p:nvPr>
        </p:nvGraphicFramePr>
        <p:xfrm>
          <a:off x="4204950" y="1464283"/>
          <a:ext cx="5335611" cy="47933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49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CSS3 for Layouts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878" y="1118407"/>
            <a:ext cx="7354955" cy="516245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90829" y="3176413"/>
            <a:ext cx="192421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smtClean="0">
                <a:solidFill>
                  <a:schemeClr val="tx2">
                    <a:lumMod val="50000"/>
                  </a:schemeClr>
                </a:solidFill>
              </a:rPr>
              <a:t>Source:</a:t>
            </a:r>
          </a:p>
          <a:p>
            <a:r>
              <a:rPr lang="en-US" sz="1400" dirty="0" smtClean="0">
                <a:solidFill>
                  <a:schemeClr val="tx2">
                    <a:lumMod val="50000"/>
                  </a:schemeClr>
                </a:solidFill>
              </a:rPr>
              <a:t>W3schools.com</a:t>
            </a:r>
          </a:p>
        </p:txBody>
      </p:sp>
    </p:spTree>
    <p:extLst>
      <p:ext uri="{BB962C8B-B14F-4D97-AF65-F5344CB8AC3E}">
        <p14:creationId xmlns:p14="http://schemas.microsoft.com/office/powerpoint/2010/main" val="2818352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9NJpmCcUEUqQ.kUX.Qft5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tO79x2FegUSkyWqt8wDf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ppt_template_coveroption1_0</Template>
  <TotalTime>17905</TotalTime>
  <Words>403</Words>
  <Application>Microsoft Office PowerPoint</Application>
  <PresentationFormat>A4 Paper (210x297 mm)</PresentationFormat>
  <Paragraphs>115</Paragraphs>
  <Slides>16</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Helvetica Light</vt:lpstr>
      <vt:lpstr>Wingdings</vt:lpstr>
      <vt:lpstr>ppt_Template_Capgemini</vt:lpstr>
      <vt:lpstr>Section break</vt:lpstr>
      <vt:lpstr>Closing slides</vt:lpstr>
      <vt:lpstr>think-cell Slide</vt:lpstr>
      <vt:lpstr>Technique of creating useful Layouts using CSS3</vt:lpstr>
      <vt:lpstr>Table of Contents</vt:lpstr>
      <vt:lpstr>What is Layout?</vt:lpstr>
      <vt:lpstr>Data-centric Layouts</vt:lpstr>
      <vt:lpstr>Presentation-centric Layouts</vt:lpstr>
      <vt:lpstr>Layout Examples</vt:lpstr>
      <vt:lpstr>Layout Example</vt:lpstr>
      <vt:lpstr>Layout Example</vt:lpstr>
      <vt:lpstr>Use CSS3 for Layouts</vt:lpstr>
      <vt:lpstr>@media, new measurement units </vt:lpstr>
      <vt:lpstr>Flex Layout</vt:lpstr>
      <vt:lpstr>Flex Matrix</vt:lpstr>
      <vt:lpstr>Grid Layout</vt:lpstr>
      <vt:lpstr>Grid Layout points</vt:lpstr>
      <vt:lpstr>Contact information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Minhal, Sayed</dc:creator>
  <cp:lastModifiedBy>V, Maha Ganesha</cp:lastModifiedBy>
  <cp:revision>73</cp:revision>
  <dcterms:created xsi:type="dcterms:W3CDTF">2017-09-20T07:24:10Z</dcterms:created>
  <dcterms:modified xsi:type="dcterms:W3CDTF">2017-10-04T11:03:42Z</dcterms:modified>
</cp:coreProperties>
</file>