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Voga" charset="1" panose="02000606090000020004"/>
      <p:regular r:id="rId19"/>
    </p:embeddedFont>
    <p:embeddedFont>
      <p:font typeface="Fira Sans" charset="1" panose="020B0503050000020004"/>
      <p:regular r:id="rId20"/>
    </p:embeddedFont>
    <p:embeddedFont>
      <p:font typeface="Canva Sans" charset="1" panose="020B0503030501040103"/>
      <p:regular r:id="rId21"/>
    </p:embeddedFont>
    <p:embeddedFont>
      <p:font typeface="Fira Sans Bold" charset="1" panose="020B080305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1647300" y="-2213734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95832" y="7637028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9" y="0"/>
                </a:lnTo>
                <a:lnTo>
                  <a:pt x="7852969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85172" y="-1328029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43177" y="6172200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66443" y="1662667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2857" y="7637028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2"/>
                </a:lnTo>
                <a:lnTo>
                  <a:pt x="0" y="23355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5772" y="8804819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87518" y="1035487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4" y="0"/>
                </a:lnTo>
                <a:lnTo>
                  <a:pt x="2880384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00803" y="2410438"/>
            <a:ext cx="10942374" cy="273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46"/>
              </a:lnSpc>
            </a:pPr>
            <a:r>
              <a:rPr lang="en-US" sz="12252" spc="245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WASTE MANAGEMENT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4184" y="5934012"/>
            <a:ext cx="11046270" cy="103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9"/>
              </a:lnSpc>
            </a:pPr>
            <a:r>
              <a:rPr lang="en-US" sz="2949" spc="4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"A Data-Driven Approach to Optimize Waste Management”</a:t>
            </a:r>
          </a:p>
          <a:p>
            <a:pPr algn="ctr">
              <a:lnSpc>
                <a:spcPts val="412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916709" y="7189544"/>
            <a:ext cx="5501221" cy="78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6"/>
              </a:lnSpc>
              <a:spcBef>
                <a:spcPct val="0"/>
              </a:spcBef>
            </a:pPr>
            <a:r>
              <a:rPr lang="en-US" sz="4376" spc="87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PRESENTED BY:RITU SHASHULA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59784" y="1209675"/>
            <a:ext cx="11368432" cy="57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b="true" sz="4961" spc="99">
                <a:solidFill>
                  <a:srgbClr val="272727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FINAL EVALUATION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0625" y="2387774"/>
            <a:ext cx="15306749" cy="704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Steps: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Te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 the Best Model: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Trained the final model using the best hyperparameters.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Ev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aluated performance on the test set.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Metrics Used: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Accuracy Score: Overall percentage of correct predictions.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Classification Report: Precision, recall, and F1-score for each class.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nfusion Matrix: Breakdown of true positives, false positives, etc.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Key Results: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Achieved high accuracy on the test set.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Balanced performance across both classes.</a:t>
            </a: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52795" y="1666203"/>
            <a:ext cx="11368432" cy="57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b="true" sz="4961" spc="99">
                <a:solidFill>
                  <a:srgbClr val="272727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VISUALIZATIONS AND INSIGHTS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529" y="3087784"/>
            <a:ext cx="15306749" cy="60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K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ey Visualizations: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Sc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atter plots showing feature relationships and class separability.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ar plots highlighting the impact of balancing.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He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atmap showing feature correlations.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nfusion matrix for the final model.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sights: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Data pr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eprocessing and feature scaling significantly improved model performance.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Balancing and PCA ensured robust and fair learning.</a:t>
            </a: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47616" y="2704918"/>
            <a:ext cx="13192768" cy="1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75"/>
              </a:lnSpc>
            </a:pPr>
            <a:r>
              <a:rPr lang="en-US" sz="12652" spc="253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12222" y="4721679"/>
            <a:ext cx="13463556" cy="18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3480" spc="5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The project successfully demonstrated how machine learning can enhance waste classification processes, providing a scalable and efficient solution for waste management.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1647300" y="-2213734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95832" y="7637028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9" y="0"/>
                </a:lnTo>
                <a:lnTo>
                  <a:pt x="7852969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85172" y="-1328029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43177" y="6172200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66443" y="1662667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2857" y="7637028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2"/>
                </a:lnTo>
                <a:lnTo>
                  <a:pt x="0" y="23355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5772" y="8804819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87518" y="1035487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4" y="0"/>
                </a:lnTo>
                <a:lnTo>
                  <a:pt x="2880384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92216" y="4067591"/>
            <a:ext cx="12503569" cy="228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23"/>
              </a:lnSpc>
            </a:pPr>
            <a:r>
              <a:rPr lang="en-US" sz="19053" spc="381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1877" y="2127296"/>
            <a:ext cx="5943699" cy="6893835"/>
            <a:chOff x="0" y="0"/>
            <a:chExt cx="7548112" cy="87547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48891" y="391618"/>
              <a:ext cx="6250323" cy="7971490"/>
            </a:xfrm>
            <a:custGeom>
              <a:avLst/>
              <a:gdLst/>
              <a:ahLst/>
              <a:cxnLst/>
              <a:rect r="r" b="b" t="t" l="l"/>
              <a:pathLst>
                <a:path h="7971490" w="6250323">
                  <a:moveTo>
                    <a:pt x="0" y="7971489"/>
                  </a:moveTo>
                  <a:lnTo>
                    <a:pt x="0" y="3197813"/>
                  </a:lnTo>
                  <a:cubicBezTo>
                    <a:pt x="11609" y="2327317"/>
                    <a:pt x="381261" y="1508217"/>
                    <a:pt x="1041016" y="891064"/>
                  </a:cubicBezTo>
                  <a:cubicBezTo>
                    <a:pt x="1637482" y="333109"/>
                    <a:pt x="2416610" y="0"/>
                    <a:pt x="3125168" y="0"/>
                  </a:cubicBezTo>
                  <a:cubicBezTo>
                    <a:pt x="3833727" y="0"/>
                    <a:pt x="4612841" y="333109"/>
                    <a:pt x="5209308" y="891065"/>
                  </a:cubicBezTo>
                  <a:cubicBezTo>
                    <a:pt x="5869063" y="1508225"/>
                    <a:pt x="6238716" y="2327319"/>
                    <a:pt x="6250324" y="3197815"/>
                  </a:cubicBezTo>
                  <a:lnTo>
                    <a:pt x="6250324" y="7971490"/>
                  </a:lnTo>
                  <a:lnTo>
                    <a:pt x="0" y="7971490"/>
                  </a:lnTo>
                  <a:close/>
                </a:path>
              </a:pathLst>
            </a:custGeom>
            <a:blipFill>
              <a:blip r:embed="rId18"/>
              <a:stretch>
                <a:fillRect l="-45712" t="0" r="-45712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4" y="1093"/>
              <a:ext cx="7548117" cy="8752540"/>
            </a:xfrm>
            <a:custGeom>
              <a:avLst/>
              <a:gdLst/>
              <a:ahLst/>
              <a:cxnLst/>
              <a:rect r="r" b="b" t="t" l="l"/>
              <a:pathLst>
                <a:path h="8752540" w="7548117">
                  <a:moveTo>
                    <a:pt x="5864713" y="1274632"/>
                  </a:moveTo>
                  <a:cubicBezTo>
                    <a:pt x="5266524" y="715069"/>
                    <a:pt x="4484977" y="381000"/>
                    <a:pt x="3774063" y="381000"/>
                  </a:cubicBezTo>
                  <a:cubicBezTo>
                    <a:pt x="3063149" y="381000"/>
                    <a:pt x="2281590" y="715070"/>
                    <a:pt x="1683401" y="1274632"/>
                  </a:cubicBezTo>
                  <a:cubicBezTo>
                    <a:pt x="1021798" y="1893521"/>
                    <a:pt x="651018" y="2715170"/>
                    <a:pt x="639372" y="3588338"/>
                  </a:cubicBezTo>
                  <a:lnTo>
                    <a:pt x="639372" y="8371539"/>
                  </a:lnTo>
                  <a:lnTo>
                    <a:pt x="6908744" y="8371539"/>
                  </a:lnTo>
                  <a:lnTo>
                    <a:pt x="6908744" y="3588215"/>
                  </a:lnTo>
                  <a:cubicBezTo>
                    <a:pt x="6897097" y="2715177"/>
                    <a:pt x="6526316" y="1893527"/>
                    <a:pt x="5864713" y="1274632"/>
                  </a:cubicBezTo>
                  <a:close/>
                  <a:moveTo>
                    <a:pt x="6889693" y="8352489"/>
                  </a:moveTo>
                  <a:lnTo>
                    <a:pt x="658420" y="8352489"/>
                  </a:lnTo>
                  <a:lnTo>
                    <a:pt x="658420" y="3588463"/>
                  </a:lnTo>
                  <a:cubicBezTo>
                    <a:pt x="669991" y="2720658"/>
                    <a:pt x="1038626" y="1903859"/>
                    <a:pt x="1696422" y="1288548"/>
                  </a:cubicBezTo>
                  <a:cubicBezTo>
                    <a:pt x="2291164" y="732197"/>
                    <a:pt x="3067849" y="400050"/>
                    <a:pt x="3774063" y="400050"/>
                  </a:cubicBezTo>
                  <a:cubicBezTo>
                    <a:pt x="4480265" y="400050"/>
                    <a:pt x="5256949" y="732197"/>
                    <a:pt x="5851692" y="1288548"/>
                  </a:cubicBezTo>
                  <a:cubicBezTo>
                    <a:pt x="6509487" y="1903865"/>
                    <a:pt x="6878122" y="2720658"/>
                    <a:pt x="6889694" y="3588339"/>
                  </a:cubicBezTo>
                  <a:lnTo>
                    <a:pt x="6889694" y="8352489"/>
                  </a:lnTo>
                  <a:close/>
                  <a:moveTo>
                    <a:pt x="7289743" y="4195640"/>
                  </a:moveTo>
                  <a:lnTo>
                    <a:pt x="7289743" y="3585703"/>
                  </a:lnTo>
                  <a:cubicBezTo>
                    <a:pt x="7277378" y="2607003"/>
                    <a:pt x="6863722" y="1687432"/>
                    <a:pt x="6124989" y="996392"/>
                  </a:cubicBezTo>
                  <a:cubicBezTo>
                    <a:pt x="5458016" y="372485"/>
                    <a:pt x="4579161" y="0"/>
                    <a:pt x="3774063" y="0"/>
                  </a:cubicBezTo>
                  <a:cubicBezTo>
                    <a:pt x="2968953" y="0"/>
                    <a:pt x="2090098" y="372486"/>
                    <a:pt x="1423124" y="996393"/>
                  </a:cubicBezTo>
                  <a:cubicBezTo>
                    <a:pt x="684391" y="1687433"/>
                    <a:pt x="270735" y="2607004"/>
                    <a:pt x="258370" y="3586238"/>
                  </a:cubicBezTo>
                  <a:lnTo>
                    <a:pt x="258370" y="4195648"/>
                  </a:lnTo>
                  <a:cubicBezTo>
                    <a:pt x="217863" y="4285654"/>
                    <a:pt x="142046" y="4372626"/>
                    <a:pt x="0" y="4393052"/>
                  </a:cubicBezTo>
                  <a:cubicBezTo>
                    <a:pt x="142047" y="4413477"/>
                    <a:pt x="217863" y="4500449"/>
                    <a:pt x="258370" y="4590455"/>
                  </a:cubicBezTo>
                  <a:lnTo>
                    <a:pt x="258370" y="8710037"/>
                  </a:lnTo>
                  <a:cubicBezTo>
                    <a:pt x="258370" y="8733478"/>
                    <a:pt x="277433" y="8752540"/>
                    <a:pt x="300874" y="8752540"/>
                  </a:cubicBezTo>
                  <a:lnTo>
                    <a:pt x="7247240" y="8752540"/>
                  </a:lnTo>
                  <a:cubicBezTo>
                    <a:pt x="7270680" y="8752540"/>
                    <a:pt x="7289743" y="8733478"/>
                    <a:pt x="7289743" y="8710037"/>
                  </a:cubicBezTo>
                  <a:lnTo>
                    <a:pt x="7289743" y="4590461"/>
                  </a:lnTo>
                  <a:cubicBezTo>
                    <a:pt x="7330250" y="4500452"/>
                    <a:pt x="7406067" y="4413477"/>
                    <a:pt x="7548117" y="4393051"/>
                  </a:cubicBezTo>
                  <a:cubicBezTo>
                    <a:pt x="7406066" y="4372625"/>
                    <a:pt x="7330251" y="4285648"/>
                    <a:pt x="7289743" y="4195640"/>
                  </a:cubicBezTo>
                  <a:close/>
                  <a:moveTo>
                    <a:pt x="7247240" y="8733489"/>
                  </a:moveTo>
                  <a:lnTo>
                    <a:pt x="300873" y="8733489"/>
                  </a:lnTo>
                  <a:cubicBezTo>
                    <a:pt x="287937" y="8733489"/>
                    <a:pt x="277420" y="8722971"/>
                    <a:pt x="277420" y="8710036"/>
                  </a:cubicBezTo>
                  <a:lnTo>
                    <a:pt x="277420" y="4590448"/>
                  </a:lnTo>
                  <a:cubicBezTo>
                    <a:pt x="317929" y="4500444"/>
                    <a:pt x="393745" y="4413476"/>
                    <a:pt x="535787" y="4393050"/>
                  </a:cubicBezTo>
                  <a:cubicBezTo>
                    <a:pt x="393745" y="4372625"/>
                    <a:pt x="317929" y="4285655"/>
                    <a:pt x="277420" y="4195652"/>
                  </a:cubicBezTo>
                  <a:lnTo>
                    <a:pt x="277420" y="3585937"/>
                  </a:lnTo>
                  <a:cubicBezTo>
                    <a:pt x="289724" y="2612477"/>
                    <a:pt x="701233" y="1697767"/>
                    <a:pt x="1436147" y="1010305"/>
                  </a:cubicBezTo>
                  <a:cubicBezTo>
                    <a:pt x="2099672" y="389614"/>
                    <a:pt x="2973665" y="19050"/>
                    <a:pt x="3774063" y="19050"/>
                  </a:cubicBezTo>
                  <a:cubicBezTo>
                    <a:pt x="4574462" y="19050"/>
                    <a:pt x="5448441" y="389614"/>
                    <a:pt x="6111980" y="1010308"/>
                  </a:cubicBezTo>
                  <a:cubicBezTo>
                    <a:pt x="6846881" y="1697771"/>
                    <a:pt x="7258391" y="2612481"/>
                    <a:pt x="7270694" y="3586238"/>
                  </a:cubicBezTo>
                  <a:lnTo>
                    <a:pt x="7270694" y="4195662"/>
                  </a:lnTo>
                  <a:cubicBezTo>
                    <a:pt x="7230184" y="4285663"/>
                    <a:pt x="7154369" y="4372627"/>
                    <a:pt x="7012329" y="4393053"/>
                  </a:cubicBezTo>
                  <a:cubicBezTo>
                    <a:pt x="7154369" y="4413477"/>
                    <a:pt x="7230184" y="4500443"/>
                    <a:pt x="7270694" y="4590443"/>
                  </a:cubicBezTo>
                  <a:lnTo>
                    <a:pt x="7270694" y="8710037"/>
                  </a:lnTo>
                  <a:cubicBezTo>
                    <a:pt x="7270693" y="8722971"/>
                    <a:pt x="7260176" y="8733489"/>
                    <a:pt x="7247240" y="8733489"/>
                  </a:cubicBezTo>
                  <a:close/>
                </a:path>
              </a:pathLst>
            </a:custGeom>
            <a:solidFill>
              <a:srgbClr val="7D9B76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91533" y="826974"/>
            <a:ext cx="8340597" cy="1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75"/>
              </a:lnSpc>
            </a:pPr>
            <a:r>
              <a:rPr lang="en-US" sz="12652" spc="253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709156"/>
            <a:ext cx="10133177" cy="568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Development of an accurate and efficient waste classification system using advanced machine learning techniques.</a:t>
            </a:r>
          </a:p>
          <a:p>
            <a:pPr algn="l">
              <a:lnSpc>
                <a:spcPts val="3218"/>
              </a:lnSpc>
            </a:pPr>
          </a:p>
          <a:p>
            <a:pPr algn="l" marL="496335" indent="-248168" lvl="1">
              <a:lnSpc>
                <a:spcPts val="3218"/>
              </a:lnSpc>
              <a:buFont typeface="Arial"/>
              <a:buChar char="•"/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Develop a robust classification model using supervised learning techniques.</a:t>
            </a:r>
          </a:p>
          <a:p>
            <a:pPr algn="l" marL="496335" indent="-248168" lvl="1">
              <a:lnSpc>
                <a:spcPts val="3218"/>
              </a:lnSpc>
              <a:buFont typeface="Arial"/>
              <a:buChar char="•"/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Address data preprocessing challenges like missing values and imbalanced classes.</a:t>
            </a:r>
          </a:p>
          <a:p>
            <a:pPr algn="l" marL="496335" indent="-248168" lvl="1">
              <a:lnSpc>
                <a:spcPts val="3218"/>
              </a:lnSpc>
              <a:buFont typeface="Arial"/>
              <a:buChar char="•"/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Optimize model performance using feature scaling, dimensionality reduction, and hyperparameter tuning.</a:t>
            </a:r>
          </a:p>
          <a:p>
            <a:pPr algn="l">
              <a:lnSpc>
                <a:spcPts val="3218"/>
              </a:lnSpc>
            </a:pPr>
          </a:p>
          <a:p>
            <a:pPr algn="l">
              <a:lnSpc>
                <a:spcPts val="3218"/>
              </a:lnSpc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Methods used:</a:t>
            </a:r>
          </a:p>
          <a:p>
            <a:pPr algn="l" marL="496335" indent="-248168" lvl="1">
              <a:lnSpc>
                <a:spcPts val="3218"/>
              </a:lnSpc>
              <a:buFont typeface="Arial"/>
              <a:buChar char="•"/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Use PCA to handle dimensionality.</a:t>
            </a:r>
          </a:p>
          <a:p>
            <a:pPr algn="l" marL="496335" indent="-248168" lvl="1">
              <a:lnSpc>
                <a:spcPts val="3218"/>
              </a:lnSpc>
              <a:buFont typeface="Arial"/>
              <a:buChar char="•"/>
            </a:pPr>
            <a:r>
              <a:rPr lang="en-US" sz="229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Employ RandomizedSearchCV for model optimization</a:t>
            </a:r>
          </a:p>
          <a:p>
            <a:pPr algn="l">
              <a:lnSpc>
                <a:spcPts val="321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52795" y="847928"/>
            <a:ext cx="9952648" cy="114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6"/>
              </a:lnSpc>
            </a:pPr>
            <a:r>
              <a:rPr lang="en-US" sz="9545" spc="190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DATASET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8380" y="2234127"/>
            <a:ext cx="15362032" cy="675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3"/>
              </a:lnSpc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Dataset Description:</a:t>
            </a:r>
          </a:p>
          <a:p>
            <a:pPr algn="l" marL="621980" indent="-310990" lvl="1">
              <a:lnSpc>
                <a:spcPts val="4033"/>
              </a:lnSpc>
              <a:buFont typeface="Arial"/>
              <a:buChar char="•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The dataset contains various features such as: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inductive_property: Represents electrical properties relevant to waste material.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capacitive_property: Measures a material’s ability to hold an electric charge.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moisture_property: Indicates the water content in waste.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infrared_property: Provides spectral data for waste material.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waste_type: </a:t>
            </a: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The target variable categorizing waste into organic and non-organic.</a:t>
            </a:r>
          </a:p>
          <a:p>
            <a:pPr algn="l">
              <a:lnSpc>
                <a:spcPts val="4033"/>
              </a:lnSpc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Initial Steps:</a:t>
            </a:r>
          </a:p>
          <a:p>
            <a:pPr algn="l" marL="621980" indent="-310990" lvl="1">
              <a:lnSpc>
                <a:spcPts val="4033"/>
              </a:lnSpc>
              <a:buFont typeface="Arial"/>
              <a:buChar char="•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Loaded </a:t>
            </a: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the dataset using pandas.read_csv() and displayed: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Descriptive statistics using dataset.describe().</a:t>
            </a:r>
          </a:p>
          <a:p>
            <a:pPr algn="l" marL="1243960" indent="-414653" lvl="2">
              <a:lnSpc>
                <a:spcPts val="4033"/>
              </a:lnSpc>
              <a:buFont typeface="Arial"/>
              <a:buChar char="⚬"/>
            </a:pPr>
            <a:r>
              <a:rPr lang="en-US" sz="2880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Dataset structure using dataset.info().</a:t>
            </a:r>
          </a:p>
          <a:p>
            <a:pPr algn="l">
              <a:lnSpc>
                <a:spcPts val="4873"/>
              </a:lnSpc>
            </a:pPr>
          </a:p>
          <a:p>
            <a:pPr algn="l">
              <a:lnSpc>
                <a:spcPts val="487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61773" y="479256"/>
            <a:ext cx="12624005" cy="190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sz="8507" spc="170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 DATA CLEANING AND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39238" y="3884962"/>
            <a:ext cx="9525" cy="222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1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27415" y="2718089"/>
            <a:ext cx="12823644" cy="580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Handling Missing Values: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Checked for missing values using dataset.isnull().sum().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Removed rows with missing data using dropna().</a:t>
            </a:r>
          </a:p>
          <a:p>
            <a:pPr algn="l">
              <a:lnSpc>
                <a:spcPts val="3547"/>
              </a:lnSpc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Engineering: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Converted timestamp into a datetime object for potential time-based analysis.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Created a binary column is_organic (1 for organic waste, 0 for non-organic).</a:t>
            </a:r>
          </a:p>
          <a:p>
            <a:pPr algn="l">
              <a:lnSpc>
                <a:spcPts val="3547"/>
              </a:lnSpc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Feature Selection: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Dropped irrelevant columns like sensor_id, timestamp, and waste_type.</a:t>
            </a:r>
          </a:p>
          <a:p>
            <a:pPr algn="l">
              <a:lnSpc>
                <a:spcPts val="3547"/>
              </a:lnSpc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Feature Scaling: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Applied StandardScaler from sklearn to standardize numerical features:</a:t>
            </a:r>
          </a:p>
          <a:p>
            <a:pPr algn="l" marL="547002" indent="-273501" lvl="1">
              <a:lnSpc>
                <a:spcPts val="3547"/>
              </a:lnSpc>
              <a:buFont typeface="Arial"/>
              <a:buChar char="•"/>
            </a:pPr>
            <a:r>
              <a:rPr lang="en-US" sz="2533" spc="50">
                <a:solidFill>
                  <a:srgbClr val="272727"/>
                </a:solidFill>
                <a:latin typeface="Canva Sans"/>
                <a:ea typeface="Canva Sans"/>
                <a:cs typeface="Canva Sans"/>
                <a:sym typeface="Canva Sans"/>
              </a:rPr>
              <a:t>inductive_property, capacitive_property, moisture_property, and infrared_property.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21876" y="1287679"/>
            <a:ext cx="13192768" cy="945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2"/>
              </a:lnSpc>
            </a:pPr>
            <a:r>
              <a:rPr lang="en-US" sz="7953" spc="159">
                <a:solidFill>
                  <a:srgbClr val="272727"/>
                </a:solidFill>
                <a:latin typeface="Voga"/>
                <a:ea typeface="Voga"/>
                <a:cs typeface="Voga"/>
                <a:sym typeface="Voga"/>
              </a:rPr>
              <a:t>EXPLORATORY DATA ANALYSIS (EDA)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1876" y="2499751"/>
            <a:ext cx="13257601" cy="730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Pair Plot: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Generated using Seaborn to explore relationships between features.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Insight: Strong correlations observed between inductive and infrared properties.</a:t>
            </a:r>
          </a:p>
          <a:p>
            <a:pPr algn="l">
              <a:lnSpc>
                <a:spcPts val="3175"/>
              </a:lnSpc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Heatmap: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Visualized correlation using Seaborn’s heatmap() with coolwarm color map.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Insight: Highlighted the strength of relationships between numerical features.</a:t>
            </a:r>
          </a:p>
          <a:p>
            <a:pPr algn="l">
              <a:lnSpc>
                <a:spcPts val="3175"/>
              </a:lnSpc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Histograms: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Visualized distributions of features.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Insight: Helped identify skewness or potential outliers in features like moisture_property.</a:t>
            </a:r>
          </a:p>
          <a:p>
            <a:pPr algn="l">
              <a:lnSpc>
                <a:spcPts val="3175"/>
              </a:lnSpc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Scatter Plot: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Visualized relationships between inductive_property and infrared_property with waste_type as the hue.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Insight: Showed clear separations in data points for organic vs. non-organic waste.</a:t>
            </a:r>
          </a:p>
          <a:p>
            <a:pPr algn="l">
              <a:lnSpc>
                <a:spcPts val="3175"/>
              </a:lnSpc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Bar Plot: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Used to count the number of samples for organic and non-organic waste before balancing.</a:t>
            </a:r>
          </a:p>
          <a:p>
            <a:pPr algn="l" marL="489689" indent="-244844" lvl="1">
              <a:lnSpc>
                <a:spcPts val="3175"/>
              </a:lnSpc>
              <a:buFont typeface="Arial"/>
              <a:buChar char="•"/>
            </a:pPr>
            <a:r>
              <a:rPr lang="en-US" sz="2268" spc="34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Insight: Revealed significant class imbalance in the dataset.</a:t>
            </a:r>
          </a:p>
          <a:p>
            <a:pPr algn="l">
              <a:lnSpc>
                <a:spcPts val="3735"/>
              </a:lnSpc>
            </a:pPr>
          </a:p>
          <a:p>
            <a:pPr algn="l">
              <a:lnSpc>
                <a:spcPts val="373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28427" y="1803451"/>
            <a:ext cx="12245529" cy="557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2"/>
              </a:lnSpc>
            </a:pPr>
            <a:r>
              <a:rPr lang="en-US" b="true" sz="4844" spc="96">
                <a:solidFill>
                  <a:srgbClr val="272727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BALANCING THE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5114" y="3501020"/>
            <a:ext cx="15497772" cy="356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3542" indent="-311771" lvl="1">
              <a:lnSpc>
                <a:spcPts val="4043"/>
              </a:lnSpc>
              <a:buFont typeface="Arial"/>
              <a:buChar char="•"/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Observed an imbalance where one class (e.g., non-organic) had more samples than the other.</a:t>
            </a:r>
          </a:p>
          <a:p>
            <a:pPr algn="l" marL="623542" indent="-311771" lvl="1">
              <a:lnSpc>
                <a:spcPts val="4043"/>
              </a:lnSpc>
              <a:buFont typeface="Arial"/>
              <a:buChar char="•"/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Used oversampling via sklearn's resample():</a:t>
            </a:r>
          </a:p>
          <a:p>
            <a:pPr algn="l" marL="623542" indent="-311771" lvl="1">
              <a:lnSpc>
                <a:spcPts val="4043"/>
              </a:lnSpc>
              <a:buFont typeface="Arial"/>
              <a:buChar char="•"/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Duplicated minority class samples to match the majority class size.</a:t>
            </a:r>
          </a:p>
          <a:p>
            <a:pPr algn="l" marL="623542" indent="-311771" lvl="1">
              <a:lnSpc>
                <a:spcPts val="4043"/>
              </a:lnSpc>
              <a:buFont typeface="Arial"/>
              <a:buChar char="•"/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Ensured the training data is balanced for fair learning.</a:t>
            </a:r>
          </a:p>
          <a:p>
            <a:pPr algn="l">
              <a:lnSpc>
                <a:spcPts val="4043"/>
              </a:lnSpc>
            </a:pPr>
          </a:p>
          <a:p>
            <a:pPr algn="l">
              <a:lnSpc>
                <a:spcPts val="404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3199" y="1681710"/>
            <a:ext cx="13873814" cy="557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2"/>
              </a:lnSpc>
            </a:pPr>
            <a:r>
              <a:rPr lang="en-US" b="true" sz="4844" spc="96">
                <a:solidFill>
                  <a:srgbClr val="272727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DIMENSIONALITY REDUCTION OF THE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5114" y="2623473"/>
            <a:ext cx="15497772" cy="706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Technique: Principal Component Analysis (PCA)</a:t>
            </a:r>
          </a:p>
          <a:p>
            <a:pPr algn="l">
              <a:lnSpc>
                <a:spcPts val="4043"/>
              </a:lnSpc>
            </a:pPr>
          </a:p>
          <a:p>
            <a:pPr algn="l" marL="623542" indent="-311771" lvl="1">
              <a:lnSpc>
                <a:spcPts val="4043"/>
              </a:lnSpc>
              <a:buFont typeface="Arial"/>
              <a:buChar char="•"/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Why PCA?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High-dimensional data can lead to: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Increased computation time.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Overfitting risks.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PCA reduces dimensionality while retaining maximum variance.</a:t>
            </a:r>
          </a:p>
          <a:p>
            <a:pPr algn="l">
              <a:lnSpc>
                <a:spcPts val="4043"/>
              </a:lnSpc>
            </a:pPr>
          </a:p>
          <a:p>
            <a:pPr algn="l" marL="623542" indent="-311771" lvl="1">
              <a:lnSpc>
                <a:spcPts val="4043"/>
              </a:lnSpc>
              <a:buFont typeface="Arial"/>
              <a:buChar char="•"/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Steps: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Applied PCA to retain 95% variance.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Transformed both training and testing data: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fit_transform() for training data.</a:t>
            </a:r>
          </a:p>
          <a:p>
            <a:pPr algn="l">
              <a:lnSpc>
                <a:spcPts val="4043"/>
              </a:lnSpc>
            </a:pP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88" spc="43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transform() for testing data.</a:t>
            </a:r>
          </a:p>
          <a:p>
            <a:pPr algn="l">
              <a:lnSpc>
                <a:spcPts val="404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03213" y="1209675"/>
            <a:ext cx="11368432" cy="57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b="true" sz="4961" spc="99">
                <a:solidFill>
                  <a:srgbClr val="272727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MODEL SELECTION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2140" y="1966629"/>
            <a:ext cx="15306749" cy="704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Models Used: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Random Forest: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Ensemble learning model using multiple decision trees.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Suitable for handling nonlinear relationships.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Gradient Boosting: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Builds models sequentially, optimizing errors of previous models.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Performs well with small datasets and tabular data.</a:t>
            </a:r>
          </a:p>
          <a:p>
            <a:pPr algn="l" marL="615857" indent="-307928" lvl="1">
              <a:lnSpc>
                <a:spcPts val="3993"/>
              </a:lnSpc>
              <a:buAutoNum type="arabicPeriod" startAt="1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Support Vector Machine (SVM):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Effective for high-dimensional spaces.</a:t>
            </a:r>
          </a:p>
          <a:p>
            <a:pPr algn="l" marL="1231713" indent="-410571" lvl="2">
              <a:lnSpc>
                <a:spcPts val="3993"/>
              </a:lnSpc>
              <a:buFont typeface="Arial"/>
              <a:buChar char="⚬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Uses kerne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l tricks to find nonlinear decision boundaries.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Comparison: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Trained each model on PCA-transformed data.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Evaluated accuracy scores on the test set.</a:t>
            </a:r>
          </a:p>
          <a:p>
            <a:pPr algn="l">
              <a:lnSpc>
                <a:spcPts val="399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50478">
            <a:off x="-3451642" y="-3057322"/>
            <a:ext cx="5420314" cy="7200900"/>
          </a:xfrm>
          <a:custGeom>
            <a:avLst/>
            <a:gdLst/>
            <a:ahLst/>
            <a:cxnLst/>
            <a:rect r="r" b="b" t="t" l="l"/>
            <a:pathLst>
              <a:path h="7200900" w="5420314">
                <a:moveTo>
                  <a:pt x="0" y="0"/>
                </a:moveTo>
                <a:lnTo>
                  <a:pt x="5420314" y="0"/>
                </a:lnTo>
                <a:lnTo>
                  <a:pt x="542031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62853" y="7824492"/>
            <a:ext cx="7852969" cy="3772303"/>
          </a:xfrm>
          <a:custGeom>
            <a:avLst/>
            <a:gdLst/>
            <a:ahLst/>
            <a:cxnLst/>
            <a:rect r="r" b="b" t="t" l="l"/>
            <a:pathLst>
              <a:path h="3772303" w="7852969">
                <a:moveTo>
                  <a:pt x="0" y="0"/>
                </a:moveTo>
                <a:lnTo>
                  <a:pt x="7852968" y="0"/>
                </a:lnTo>
                <a:lnTo>
                  <a:pt x="7852968" y="3772303"/>
                </a:lnTo>
                <a:lnTo>
                  <a:pt x="0" y="3772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5772" y="-2171617"/>
            <a:ext cx="4629874" cy="5429490"/>
          </a:xfrm>
          <a:custGeom>
            <a:avLst/>
            <a:gdLst/>
            <a:ahLst/>
            <a:cxnLst/>
            <a:rect r="r" b="b" t="t" l="l"/>
            <a:pathLst>
              <a:path h="5429490" w="4629874">
                <a:moveTo>
                  <a:pt x="0" y="0"/>
                </a:moveTo>
                <a:lnTo>
                  <a:pt x="4629874" y="0"/>
                </a:lnTo>
                <a:lnTo>
                  <a:pt x="4629874" y="5429490"/>
                </a:lnTo>
                <a:lnTo>
                  <a:pt x="0" y="5429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40823" y="7824492"/>
            <a:ext cx="5689646" cy="6172200"/>
          </a:xfrm>
          <a:custGeom>
            <a:avLst/>
            <a:gdLst/>
            <a:ahLst/>
            <a:cxnLst/>
            <a:rect r="r" b="b" t="t" l="l"/>
            <a:pathLst>
              <a:path h="6172200" w="5689646">
                <a:moveTo>
                  <a:pt x="0" y="0"/>
                </a:moveTo>
                <a:lnTo>
                  <a:pt x="5689646" y="0"/>
                </a:lnTo>
                <a:lnTo>
                  <a:pt x="5689646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2101" y="819079"/>
            <a:ext cx="1736339" cy="1625845"/>
          </a:xfrm>
          <a:custGeom>
            <a:avLst/>
            <a:gdLst/>
            <a:ahLst/>
            <a:cxnLst/>
            <a:rect r="r" b="b" t="t" l="l"/>
            <a:pathLst>
              <a:path h="1625845" w="1736339">
                <a:moveTo>
                  <a:pt x="0" y="0"/>
                </a:moveTo>
                <a:lnTo>
                  <a:pt x="1736339" y="0"/>
                </a:lnTo>
                <a:lnTo>
                  <a:pt x="1736339" y="1625845"/>
                </a:lnTo>
                <a:lnTo>
                  <a:pt x="0" y="1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836" y="7824492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14644" y="9258300"/>
            <a:ext cx="3112131" cy="646152"/>
          </a:xfrm>
          <a:custGeom>
            <a:avLst/>
            <a:gdLst/>
            <a:ahLst/>
            <a:cxnLst/>
            <a:rect r="r" b="b" t="t" l="l"/>
            <a:pathLst>
              <a:path h="646152" w="3112131">
                <a:moveTo>
                  <a:pt x="0" y="0"/>
                </a:moveTo>
                <a:lnTo>
                  <a:pt x="3112130" y="0"/>
                </a:lnTo>
                <a:lnTo>
                  <a:pt x="3112130" y="646152"/>
                </a:lnTo>
                <a:lnTo>
                  <a:pt x="0" y="646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1645" y="677471"/>
            <a:ext cx="2880385" cy="702458"/>
          </a:xfrm>
          <a:custGeom>
            <a:avLst/>
            <a:gdLst/>
            <a:ahLst/>
            <a:cxnLst/>
            <a:rect r="r" b="b" t="t" l="l"/>
            <a:pathLst>
              <a:path h="702458" w="2880385">
                <a:moveTo>
                  <a:pt x="0" y="0"/>
                </a:moveTo>
                <a:lnTo>
                  <a:pt x="2880385" y="0"/>
                </a:lnTo>
                <a:lnTo>
                  <a:pt x="2880385" y="702458"/>
                </a:lnTo>
                <a:lnTo>
                  <a:pt x="0" y="702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03213" y="1209675"/>
            <a:ext cx="11368432" cy="57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b="true" sz="4961" spc="99">
                <a:solidFill>
                  <a:srgbClr val="272727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HYPERPARAMETER TUNING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529" y="2661711"/>
            <a:ext cx="16052412" cy="704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Technique: RandomizedSearchCV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Why Hyperparameter Tuning?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Models have parameters (e.g., max_depth, n_estimators) that influence performance.  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Optimal parameter selection improves accuracy and reduces overfitting.</a:t>
            </a:r>
          </a:p>
          <a:p>
            <a:pPr algn="l" marL="615857" indent="-307928" lvl="1">
              <a:lnSpc>
                <a:spcPts val="3993"/>
              </a:lnSpc>
              <a:buFont typeface="Arial"/>
              <a:buChar char="•"/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Steps: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Defined a parameter grid for each model: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Random Forest: n_estimators, max_depth, etc.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Gradient Boosting: learning_rate, n_estimators, etc.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SVM: kernel, C, gamma.</a:t>
            </a:r>
          </a:p>
          <a:p>
            <a:pPr algn="l">
              <a:lnSpc>
                <a:spcPts val="3993"/>
              </a:lnSpc>
            </a:pP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lang="en-US" sz="2852" spc="42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Used RandomizedSearchCV to test combinations with cross-validation.</a:t>
            </a: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  <a:p>
            <a:pPr algn="l">
              <a:lnSpc>
                <a:spcPts val="399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DAGbbd-_x6k</dc:identifier>
  <dcterms:modified xsi:type="dcterms:W3CDTF">2011-08-01T06:04:30Z</dcterms:modified>
  <cp:revision>1</cp:revision>
  <dc:title>waste management system</dc:title>
</cp:coreProperties>
</file>