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87" r:id="rId2"/>
    <p:sldId id="288" r:id="rId3"/>
    <p:sldId id="289" r:id="rId4"/>
    <p:sldId id="271" r:id="rId5"/>
    <p:sldId id="290" r:id="rId6"/>
    <p:sldId id="291" r:id="rId7"/>
    <p:sldId id="269" r:id="rId8"/>
    <p:sldId id="294" r:id="rId9"/>
    <p:sldId id="332"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9" r:id="rId33"/>
    <p:sldId id="330" r:id="rId34"/>
    <p:sldId id="331" r:id="rId35"/>
    <p:sldId id="333" r:id="rId36"/>
    <p:sldId id="270" r:id="rId37"/>
    <p:sldId id="305" r:id="rId38"/>
    <p:sldId id="286" r:id="rId39"/>
    <p:sldId id="26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6477" autoAdjust="0"/>
  </p:normalViewPr>
  <p:slideViewPr>
    <p:cSldViewPr snapToGrid="0">
      <p:cViewPr>
        <p:scale>
          <a:sx n="60" d="100"/>
          <a:sy n="60" d="100"/>
        </p:scale>
        <p:origin x="-882" y="-22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6E330-1C62-4A8A-80DD-998DD0EDCCCD}" type="datetimeFigureOut">
              <a:rPr lang="en-IN" smtClean="0"/>
              <a:pPr/>
              <a:t>05-07-2018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3454E-025E-40BB-AB43-5D1161BE6F96}" type="slidenum">
              <a:rPr lang="en-IN" smtClean="0"/>
              <a:pPr/>
              <a:t>‹#›</a:t>
            </a:fld>
            <a:endParaRPr lang="en-IN" dirty="0"/>
          </a:p>
        </p:txBody>
      </p:sp>
    </p:spTree>
    <p:extLst>
      <p:ext uri="{BB962C8B-B14F-4D97-AF65-F5344CB8AC3E}">
        <p14:creationId xmlns="" xmlns:p14="http://schemas.microsoft.com/office/powerpoint/2010/main" val="2696641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13454E-025E-40BB-AB43-5D1161BE6F96}" type="slidenum">
              <a:rPr lang="en-IN" smtClean="0"/>
              <a:pPr/>
              <a:t>1</a:t>
            </a:fld>
            <a:endParaRPr lang="en-IN"/>
          </a:p>
        </p:txBody>
      </p:sp>
    </p:spTree>
    <p:extLst>
      <p:ext uri="{BB962C8B-B14F-4D97-AF65-F5344CB8AC3E}">
        <p14:creationId xmlns="" xmlns:p14="http://schemas.microsoft.com/office/powerpoint/2010/main" val="985434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13454E-025E-40BB-AB43-5D1161BE6F96}" type="slidenum">
              <a:rPr lang="en-IN" smtClean="0"/>
              <a:pPr/>
              <a:t>8</a:t>
            </a:fld>
            <a:endParaRPr lang="en-IN"/>
          </a:p>
        </p:txBody>
      </p:sp>
    </p:spTree>
    <p:extLst>
      <p:ext uri="{BB962C8B-B14F-4D97-AF65-F5344CB8AC3E}">
        <p14:creationId xmlns="" xmlns:p14="http://schemas.microsoft.com/office/powerpoint/2010/main" val="985434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64AE54-400D-46D1-92AA-3B8F4D542139}" type="slidenum">
              <a:rPr lang="en-IN" smtClean="0"/>
              <a:pPr/>
              <a:t>19</a:t>
            </a:fld>
            <a:endParaRPr lang="en-IN"/>
          </a:p>
        </p:txBody>
      </p:sp>
    </p:spTree>
    <p:extLst>
      <p:ext uri="{BB962C8B-B14F-4D97-AF65-F5344CB8AC3E}">
        <p14:creationId xmlns:p14="http://schemas.microsoft.com/office/powerpoint/2010/main" xmlns="" val="190062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64AE54-400D-46D1-92AA-3B8F4D542139}" type="slidenum">
              <a:rPr lang="en-IN" smtClean="0"/>
              <a:pPr/>
              <a:t>20</a:t>
            </a:fld>
            <a:endParaRPr lang="en-IN"/>
          </a:p>
        </p:txBody>
      </p:sp>
    </p:spTree>
    <p:extLst>
      <p:ext uri="{BB962C8B-B14F-4D97-AF65-F5344CB8AC3E}">
        <p14:creationId xmlns:p14="http://schemas.microsoft.com/office/powerpoint/2010/main" xmlns="" val="225610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69492" y="2197289"/>
            <a:ext cx="9098507" cy="1312673"/>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solidFill>
                  <a:schemeClr val="bg1"/>
                </a:solidFill>
              </a:defRPr>
            </a:lvl1pPr>
          </a:lstStyle>
          <a:p>
            <a:fld id="{100EC7A4-DF32-4DF1-9074-BE17DA923A89}" type="datetime1">
              <a:rPr lang="en-IN" smtClean="0"/>
              <a:pPr/>
              <a:t>05-07-2018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280358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solidFill>
                  <a:schemeClr val="bg1"/>
                </a:solidFill>
              </a:defRPr>
            </a:lvl1pPr>
          </a:lstStyle>
          <a:p>
            <a:fld id="{C2AAAE21-BB2A-4128-BE32-2D84BF640578}" type="datetime1">
              <a:rPr lang="en-IN" smtClean="0"/>
              <a:pPr/>
              <a:t>05-07-2018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383270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83646"/>
            <a:ext cx="2743200" cy="365125"/>
          </a:xfrm>
        </p:spPr>
        <p:txBody>
          <a:bodyPr/>
          <a:lstStyle>
            <a:lvl1pPr>
              <a:defRPr>
                <a:solidFill>
                  <a:schemeClr val="bg1"/>
                </a:solidFill>
              </a:defRPr>
            </a:lvl1pPr>
          </a:lstStyle>
          <a:p>
            <a:fld id="{3F75606D-4FBB-4CA7-AFDD-6D2DEC496E3E}" type="datetime1">
              <a:rPr lang="en-IN" smtClean="0"/>
              <a:pPr/>
              <a:t>05-07-2018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8610600" y="6383646"/>
            <a:ext cx="2743200" cy="365125"/>
          </a:xfrm>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205579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solidFill>
                  <a:schemeClr val="bg1"/>
                </a:solidFill>
              </a:defRPr>
            </a:lvl1pPr>
          </a:lstStyle>
          <a:p>
            <a:fld id="{08C26EC8-54BA-4A3E-B1AE-45C0D842F2A9}" type="datetime1">
              <a:rPr lang="en-IN" smtClean="0"/>
              <a:pPr/>
              <a:t>05-07-2018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13644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55A35BE0-D061-4593-85C2-87E847462388}" type="datetime1">
              <a:rPr lang="en-IN" smtClean="0"/>
              <a:pPr/>
              <a:t>05-07-2018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281850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solidFill>
                  <a:schemeClr val="bg1"/>
                </a:solidFill>
              </a:defRPr>
            </a:lvl1pPr>
          </a:lstStyle>
          <a:p>
            <a:fld id="{FCECD2A7-EDFE-4B14-A2AF-E4F0F4A4FB77}" type="datetime1">
              <a:rPr lang="en-IN" smtClean="0"/>
              <a:pPr/>
              <a:t>05-07-2018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402214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solidFill>
                  <a:schemeClr val="bg1"/>
                </a:solidFill>
              </a:defRPr>
            </a:lvl1pPr>
          </a:lstStyle>
          <a:p>
            <a:fld id="{5A88E785-FEB2-4016-B32E-58003E04E25D}" type="datetime1">
              <a:rPr lang="en-IN" smtClean="0"/>
              <a:pPr/>
              <a:t>05-07-2018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30247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solidFill>
                  <a:schemeClr val="bg1"/>
                </a:solidFill>
              </a:defRPr>
            </a:lvl1pPr>
          </a:lstStyle>
          <a:p>
            <a:fld id="{8EEEAA3E-F559-4995-9DD2-C37FCFA44D4B}" type="datetime1">
              <a:rPr lang="en-IN" smtClean="0"/>
              <a:pPr/>
              <a:t>05-07-2018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44151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13C23429-FF1C-4CFD-9318-1848F1DEEEF9}" type="datetime1">
              <a:rPr lang="en-IN" smtClean="0"/>
              <a:pPr/>
              <a:t>05-07-2018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245405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9A259D28-0734-4007-BF64-41C32DDE5B8F}" type="datetime1">
              <a:rPr lang="en-IN" smtClean="0"/>
              <a:pPr/>
              <a:t>05-07-2018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161136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384B93E5-05F1-43EE-BCD5-B61E7C716D12}" type="datetime1">
              <a:rPr lang="en-IN" smtClean="0"/>
              <a:pPr/>
              <a:t>05-07-2018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264355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44954" y="365125"/>
            <a:ext cx="6508845" cy="1026947"/>
          </a:xfrm>
          <a:prstGeom prst="rect">
            <a:avLst/>
          </a:prstGeom>
          <a:solidFill>
            <a:srgbClr val="C00000"/>
          </a:solidFill>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80B51-2DE9-4ADC-9D2C-A8EDCDF9A125}" type="datetime1">
              <a:rPr lang="en-IN" smtClean="0"/>
              <a:pPr/>
              <a:t>05-07-2018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CE207-8893-440E-B420-229E26CA706E}" type="slidenum">
              <a:rPr lang="en-IN" smtClean="0"/>
              <a:pPr/>
              <a:t>‹#›</a:t>
            </a:fld>
            <a:endParaRPr lang="en-IN" dirty="0"/>
          </a:p>
        </p:txBody>
      </p:sp>
      <p:pic>
        <p:nvPicPr>
          <p:cNvPr id="11" name="Picture 10"/>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425594" y="288780"/>
            <a:ext cx="4049789" cy="1221365"/>
          </a:xfrm>
          <a:prstGeom prst="rect">
            <a:avLst/>
          </a:prstGeom>
        </p:spPr>
      </p:pic>
      <p:sp>
        <p:nvSpPr>
          <p:cNvPr id="12" name="Rectangle 11"/>
          <p:cNvSpPr/>
          <p:nvPr/>
        </p:nvSpPr>
        <p:spPr>
          <a:xfrm>
            <a:off x="0" y="6400800"/>
            <a:ext cx="12192000" cy="457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87527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studytonight.com/data-structures/introduction-to-data-structures" TargetMode="External"/><Relationship Id="rId2" Type="http://schemas.openxmlformats.org/officeDocument/2006/relationships/hyperlink" Target="http://btechsmartclass.com/DS/U1_T9.html" TargetMode="External"/><Relationship Id="rId1" Type="http://schemas.openxmlformats.org/officeDocument/2006/relationships/slideLayout" Target="../slideLayouts/slideLayout2.xml"/><Relationship Id="rId5" Type="http://schemas.openxmlformats.org/officeDocument/2006/relationships/hyperlink" Target="http://www.xpode.com/ShowArticle.aspx?ArticleId=87" TargetMode="External"/><Relationship Id="rId4" Type="http://schemas.openxmlformats.org/officeDocument/2006/relationships/hyperlink" Target="https://www.edx.org/course/implementation-of-data-structur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737" y="1860341"/>
            <a:ext cx="10470856" cy="1890509"/>
          </a:xfrm>
          <a:solidFill>
            <a:srgbClr val="C00000"/>
          </a:solidFill>
        </p:spPr>
        <p:txBody>
          <a:bodyPr>
            <a:noAutofit/>
          </a:bodyPr>
          <a:lstStyle/>
          <a:p>
            <a:pPr>
              <a:lnSpc>
                <a:spcPct val="150000"/>
              </a:lnSpc>
            </a:pPr>
            <a:r>
              <a:rPr lang="en-IN" altLang="en-US" sz="4000" b="1" dirty="0" smtClean="0">
                <a:latin typeface="Times New Roman" panose="02020603050405020304" pitchFamily="18" charset="0"/>
                <a:cs typeface="Times New Roman" panose="02020603050405020304" pitchFamily="18" charset="0"/>
              </a:rPr>
              <a:t>DESIGN AND ANALYSIS OF ALGORITHMS</a:t>
            </a:r>
            <a:br>
              <a:rPr lang="en-IN" altLang="en-US" sz="4000" b="1" dirty="0" smtClean="0">
                <a:latin typeface="Times New Roman" panose="02020603050405020304" pitchFamily="18" charset="0"/>
                <a:cs typeface="Times New Roman" panose="02020603050405020304" pitchFamily="18" charset="0"/>
              </a:rPr>
            </a:br>
            <a:r>
              <a:rPr lang="en-IN" altLang="en-US" sz="4000" b="1" dirty="0" smtClean="0">
                <a:latin typeface="Times New Roman" panose="02020603050405020304" pitchFamily="18" charset="0"/>
                <a:cs typeface="Times New Roman" panose="02020603050405020304" pitchFamily="18" charset="0"/>
              </a:rPr>
              <a:t>(CAT-708)</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93227" y="3878317"/>
            <a:ext cx="10531365" cy="2296589"/>
          </a:xfrm>
        </p:spPr>
        <p:txBody>
          <a:bodyPr>
            <a:normAutofit fontScale="62500" lnSpcReduction="20000"/>
          </a:bodyPr>
          <a:lstStyle/>
          <a:p>
            <a:r>
              <a:rPr lang="en-US" sz="3800" b="1" dirty="0" smtClean="0">
                <a:solidFill>
                  <a:srgbClr val="C00000"/>
                </a:solidFill>
                <a:latin typeface="Times New Roman" panose="02020603050405020304" pitchFamily="18" charset="0"/>
                <a:cs typeface="Times New Roman" panose="02020603050405020304" pitchFamily="18" charset="0"/>
              </a:rPr>
              <a:t>Design </a:t>
            </a:r>
            <a:r>
              <a:rPr lang="en-US" sz="3800" b="1" dirty="0" smtClean="0">
                <a:solidFill>
                  <a:srgbClr val="C00000"/>
                </a:solidFill>
                <a:latin typeface="Times New Roman" panose="02020603050405020304" pitchFamily="18" charset="0"/>
                <a:cs typeface="Times New Roman" panose="02020603050405020304" pitchFamily="18" charset="0"/>
              </a:rPr>
              <a:t>By:</a:t>
            </a:r>
          </a:p>
          <a:p>
            <a:pPr algn="just">
              <a:lnSpc>
                <a:spcPct val="120000"/>
              </a:lnSpc>
            </a:pPr>
            <a:r>
              <a:rPr lang="en-US" sz="2600" dirty="0" smtClean="0">
                <a:solidFill>
                  <a:srgbClr val="C00000"/>
                </a:solidFill>
                <a:latin typeface="Times New Roman" panose="02020603050405020304" pitchFamily="18" charset="0"/>
                <a:cs typeface="Times New Roman" panose="02020603050405020304" pitchFamily="18" charset="0"/>
              </a:rPr>
              <a:t>     </a:t>
            </a:r>
            <a:r>
              <a:rPr lang="en-US" sz="2900" dirty="0" smtClean="0">
                <a:solidFill>
                  <a:srgbClr val="C00000"/>
                </a:solidFill>
                <a:latin typeface="Times New Roman" panose="02020603050405020304" pitchFamily="18" charset="0"/>
                <a:cs typeface="Times New Roman" panose="02020603050405020304" pitchFamily="18" charset="0"/>
              </a:rPr>
              <a:t>Dr. </a:t>
            </a:r>
            <a:r>
              <a:rPr lang="en-US" sz="2900" dirty="0" err="1" smtClean="0">
                <a:solidFill>
                  <a:srgbClr val="C00000"/>
                </a:solidFill>
                <a:latin typeface="Times New Roman" panose="02020603050405020304" pitchFamily="18" charset="0"/>
                <a:cs typeface="Times New Roman" panose="02020603050405020304" pitchFamily="18" charset="0"/>
              </a:rPr>
              <a:t>Amit</a:t>
            </a:r>
            <a:r>
              <a:rPr lang="en-US" sz="2900" dirty="0" smtClean="0">
                <a:solidFill>
                  <a:srgbClr val="C00000"/>
                </a:solidFill>
                <a:latin typeface="Times New Roman" panose="02020603050405020304" pitchFamily="18" charset="0"/>
                <a:cs typeface="Times New Roman" panose="02020603050405020304" pitchFamily="18" charset="0"/>
              </a:rPr>
              <a:t> Jain                                   	 Dr. </a:t>
            </a:r>
            <a:r>
              <a:rPr lang="en-US" sz="2900" dirty="0" err="1" smtClean="0">
                <a:solidFill>
                  <a:srgbClr val="C00000"/>
                </a:solidFill>
                <a:latin typeface="Times New Roman" panose="02020603050405020304" pitchFamily="18" charset="0"/>
                <a:cs typeface="Times New Roman" panose="02020603050405020304" pitchFamily="18" charset="0"/>
              </a:rPr>
              <a:t>Sharanpreet</a:t>
            </a:r>
            <a:r>
              <a:rPr lang="en-US" sz="2900" dirty="0" smtClean="0">
                <a:solidFill>
                  <a:srgbClr val="C00000"/>
                </a:solidFill>
                <a:latin typeface="Times New Roman" panose="02020603050405020304" pitchFamily="18" charset="0"/>
                <a:cs typeface="Times New Roman" panose="02020603050405020304" pitchFamily="18" charset="0"/>
              </a:rPr>
              <a:t> </a:t>
            </a:r>
            <a:r>
              <a:rPr lang="en-US" sz="2900" dirty="0" err="1" smtClean="0">
                <a:solidFill>
                  <a:srgbClr val="C00000"/>
                </a:solidFill>
                <a:latin typeface="Times New Roman" panose="02020603050405020304" pitchFamily="18" charset="0"/>
                <a:cs typeface="Times New Roman" panose="02020603050405020304" pitchFamily="18" charset="0"/>
              </a:rPr>
              <a:t>Kaur</a:t>
            </a:r>
            <a:r>
              <a:rPr lang="en-US" sz="2900" dirty="0" smtClean="0">
                <a:solidFill>
                  <a:srgbClr val="C00000"/>
                </a:solidFill>
                <a:latin typeface="Times New Roman" panose="02020603050405020304" pitchFamily="18" charset="0"/>
                <a:cs typeface="Times New Roman" panose="02020603050405020304" pitchFamily="18" charset="0"/>
              </a:rPr>
              <a:t>	            		Ms. </a:t>
            </a:r>
            <a:r>
              <a:rPr lang="en-US" sz="2900" dirty="0" err="1" smtClean="0">
                <a:solidFill>
                  <a:srgbClr val="C00000"/>
                </a:solidFill>
                <a:latin typeface="Times New Roman" panose="02020603050405020304" pitchFamily="18" charset="0"/>
                <a:cs typeface="Times New Roman" panose="02020603050405020304" pitchFamily="18" charset="0"/>
              </a:rPr>
              <a:t>Susheela</a:t>
            </a:r>
            <a:r>
              <a:rPr lang="en-US" sz="2900" dirty="0" smtClean="0">
                <a:solidFill>
                  <a:srgbClr val="C00000"/>
                </a:solidFill>
                <a:latin typeface="Times New Roman" panose="02020603050405020304" pitchFamily="18" charset="0"/>
                <a:cs typeface="Times New Roman" panose="02020603050405020304" pitchFamily="18" charset="0"/>
              </a:rPr>
              <a:t> </a:t>
            </a:r>
            <a:r>
              <a:rPr lang="en-US" sz="2900" dirty="0" err="1" smtClean="0">
                <a:solidFill>
                  <a:srgbClr val="C00000"/>
                </a:solidFill>
                <a:latin typeface="Times New Roman" panose="02020603050405020304" pitchFamily="18" charset="0"/>
                <a:cs typeface="Times New Roman" panose="02020603050405020304" pitchFamily="18" charset="0"/>
              </a:rPr>
              <a:t>Hooda</a:t>
            </a:r>
            <a:endParaRPr lang="en-US" sz="2900" dirty="0" smtClean="0">
              <a:solidFill>
                <a:srgbClr val="C00000"/>
              </a:solidFill>
              <a:latin typeface="Times New Roman" panose="02020603050405020304" pitchFamily="18" charset="0"/>
              <a:cs typeface="Times New Roman" panose="02020603050405020304" pitchFamily="18" charset="0"/>
            </a:endParaRPr>
          </a:p>
          <a:p>
            <a:pPr algn="just">
              <a:lnSpc>
                <a:spcPct val="120000"/>
              </a:lnSpc>
            </a:pPr>
            <a:r>
              <a:rPr lang="en-US" sz="2900" b="1" dirty="0" smtClean="0">
                <a:solidFill>
                  <a:srgbClr val="C00000"/>
                </a:solidFill>
                <a:latin typeface="Times New Roman" panose="02020603050405020304" pitchFamily="18" charset="0"/>
                <a:cs typeface="Times New Roman" panose="02020603050405020304" pitchFamily="18" charset="0"/>
              </a:rPr>
              <a:t>Associate </a:t>
            </a:r>
            <a:r>
              <a:rPr lang="en-US" sz="2900" b="1" dirty="0" smtClean="0">
                <a:solidFill>
                  <a:srgbClr val="C00000"/>
                </a:solidFill>
                <a:latin typeface="Times New Roman" panose="02020603050405020304" pitchFamily="18" charset="0"/>
                <a:cs typeface="Times New Roman" panose="02020603050405020304" pitchFamily="18" charset="0"/>
              </a:rPr>
              <a:t>Professor	</a:t>
            </a:r>
            <a:r>
              <a:rPr lang="en-US" sz="2900" b="1" dirty="0" smtClean="0">
                <a:solidFill>
                  <a:srgbClr val="C00000"/>
                </a:solidFill>
                <a:latin typeface="Times New Roman" panose="02020603050405020304" pitchFamily="18" charset="0"/>
                <a:cs typeface="Times New Roman" panose="02020603050405020304" pitchFamily="18" charset="0"/>
              </a:rPr>
              <a:t>	Assistant </a:t>
            </a:r>
            <a:r>
              <a:rPr lang="en-US" sz="2900" b="1" dirty="0" smtClean="0">
                <a:solidFill>
                  <a:srgbClr val="C00000"/>
                </a:solidFill>
                <a:latin typeface="Times New Roman" panose="02020603050405020304" pitchFamily="18" charset="0"/>
                <a:cs typeface="Times New Roman" panose="02020603050405020304" pitchFamily="18" charset="0"/>
              </a:rPr>
              <a:t>Professor	</a:t>
            </a:r>
            <a:r>
              <a:rPr lang="en-US" sz="2900" b="1" dirty="0" smtClean="0">
                <a:solidFill>
                  <a:srgbClr val="C00000"/>
                </a:solidFill>
                <a:latin typeface="Times New Roman" panose="02020603050405020304" pitchFamily="18" charset="0"/>
                <a:cs typeface="Times New Roman" panose="02020603050405020304" pitchFamily="18" charset="0"/>
              </a:rPr>
              <a:t>		Assistant </a:t>
            </a:r>
            <a:r>
              <a:rPr lang="en-US" sz="2900" b="1" dirty="0" smtClean="0">
                <a:solidFill>
                  <a:srgbClr val="C00000"/>
                </a:solidFill>
                <a:latin typeface="Times New Roman" panose="02020603050405020304" pitchFamily="18" charset="0"/>
                <a:cs typeface="Times New Roman" panose="02020603050405020304" pitchFamily="18" charset="0"/>
              </a:rPr>
              <a:t>Professor</a:t>
            </a:r>
          </a:p>
          <a:p>
            <a:endParaRPr lang="en-IN" sz="1900" b="1" dirty="0" smtClean="0">
              <a:solidFill>
                <a:srgbClr val="C00000"/>
              </a:solidFill>
              <a:latin typeface="Times New Roman" panose="02020603050405020304" pitchFamily="18" charset="0"/>
              <a:cs typeface="Times New Roman" panose="02020603050405020304" pitchFamily="18" charset="0"/>
            </a:endParaRPr>
          </a:p>
          <a:p>
            <a:r>
              <a:rPr lang="en-IN" sz="3800" b="1" dirty="0" smtClean="0">
                <a:solidFill>
                  <a:srgbClr val="C00000"/>
                </a:solidFill>
                <a:latin typeface="Times New Roman" panose="02020603050405020304" pitchFamily="18" charset="0"/>
                <a:cs typeface="Times New Roman" panose="02020603050405020304" pitchFamily="18" charset="0"/>
              </a:rPr>
              <a:t>University Institute of </a:t>
            </a:r>
            <a:r>
              <a:rPr lang="en-IN" sz="3800" b="1" dirty="0" smtClean="0">
                <a:solidFill>
                  <a:srgbClr val="C00000"/>
                </a:solidFill>
                <a:latin typeface="Times New Roman" panose="02020603050405020304" pitchFamily="18" charset="0"/>
                <a:cs typeface="Times New Roman" panose="02020603050405020304" pitchFamily="18" charset="0"/>
              </a:rPr>
              <a:t>Computing,</a:t>
            </a:r>
          </a:p>
          <a:p>
            <a:r>
              <a:rPr lang="en-IN" sz="3800" b="1" dirty="0" smtClean="0">
                <a:solidFill>
                  <a:srgbClr val="C00000"/>
                </a:solidFill>
                <a:latin typeface="Times New Roman" panose="02020603050405020304" pitchFamily="18" charset="0"/>
                <a:cs typeface="Times New Roman" panose="02020603050405020304" pitchFamily="18" charset="0"/>
              </a:rPr>
              <a:t>Chandigarh University.</a:t>
            </a:r>
            <a:endParaRPr lang="en-IN" sz="3800" b="1" dirty="0" smtClean="0">
              <a:solidFill>
                <a:srgbClr val="C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6385559"/>
            <a:ext cx="12192000" cy="457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a:xfrm>
            <a:off x="425594" y="6385559"/>
            <a:ext cx="2743200" cy="365125"/>
          </a:xfrm>
        </p:spPr>
        <p:txBody>
          <a:bodyPr/>
          <a:lstStyle/>
          <a:p>
            <a:fld id="{9FD85B33-7A5D-44C5-B666-6FE29D7E460D}" type="datetime1">
              <a:rPr lang="en-IN" sz="1400" b="1" smtClean="0">
                <a:solidFill>
                  <a:schemeClr val="bg1"/>
                </a:solidFill>
                <a:latin typeface="Times New Roman" panose="02020603050405020304" pitchFamily="18" charset="0"/>
                <a:cs typeface="Times New Roman" panose="02020603050405020304" pitchFamily="18" charset="0"/>
              </a:rPr>
              <a:pPr/>
              <a:t>05-07-2018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9023206" y="6385558"/>
            <a:ext cx="2743200" cy="365125"/>
          </a:xfrm>
        </p:spPr>
        <p:txBody>
          <a:bodyPr/>
          <a:lstStyle/>
          <a:p>
            <a:fld id="{D0ACE207-8893-440E-B420-229E26CA706E}" type="slidenum">
              <a:rPr lang="en-IN" sz="1400" b="1" smtClean="0">
                <a:solidFill>
                  <a:schemeClr val="bg1"/>
                </a:solidFill>
                <a:latin typeface="Times New Roman" panose="02020603050405020304" pitchFamily="18" charset="0"/>
                <a:cs typeface="Times New Roman" panose="02020603050405020304" pitchFamily="18" charset="0"/>
              </a:rPr>
              <a:pPr/>
              <a:t>1</a:t>
            </a:fld>
            <a:endParaRPr lang="en-IN" sz="1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16301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0" y="58937"/>
            <a:ext cx="5486400" cy="1426170"/>
          </a:xfrm>
        </p:spPr>
        <p:txBody>
          <a:bodyPr>
            <a:noAutofit/>
          </a:bodyPr>
          <a:lstStyle/>
          <a:p>
            <a:pPr algn="ctr"/>
            <a:r>
              <a:rPr lang="en-US" sz="2800" b="1" dirty="0" smtClean="0">
                <a:solidFill>
                  <a:schemeClr val="bg1"/>
                </a:solidFill>
                <a:latin typeface="Times New Roman" pitchFamily="18" charset="0"/>
                <a:cs typeface="Times New Roman" pitchFamily="18" charset="0"/>
              </a:rPr>
              <a:t>Introduction</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chemeClr val="tx1"/>
                </a:solidFill>
                <a:latin typeface="Times New Roman" pitchFamily="18" charset="0"/>
                <a:cs typeface="Times New Roman" pitchFamily="18" charset="0"/>
              </a:rPr>
              <a:t>Algorithm Specification</a:t>
            </a:r>
          </a:p>
          <a:p>
            <a:r>
              <a:rPr lang="en-US" sz="2400" dirty="0" smtClean="0">
                <a:solidFill>
                  <a:schemeClr val="tx1"/>
                </a:solidFill>
                <a:latin typeface="Times New Roman" pitchFamily="18" charset="0"/>
                <a:cs typeface="Times New Roman" pitchFamily="18" charset="0"/>
              </a:rPr>
              <a:t>Performance Analysis</a:t>
            </a:r>
          </a:p>
          <a:p>
            <a:r>
              <a:rPr lang="en-US" sz="2400" dirty="0" smtClean="0">
                <a:solidFill>
                  <a:schemeClr val="tx1"/>
                </a:solidFill>
                <a:latin typeface="Times New Roman" pitchFamily="18" charset="0"/>
                <a:cs typeface="Times New Roman" pitchFamily="18" charset="0"/>
              </a:rPr>
              <a:t>Asymptotic Notations</a:t>
            </a:r>
          </a:p>
          <a:p>
            <a:r>
              <a:rPr lang="en-US" sz="2400" dirty="0" smtClean="0">
                <a:latin typeface="Times New Roman" pitchFamily="18" charset="0"/>
                <a:cs typeface="Times New Roman" pitchFamily="18" charset="0"/>
              </a:rPr>
              <a:t>Recursive and non-recursive algorithms</a:t>
            </a:r>
          </a:p>
          <a:p>
            <a:r>
              <a:rPr lang="en-US" sz="2400" dirty="0" smtClean="0">
                <a:solidFill>
                  <a:schemeClr val="tx1"/>
                </a:solidFill>
                <a:latin typeface="Times New Roman" pitchFamily="18" charset="0"/>
                <a:cs typeface="Times New Roman" pitchFamily="18" charset="0"/>
              </a:rPr>
              <a:t>Sorting and Searching algorithms</a:t>
            </a:r>
          </a:p>
          <a:p>
            <a:r>
              <a:rPr lang="en-US" sz="2400" dirty="0" smtClean="0">
                <a:latin typeface="Times New Roman" pitchFamily="18" charset="0"/>
                <a:cs typeface="Times New Roman" pitchFamily="18" charset="0"/>
              </a:rPr>
              <a:t>Fundamentals of data structure</a:t>
            </a:r>
            <a:endParaRPr lang="en-US" sz="2400" dirty="0" smtClean="0">
              <a:solidFill>
                <a:schemeClr val="tx1"/>
              </a:solidFill>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10</a:t>
            </a:fld>
            <a:endParaRPr lang="en-IN"/>
          </a:p>
        </p:txBody>
      </p:sp>
      <p:sp>
        <p:nvSpPr>
          <p:cNvPr id="5" name="Footer Placeholder 4"/>
          <p:cNvSpPr>
            <a:spLocks noGrp="1"/>
          </p:cNvSpPr>
          <p:nvPr>
            <p:ph type="ftr" sz="quarter" idx="11"/>
          </p:nvPr>
        </p:nvSpPr>
        <p:spPr/>
        <p:txBody>
          <a:bodyPr/>
          <a:lstStyle/>
          <a:p>
            <a:r>
              <a:rPr lang="en-IN" dirty="0" smtClean="0"/>
              <a:t>2</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512973" cy="1027934"/>
          </a:xfrm>
        </p:spPr>
        <p:txBody>
          <a:bodyPr>
            <a:normAutofit/>
          </a:bodyPr>
          <a:lstStyle/>
          <a:p>
            <a:pPr algn="just"/>
            <a:r>
              <a:rPr lang="en-US" sz="2400" dirty="0" smtClean="0">
                <a:solidFill>
                  <a:schemeClr val="tx1"/>
                </a:solidFill>
                <a:latin typeface="Times New Roman" pitchFamily="18" charset="0"/>
                <a:cs typeface="Times New Roman" pitchFamily="18" charset="0"/>
              </a:rPr>
              <a:t>An algorithm is a well-defined computational procedure that takes some values or set of values, as input and produces some value or set of values, as output.</a:t>
            </a:r>
          </a:p>
          <a:p>
            <a:pPr algn="just">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11</a:t>
            </a:fld>
            <a:endParaRPr lang="en-IN"/>
          </a:p>
        </p:txBody>
      </p:sp>
      <p:sp>
        <p:nvSpPr>
          <p:cNvPr id="5" name="Footer Placeholder 4"/>
          <p:cNvSpPr>
            <a:spLocks noGrp="1"/>
          </p:cNvSpPr>
          <p:nvPr>
            <p:ph type="ftr" sz="quarter" idx="11"/>
          </p:nvPr>
        </p:nvSpPr>
        <p:spPr/>
        <p:txBody>
          <a:bodyPr/>
          <a:lstStyle/>
          <a:p>
            <a:r>
              <a:rPr lang="en-IN" dirty="0" smtClean="0"/>
              <a:t>3</a:t>
            </a:r>
            <a:endParaRPr lang="en-IN" dirty="0"/>
          </a:p>
        </p:txBody>
      </p:sp>
      <p:sp>
        <p:nvSpPr>
          <p:cNvPr id="7" name="TextBox 6"/>
          <p:cNvSpPr txBox="1"/>
          <p:nvPr/>
        </p:nvSpPr>
        <p:spPr>
          <a:xfrm>
            <a:off x="908417" y="3689313"/>
            <a:ext cx="1728192" cy="369332"/>
          </a:xfrm>
          <a:prstGeom prst="rect">
            <a:avLst/>
          </a:prstGeom>
          <a:noFill/>
        </p:spPr>
        <p:txBody>
          <a:bodyPr wrap="square" rtlCol="0">
            <a:spAutoFit/>
          </a:bodyPr>
          <a:lstStyle/>
          <a:p>
            <a:pPr algn="r"/>
            <a:r>
              <a:rPr lang="en-US" dirty="0" smtClean="0">
                <a:latin typeface="Times New Roman" pitchFamily="18" charset="0"/>
                <a:cs typeface="Times New Roman" pitchFamily="18" charset="0"/>
              </a:rPr>
              <a:t>Input</a:t>
            </a:r>
            <a:endParaRPr lang="en-US" dirty="0">
              <a:latin typeface="Times New Roman" pitchFamily="18" charset="0"/>
              <a:cs typeface="Times New Roman" pitchFamily="18" charset="0"/>
            </a:endParaRPr>
          </a:p>
        </p:txBody>
      </p:sp>
      <p:sp>
        <p:nvSpPr>
          <p:cNvPr id="8" name="TextBox 7"/>
          <p:cNvSpPr txBox="1"/>
          <p:nvPr/>
        </p:nvSpPr>
        <p:spPr>
          <a:xfrm>
            <a:off x="8936715" y="3603901"/>
            <a:ext cx="172819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9" name="Right Arrow 8"/>
          <p:cNvSpPr/>
          <p:nvPr/>
        </p:nvSpPr>
        <p:spPr>
          <a:xfrm>
            <a:off x="2639120" y="3615898"/>
            <a:ext cx="1304544"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0" name="Title 1"/>
          <p:cNvSpPr txBox="1">
            <a:spLocks/>
          </p:cNvSpPr>
          <p:nvPr/>
        </p:nvSpPr>
        <p:spPr>
          <a:xfrm>
            <a:off x="3943664" y="3165160"/>
            <a:ext cx="3672741" cy="1417638"/>
          </a:xfrm>
          <a:prstGeom prst="rect">
            <a:avLst/>
          </a:prstGeom>
          <a:solidFill>
            <a:srgbClr val="C00000"/>
          </a:solidFill>
        </p:spPr>
        <p:txBody>
          <a:bodyPr vert="horz" lIns="91440" tIns="756000" rIns="91440" bIns="0" rtlCol="0" anchor="b">
            <a:no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US" sz="2800" b="1" dirty="0" smtClean="0">
                <a:latin typeface="Times New Roman" pitchFamily="18" charset="0"/>
                <a:cs typeface="Times New Roman" pitchFamily="18" charset="0"/>
              </a:rPr>
              <a:t>Algorithm </a:t>
            </a:r>
            <a:br>
              <a:rPr lang="en-US" sz="2800" b="1" dirty="0" smtClean="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11" name="Right Arrow 10"/>
          <p:cNvSpPr/>
          <p:nvPr/>
        </p:nvSpPr>
        <p:spPr>
          <a:xfrm>
            <a:off x="7618938" y="3574013"/>
            <a:ext cx="1304544"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7440150" y="81384"/>
            <a:ext cx="3672741" cy="1417638"/>
          </a:xfrm>
          <a:prstGeom prst="rect">
            <a:avLst/>
          </a:prstGeom>
          <a:solidFill>
            <a:srgbClr val="C00000"/>
          </a:solidFill>
        </p:spPr>
        <p:txBody>
          <a:bodyPr vert="horz" lIns="91440" tIns="756000" rIns="91440" bIns="0" rtlCol="0" anchor="b">
            <a:no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US" sz="2800" b="1" dirty="0" smtClean="0">
                <a:latin typeface="Times New Roman" pitchFamily="18" charset="0"/>
                <a:cs typeface="Times New Roman" pitchFamily="18" charset="0"/>
              </a:rPr>
              <a:t>Algorithm </a:t>
            </a:r>
            <a:br>
              <a:rPr lang="en-US" sz="2800" b="1" dirty="0" smtClean="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12" name="TextBox 11"/>
          <p:cNvSpPr txBox="1"/>
          <p:nvPr/>
        </p:nvSpPr>
        <p:spPr>
          <a:xfrm>
            <a:off x="2948152" y="5376041"/>
            <a:ext cx="614855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Fig.1.1:</a:t>
            </a:r>
            <a:r>
              <a:rPr lang="en-US" dirty="0" smtClean="0">
                <a:latin typeface="Times New Roman" pitchFamily="18" charset="0"/>
                <a:cs typeface="Times New Roman" pitchFamily="18" charset="0"/>
              </a:rPr>
              <a:t> Process of Algorithm</a:t>
            </a:r>
            <a:endParaRPr lang="en-US" dirty="0">
              <a:latin typeface="Times New Roman" pitchFamily="18" charset="0"/>
              <a:cs typeface="Times New Roman" pitchFamily="18" charset="0"/>
            </a:endParaRPr>
          </a:p>
        </p:txBody>
      </p:sp>
      <p:sp>
        <p:nvSpPr>
          <p:cNvPr id="13"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0" y="14288"/>
            <a:ext cx="5486400" cy="1143000"/>
          </a:xfrm>
        </p:spPr>
        <p:txBody>
          <a:bodyPr>
            <a:noAutofit/>
          </a:bodyPr>
          <a:lstStyle/>
          <a:p>
            <a:pPr algn="ctr"/>
            <a:r>
              <a:rPr lang="en-US" sz="2800" b="1" dirty="0" smtClean="0">
                <a:solidFill>
                  <a:schemeClr val="bg1"/>
                </a:solidFill>
                <a:latin typeface="Times New Roman" pitchFamily="18" charset="0"/>
                <a:cs typeface="Times New Roman" pitchFamily="18" charset="0"/>
              </a:rPr>
              <a:t> Algorithm Specification</a:t>
            </a:r>
            <a:endParaRPr lang="en-IN"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12</a:t>
            </a:fld>
            <a:endParaRPr lang="en-IN"/>
          </a:p>
        </p:txBody>
      </p:sp>
      <p:sp>
        <p:nvSpPr>
          <p:cNvPr id="5" name="Footer Placeholder 4"/>
          <p:cNvSpPr>
            <a:spLocks noGrp="1"/>
          </p:cNvSpPr>
          <p:nvPr>
            <p:ph type="ftr" sz="quarter" idx="11"/>
          </p:nvPr>
        </p:nvSpPr>
        <p:spPr/>
        <p:txBody>
          <a:bodyPr/>
          <a:lstStyle/>
          <a:p>
            <a:r>
              <a:rPr lang="en-IN" dirty="0" smtClean="0"/>
              <a:t>4</a:t>
            </a:r>
            <a:endParaRPr lang="en-IN" dirty="0"/>
          </a:p>
        </p:txBody>
      </p:sp>
      <p:sp>
        <p:nvSpPr>
          <p:cNvPr id="8" name="Rectangle 3"/>
          <p:cNvSpPr txBox="1">
            <a:spLocks noChangeArrowheads="1"/>
          </p:cNvSpPr>
          <p:nvPr/>
        </p:nvSpPr>
        <p:spPr>
          <a:xfrm>
            <a:off x="914400" y="1513489"/>
            <a:ext cx="10363200" cy="4776951"/>
          </a:xfrm>
          <a:prstGeom prst="rect">
            <a:avLst/>
          </a:prstGeom>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lIns="90488" tIns="44450" rIns="90488" bIns="4445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zh-TW" sz="2400" b="1" dirty="0" smtClean="0"/>
              <a:t>Definition</a:t>
            </a:r>
          </a:p>
          <a:p>
            <a:pPr lvl="1" algn="just"/>
            <a:r>
              <a:rPr lang="en-US" altLang="zh-TW" sz="2400" dirty="0" smtClean="0"/>
              <a:t>An </a:t>
            </a:r>
            <a:r>
              <a:rPr lang="en-US" altLang="zh-TW" sz="2400" b="1" i="1" dirty="0" smtClean="0">
                <a:solidFill>
                  <a:srgbClr val="FF0000"/>
                </a:solidFill>
              </a:rPr>
              <a:t>algorithm</a:t>
            </a:r>
            <a:r>
              <a:rPr lang="en-US" altLang="zh-TW" sz="2400" dirty="0" smtClean="0"/>
              <a:t> is a finite set of instructions that, if followed, accomplishes a particular task. In addition, all algorithms must satisfy the following criteria:</a:t>
            </a:r>
          </a:p>
          <a:p>
            <a:pPr lvl="1" algn="just">
              <a:buFontTx/>
              <a:buNone/>
            </a:pPr>
            <a:r>
              <a:rPr lang="en-US" altLang="zh-TW" sz="2400" dirty="0" smtClean="0"/>
              <a:t>(1)</a:t>
            </a:r>
            <a:r>
              <a:rPr lang="en-US" altLang="zh-TW" sz="2400" b="1" i="1" dirty="0" smtClean="0">
                <a:solidFill>
                  <a:srgbClr val="FF0000"/>
                </a:solidFill>
              </a:rPr>
              <a:t>Input</a:t>
            </a:r>
            <a:r>
              <a:rPr lang="en-US" altLang="zh-TW" sz="2400" dirty="0" smtClean="0"/>
              <a:t>. There are zero or more quantities that are externally supplied.</a:t>
            </a:r>
          </a:p>
          <a:p>
            <a:pPr lvl="1" algn="just">
              <a:buFontTx/>
              <a:buNone/>
            </a:pPr>
            <a:r>
              <a:rPr lang="en-US" altLang="zh-TW" sz="2400" dirty="0" smtClean="0"/>
              <a:t>(2)</a:t>
            </a:r>
            <a:r>
              <a:rPr lang="en-US" altLang="zh-TW" sz="2400" b="1" i="1" dirty="0" smtClean="0">
                <a:solidFill>
                  <a:srgbClr val="FF0000"/>
                </a:solidFill>
              </a:rPr>
              <a:t>Output</a:t>
            </a:r>
            <a:r>
              <a:rPr lang="en-US" altLang="zh-TW" sz="2400" dirty="0" smtClean="0"/>
              <a:t>. At least one quantity is produced.</a:t>
            </a:r>
          </a:p>
          <a:p>
            <a:pPr lvl="1" algn="just">
              <a:buFontTx/>
              <a:buNone/>
            </a:pPr>
            <a:r>
              <a:rPr lang="en-US" altLang="zh-TW" sz="2400" dirty="0" smtClean="0"/>
              <a:t>(3)</a:t>
            </a:r>
            <a:r>
              <a:rPr lang="en-US" altLang="zh-TW" sz="2400" b="1" i="1" dirty="0" smtClean="0">
                <a:solidFill>
                  <a:srgbClr val="FF0000"/>
                </a:solidFill>
              </a:rPr>
              <a:t>Definiteness</a:t>
            </a:r>
            <a:r>
              <a:rPr lang="en-US" altLang="zh-TW" sz="2400" dirty="0" smtClean="0"/>
              <a:t>. Each instruction is clear and unambiguous.</a:t>
            </a:r>
          </a:p>
          <a:p>
            <a:pPr lvl="1" algn="just">
              <a:buFontTx/>
              <a:buNone/>
            </a:pPr>
            <a:r>
              <a:rPr lang="en-US" altLang="zh-TW" sz="2400" dirty="0" smtClean="0"/>
              <a:t>(4)</a:t>
            </a:r>
            <a:r>
              <a:rPr lang="en-US" altLang="zh-TW" sz="2400" b="1" i="1" dirty="0" smtClean="0">
                <a:solidFill>
                  <a:srgbClr val="FF0000"/>
                </a:solidFill>
              </a:rPr>
              <a:t>Finiteness</a:t>
            </a:r>
            <a:r>
              <a:rPr lang="en-US" altLang="zh-TW" sz="2400" dirty="0" smtClean="0"/>
              <a:t>. If we trace out the instructions of an algorithm, then for all cases, the algorithm terminates after a finite number of steps.</a:t>
            </a:r>
          </a:p>
          <a:p>
            <a:pPr lvl="1" algn="just">
              <a:buFontTx/>
              <a:buNone/>
            </a:pPr>
            <a:r>
              <a:rPr lang="en-US" altLang="zh-TW" sz="2400" dirty="0" smtClean="0"/>
              <a:t>(5)</a:t>
            </a:r>
            <a:r>
              <a:rPr lang="en-US" altLang="zh-TW" sz="2400" b="1" i="1" dirty="0" smtClean="0">
                <a:solidFill>
                  <a:srgbClr val="FF0000"/>
                </a:solidFill>
              </a:rPr>
              <a:t>Effectiveness</a:t>
            </a:r>
            <a:r>
              <a:rPr lang="en-US" altLang="zh-TW" sz="2400" dirty="0" smtClean="0"/>
              <a:t>. Every instruction must be basic enough to be carried out, in principle, by a person using only pencil and paper. It is not enough that each operation be definite as in (3); it also must be feasible.</a:t>
            </a:r>
            <a:endParaRPr lang="en-US" altLang="zh-TW" sz="2400"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656" y="271851"/>
            <a:ext cx="6968358" cy="1143000"/>
          </a:xfrm>
        </p:spPr>
        <p:txBody>
          <a:bodyPr>
            <a:noAutofit/>
          </a:bodyPr>
          <a:lstStyle/>
          <a:p>
            <a:pPr algn="ctr"/>
            <a:r>
              <a:rPr lang="en-US" altLang="zh-TW" sz="2800" b="1" dirty="0" smtClean="0">
                <a:latin typeface="Times New Roman" panose="02020603050405020304" pitchFamily="18" charset="0"/>
                <a:cs typeface="Times New Roman" panose="02020603050405020304" pitchFamily="18" charset="0"/>
              </a:rPr>
              <a:t>Translating a Problem into an Algorithm</a:t>
            </a: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13</a:t>
            </a:fld>
            <a:endParaRPr lang="en-IN"/>
          </a:p>
        </p:txBody>
      </p:sp>
      <p:sp>
        <p:nvSpPr>
          <p:cNvPr id="5" name="Footer Placeholder 4"/>
          <p:cNvSpPr>
            <a:spLocks noGrp="1"/>
          </p:cNvSpPr>
          <p:nvPr>
            <p:ph type="ftr" sz="quarter" idx="11"/>
          </p:nvPr>
        </p:nvSpPr>
        <p:spPr/>
        <p:txBody>
          <a:bodyPr/>
          <a:lstStyle/>
          <a:p>
            <a:r>
              <a:rPr lang="en-IN" dirty="0" smtClean="0"/>
              <a:t>5</a:t>
            </a:r>
            <a:endParaRPr lang="en-IN" dirty="0"/>
          </a:p>
        </p:txBody>
      </p:sp>
      <p:sp>
        <p:nvSpPr>
          <p:cNvPr id="7" name="Content Placeholder 6"/>
          <p:cNvSpPr>
            <a:spLocks noGrp="1"/>
          </p:cNvSpPr>
          <p:nvPr>
            <p:ph idx="1"/>
          </p:nvPr>
        </p:nvSpPr>
        <p:spPr>
          <a:xfrm>
            <a:off x="609600" y="1802669"/>
            <a:ext cx="10972800" cy="4525963"/>
          </a:xfrm>
        </p:spPr>
        <p:txBody>
          <a:bodyPr>
            <a:normAutofit/>
          </a:bodyPr>
          <a:lstStyle/>
          <a:p>
            <a:r>
              <a:rPr lang="en-US" altLang="zh-TW" sz="2400" dirty="0">
                <a:latin typeface="Times New Roman" pitchFamily="18" charset="0"/>
                <a:cs typeface="Times New Roman" pitchFamily="18" charset="0"/>
              </a:rPr>
              <a:t>Problem</a:t>
            </a:r>
          </a:p>
          <a:p>
            <a:pPr lvl="1"/>
            <a:r>
              <a:rPr lang="en-US" altLang="zh-TW" dirty="0">
                <a:latin typeface="Times New Roman" pitchFamily="18" charset="0"/>
                <a:cs typeface="Times New Roman" pitchFamily="18" charset="0"/>
              </a:rPr>
              <a:t>Devise a program that sorts a set of </a:t>
            </a:r>
            <a:r>
              <a:rPr lang="en-US" altLang="zh-TW" i="1" dirty="0">
                <a:latin typeface="Times New Roman" pitchFamily="18" charset="0"/>
                <a:cs typeface="Times New Roman" pitchFamily="18" charset="0"/>
              </a:rPr>
              <a:t>n&gt;= 1 </a:t>
            </a:r>
            <a:r>
              <a:rPr lang="en-US" altLang="zh-TW" dirty="0">
                <a:latin typeface="Times New Roman" pitchFamily="18" charset="0"/>
                <a:cs typeface="Times New Roman" pitchFamily="18" charset="0"/>
              </a:rPr>
              <a:t>integers</a:t>
            </a:r>
          </a:p>
          <a:p>
            <a:r>
              <a:rPr lang="en-US" altLang="zh-TW" sz="2400" dirty="0">
                <a:latin typeface="Times New Roman" pitchFamily="18" charset="0"/>
                <a:cs typeface="Times New Roman" pitchFamily="18" charset="0"/>
              </a:rPr>
              <a:t>Step I - Concept</a:t>
            </a:r>
          </a:p>
          <a:p>
            <a:pPr lvl="1"/>
            <a:r>
              <a:rPr lang="en-US" altLang="zh-TW" dirty="0">
                <a:latin typeface="Times New Roman" pitchFamily="18" charset="0"/>
                <a:cs typeface="Times New Roman" pitchFamily="18" charset="0"/>
              </a:rPr>
              <a:t>From those integers that are currently unsorted, find the smallest and place it next in the sorted list</a:t>
            </a:r>
          </a:p>
          <a:p>
            <a:r>
              <a:rPr lang="en-US" altLang="zh-TW" sz="2400" dirty="0">
                <a:latin typeface="Times New Roman" pitchFamily="18" charset="0"/>
                <a:cs typeface="Times New Roman" pitchFamily="18" charset="0"/>
              </a:rPr>
              <a:t>Step II - Algorithm</a:t>
            </a:r>
          </a:p>
          <a:p>
            <a:pPr lvl="1"/>
            <a:r>
              <a:rPr lang="en-US" altLang="zh-TW" i="1" dirty="0">
                <a:latin typeface="Times New Roman" pitchFamily="18" charset="0"/>
                <a:cs typeface="Times New Roman" pitchFamily="18" charset="0"/>
              </a:rPr>
              <a:t>for (</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 0; </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&lt; n; </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a:t>
            </a:r>
            <a:r>
              <a:rPr lang="en-US" altLang="zh-TW" dirty="0">
                <a:latin typeface="Times New Roman" pitchFamily="18" charset="0"/>
                <a:cs typeface="Times New Roman" pitchFamily="18" charset="0"/>
              </a:rPr>
              <a:t>{</a:t>
            </a:r>
          </a:p>
          <a:p>
            <a:pPr lvl="1">
              <a:buFontTx/>
              <a:buNone/>
            </a:pPr>
            <a:r>
              <a:rPr lang="en-US" altLang="zh-TW" dirty="0">
                <a:latin typeface="Times New Roman" pitchFamily="18" charset="0"/>
                <a:cs typeface="Times New Roman" pitchFamily="18" charset="0"/>
              </a:rPr>
              <a:t>     Examine </a:t>
            </a:r>
            <a:r>
              <a:rPr lang="en-US" altLang="zh-TW" i="1" dirty="0">
                <a:latin typeface="Times New Roman" pitchFamily="18" charset="0"/>
                <a:cs typeface="Times New Roman" pitchFamily="18" charset="0"/>
              </a:rPr>
              <a:t>list[</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 </a:t>
            </a:r>
            <a:r>
              <a:rPr lang="en-US" altLang="zh-TW" dirty="0">
                <a:latin typeface="Times New Roman" pitchFamily="18" charset="0"/>
                <a:cs typeface="Times New Roman" pitchFamily="18" charset="0"/>
              </a:rPr>
              <a:t>to </a:t>
            </a:r>
            <a:r>
              <a:rPr lang="en-US" altLang="zh-TW" i="1" dirty="0">
                <a:latin typeface="Times New Roman" pitchFamily="18" charset="0"/>
                <a:cs typeface="Times New Roman" pitchFamily="18" charset="0"/>
              </a:rPr>
              <a:t>list[n-1] </a:t>
            </a:r>
            <a:r>
              <a:rPr lang="en-US" altLang="zh-TW" dirty="0">
                <a:latin typeface="Times New Roman" pitchFamily="18" charset="0"/>
                <a:cs typeface="Times New Roman" pitchFamily="18" charset="0"/>
              </a:rPr>
              <a:t>and suppose that the smallest integer is </a:t>
            </a:r>
            <a:r>
              <a:rPr lang="en-US" altLang="zh-TW" i="1" dirty="0">
                <a:latin typeface="Times New Roman" pitchFamily="18" charset="0"/>
                <a:cs typeface="Times New Roman" pitchFamily="18" charset="0"/>
              </a:rPr>
              <a:t>list[min]</a:t>
            </a:r>
            <a:r>
              <a:rPr lang="en-US" altLang="zh-TW" dirty="0">
                <a:latin typeface="Times New Roman" pitchFamily="18" charset="0"/>
                <a:cs typeface="Times New Roman" pitchFamily="18" charset="0"/>
              </a:rPr>
              <a:t>;</a:t>
            </a:r>
          </a:p>
          <a:p>
            <a:pPr lvl="1">
              <a:buFontTx/>
              <a:buNone/>
            </a:pPr>
            <a:r>
              <a:rPr lang="en-US" altLang="zh-TW" dirty="0">
                <a:latin typeface="Times New Roman" pitchFamily="18" charset="0"/>
                <a:cs typeface="Times New Roman" pitchFamily="18" charset="0"/>
              </a:rPr>
              <a:t>     Interchange </a:t>
            </a:r>
            <a:r>
              <a:rPr lang="en-US" altLang="zh-TW" i="1" dirty="0">
                <a:latin typeface="Times New Roman" pitchFamily="18" charset="0"/>
                <a:cs typeface="Times New Roman" pitchFamily="18" charset="0"/>
              </a:rPr>
              <a:t>list[</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 </a:t>
            </a:r>
            <a:r>
              <a:rPr lang="en-US" altLang="zh-TW" dirty="0">
                <a:latin typeface="Times New Roman" pitchFamily="18" charset="0"/>
                <a:cs typeface="Times New Roman" pitchFamily="18" charset="0"/>
              </a:rPr>
              <a:t>and </a:t>
            </a:r>
            <a:r>
              <a:rPr lang="en-US" altLang="zh-TW" i="1" dirty="0">
                <a:latin typeface="Times New Roman" pitchFamily="18" charset="0"/>
                <a:cs typeface="Times New Roman" pitchFamily="18" charset="0"/>
              </a:rPr>
              <a:t>list[min]</a:t>
            </a:r>
            <a:r>
              <a:rPr lang="en-US" altLang="zh-TW" dirty="0">
                <a:latin typeface="Times New Roman" pitchFamily="18" charset="0"/>
                <a:cs typeface="Times New Roman" pitchFamily="18" charset="0"/>
              </a:rPr>
              <a:t>;</a:t>
            </a:r>
          </a:p>
          <a:p>
            <a:pPr lvl="1">
              <a:buFontTx/>
              <a:buNone/>
            </a:pPr>
            <a:r>
              <a:rPr lang="en-US" altLang="zh-TW" dirty="0">
                <a:latin typeface="Times New Roman" pitchFamily="18" charset="0"/>
                <a:cs typeface="Times New Roman" pitchFamily="18" charset="0"/>
              </a:rPr>
              <a:t>   }</a:t>
            </a:r>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8744" y="256085"/>
            <a:ext cx="6479628" cy="1143000"/>
          </a:xfrm>
        </p:spPr>
        <p:txBody>
          <a:bodyPr>
            <a:noAutofit/>
          </a:bodyPr>
          <a:lstStyle/>
          <a:p>
            <a:pPr algn="ctr"/>
            <a:r>
              <a:rPr lang="en-US" altLang="zh-TW" sz="2800" b="1" dirty="0">
                <a:latin typeface="Times New Roman" panose="02020603050405020304" pitchFamily="18" charset="0"/>
                <a:cs typeface="Times New Roman" panose="02020603050405020304" pitchFamily="18" charset="0"/>
              </a:rPr>
              <a:t>Translating a Problem into an Algorithm(cont..)</a:t>
            </a: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14</a:t>
            </a:fld>
            <a:endParaRPr lang="en-IN"/>
          </a:p>
        </p:txBody>
      </p:sp>
      <p:sp>
        <p:nvSpPr>
          <p:cNvPr id="5" name="Footer Placeholder 4"/>
          <p:cNvSpPr>
            <a:spLocks noGrp="1"/>
          </p:cNvSpPr>
          <p:nvPr>
            <p:ph type="ftr" sz="quarter" idx="11"/>
          </p:nvPr>
        </p:nvSpPr>
        <p:spPr/>
        <p:txBody>
          <a:bodyPr/>
          <a:lstStyle/>
          <a:p>
            <a:r>
              <a:rPr lang="en-IN" dirty="0" smtClean="0"/>
              <a:t>6</a:t>
            </a:r>
            <a:endParaRPr lang="en-IN" dirty="0"/>
          </a:p>
        </p:txBody>
      </p:sp>
      <p:sp>
        <p:nvSpPr>
          <p:cNvPr id="7" name="Content Placeholder 6"/>
          <p:cNvSpPr>
            <a:spLocks noGrp="1"/>
          </p:cNvSpPr>
          <p:nvPr>
            <p:ph idx="1"/>
          </p:nvPr>
        </p:nvSpPr>
        <p:spPr>
          <a:xfrm>
            <a:off x="848362" y="1793224"/>
            <a:ext cx="10972800" cy="4244359"/>
          </a:xfrm>
        </p:spPr>
        <p:txBody>
          <a:bodyPr>
            <a:normAutofit fontScale="85000" lnSpcReduction="20000"/>
          </a:bodyPr>
          <a:lstStyle/>
          <a:p>
            <a:r>
              <a:rPr lang="en-US" altLang="zh-TW" dirty="0">
                <a:latin typeface="Times New Roman" pitchFamily="18" charset="0"/>
                <a:cs typeface="Times New Roman" pitchFamily="18" charset="0"/>
              </a:rPr>
              <a:t>Step III - Coding</a:t>
            </a:r>
          </a:p>
          <a:p>
            <a:r>
              <a:rPr lang="en-US" altLang="zh-TW" i="1" dirty="0">
                <a:latin typeface="Times New Roman" pitchFamily="18" charset="0"/>
                <a:cs typeface="Times New Roman" pitchFamily="18" charset="0"/>
              </a:rPr>
              <a:t>void sort(</a:t>
            </a:r>
            <a:r>
              <a:rPr lang="en-US" altLang="zh-TW" i="1" dirty="0" err="1">
                <a:latin typeface="Times New Roman" pitchFamily="18" charset="0"/>
                <a:cs typeface="Times New Roman" pitchFamily="18" charset="0"/>
              </a:rPr>
              <a:t>int</a:t>
            </a:r>
            <a:r>
              <a:rPr lang="en-US" altLang="zh-TW" i="1" dirty="0">
                <a:latin typeface="Times New Roman" pitchFamily="18" charset="0"/>
                <a:cs typeface="Times New Roman" pitchFamily="18" charset="0"/>
              </a:rPr>
              <a:t> *a, </a:t>
            </a:r>
            <a:r>
              <a:rPr lang="en-US" altLang="zh-TW" i="1" dirty="0" err="1">
                <a:latin typeface="Times New Roman" pitchFamily="18" charset="0"/>
                <a:cs typeface="Times New Roman" pitchFamily="18" charset="0"/>
              </a:rPr>
              <a:t>int</a:t>
            </a:r>
            <a:r>
              <a:rPr lang="en-US" altLang="zh-TW" i="1" dirty="0">
                <a:latin typeface="Times New Roman" pitchFamily="18" charset="0"/>
                <a:cs typeface="Times New Roman" pitchFamily="18" charset="0"/>
              </a:rPr>
              <a:t> n)</a:t>
            </a:r>
          </a:p>
          <a:p>
            <a:r>
              <a:rPr lang="en-US" altLang="zh-TW" i="1" dirty="0">
                <a:latin typeface="Times New Roman" pitchFamily="18" charset="0"/>
                <a:cs typeface="Times New Roman" pitchFamily="18" charset="0"/>
              </a:rPr>
              <a:t>{</a:t>
            </a:r>
          </a:p>
          <a:p>
            <a:r>
              <a:rPr lang="en-US" altLang="zh-TW" i="1" dirty="0">
                <a:latin typeface="Times New Roman" pitchFamily="18" charset="0"/>
                <a:cs typeface="Times New Roman" pitchFamily="18" charset="0"/>
              </a:rPr>
              <a:t>    for (</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 0; </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&lt; n; </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a:t>
            </a:r>
          </a:p>
          <a:p>
            <a:r>
              <a:rPr lang="en-US" altLang="zh-TW" i="1" dirty="0">
                <a:latin typeface="Times New Roman" pitchFamily="18" charset="0"/>
                <a:cs typeface="Times New Roman" pitchFamily="18" charset="0"/>
              </a:rPr>
              <a:t>    {</a:t>
            </a:r>
          </a:p>
          <a:p>
            <a:r>
              <a:rPr lang="en-US" altLang="zh-TW" i="1" dirty="0">
                <a:latin typeface="Times New Roman" pitchFamily="18" charset="0"/>
                <a:cs typeface="Times New Roman" pitchFamily="18" charset="0"/>
              </a:rPr>
              <a:t>    </a:t>
            </a:r>
            <a:r>
              <a:rPr lang="en-US" altLang="zh-TW" i="1" dirty="0" err="1">
                <a:latin typeface="Times New Roman" pitchFamily="18" charset="0"/>
                <a:cs typeface="Times New Roman" pitchFamily="18" charset="0"/>
              </a:rPr>
              <a:t>int</a:t>
            </a:r>
            <a:r>
              <a:rPr lang="en-US" altLang="zh-TW" i="1" dirty="0">
                <a:latin typeface="Times New Roman" pitchFamily="18" charset="0"/>
                <a:cs typeface="Times New Roman" pitchFamily="18" charset="0"/>
              </a:rPr>
              <a:t> j= </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a:t>
            </a:r>
          </a:p>
          <a:p>
            <a:r>
              <a:rPr lang="en-US" altLang="zh-TW" i="1" dirty="0">
                <a:latin typeface="Times New Roman" pitchFamily="18" charset="0"/>
                <a:cs typeface="Times New Roman" pitchFamily="18" charset="0"/>
              </a:rPr>
              <a:t>    for (</a:t>
            </a:r>
            <a:r>
              <a:rPr lang="en-US" altLang="zh-TW" i="1" dirty="0" err="1">
                <a:latin typeface="Times New Roman" pitchFamily="18" charset="0"/>
                <a:cs typeface="Times New Roman" pitchFamily="18" charset="0"/>
              </a:rPr>
              <a:t>int</a:t>
            </a:r>
            <a:r>
              <a:rPr lang="en-US" altLang="zh-TW" i="1" dirty="0">
                <a:latin typeface="Times New Roman" pitchFamily="18" charset="0"/>
                <a:cs typeface="Times New Roman" pitchFamily="18" charset="0"/>
              </a:rPr>
              <a:t> k= i+1; k&lt; n; k++){</a:t>
            </a:r>
          </a:p>
          <a:p>
            <a:r>
              <a:rPr lang="en-US" altLang="zh-TW" i="1" dirty="0">
                <a:latin typeface="Times New Roman" pitchFamily="18" charset="0"/>
                <a:cs typeface="Times New Roman" pitchFamily="18" charset="0"/>
              </a:rPr>
              <a:t>        if (a[k ]&lt; a[ j]) j= k;</a:t>
            </a:r>
          </a:p>
          <a:p>
            <a:r>
              <a:rPr lang="en-US" altLang="zh-TW" i="1" dirty="0">
                <a:latin typeface="Times New Roman" pitchFamily="18" charset="0"/>
                <a:cs typeface="Times New Roman" pitchFamily="18" charset="0"/>
              </a:rPr>
              <a:t>    </a:t>
            </a:r>
            <a:r>
              <a:rPr lang="en-US" altLang="zh-TW" i="1" dirty="0" err="1">
                <a:latin typeface="Times New Roman" pitchFamily="18" charset="0"/>
                <a:cs typeface="Times New Roman" pitchFamily="18" charset="0"/>
              </a:rPr>
              <a:t>int</a:t>
            </a:r>
            <a:r>
              <a:rPr lang="en-US" altLang="zh-TW" i="1" dirty="0">
                <a:latin typeface="Times New Roman" pitchFamily="18" charset="0"/>
                <a:cs typeface="Times New Roman" pitchFamily="18" charset="0"/>
              </a:rPr>
              <a:t> temp=a[</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 a[</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]=a[ j]; a[ j]=temp;</a:t>
            </a:r>
          </a:p>
          <a:p>
            <a:r>
              <a:rPr lang="en-US" altLang="zh-TW" i="1" dirty="0">
                <a:latin typeface="Times New Roman" pitchFamily="18" charset="0"/>
                <a:cs typeface="Times New Roman" pitchFamily="18" charset="0"/>
              </a:rPr>
              <a:t>   }</a:t>
            </a:r>
          </a:p>
          <a:p>
            <a:r>
              <a:rPr lang="en-US" altLang="zh-TW" i="1" dirty="0">
                <a:latin typeface="Times New Roman" pitchFamily="18" charset="0"/>
                <a:cs typeface="Times New Roman" pitchFamily="18" charset="0"/>
              </a:rPr>
              <a:t>}</a:t>
            </a:r>
          </a:p>
          <a:p>
            <a:pPr marL="0" indent="0">
              <a:buNone/>
            </a:pPr>
            <a:endParaRPr lang="en-US" altLang="zh-TW" dirty="0">
              <a:latin typeface="Times New Roman" pitchFamily="18" charset="0"/>
              <a:cs typeface="Times New Roman" pitchFamily="18" charset="0"/>
            </a:endParaRPr>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95966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5363" y="0"/>
            <a:ext cx="5568619" cy="1143000"/>
          </a:xfrm>
        </p:spPr>
        <p:txBody>
          <a:bodyPr>
            <a:noAutofit/>
          </a:bodyPr>
          <a:lstStyle/>
          <a:p>
            <a:pPr algn="ctr"/>
            <a:r>
              <a:rPr lang="en-US" altLang="zh-TW" sz="2800" b="1" dirty="0">
                <a:latin typeface="Times New Roman" panose="02020603050405020304" pitchFamily="18" charset="0"/>
                <a:cs typeface="Times New Roman" panose="02020603050405020304" pitchFamily="18" charset="0"/>
              </a:rPr>
              <a:t>Correctness Proof</a:t>
            </a:r>
            <a:endParaRPr lang="en-IN" sz="28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711164" y="1584072"/>
            <a:ext cx="10972800" cy="4525963"/>
          </a:xfrm>
        </p:spPr>
        <p:txBody>
          <a:bodyPr>
            <a:normAutofit/>
          </a:bodyPr>
          <a:lstStyle/>
          <a:p>
            <a:pPr algn="just"/>
            <a:r>
              <a:rPr lang="en-US" altLang="zh-TW" sz="2400" dirty="0">
                <a:latin typeface="Times New Roman" pitchFamily="18" charset="0"/>
                <a:cs typeface="Times New Roman" pitchFamily="18" charset="0"/>
              </a:rPr>
              <a:t>Theorem</a:t>
            </a:r>
          </a:p>
          <a:p>
            <a:pPr lvl="1" algn="just"/>
            <a:r>
              <a:rPr lang="en-US" altLang="zh-TW" dirty="0">
                <a:latin typeface="Times New Roman" pitchFamily="18" charset="0"/>
                <a:cs typeface="Times New Roman" pitchFamily="18" charset="0"/>
              </a:rPr>
              <a:t>Function </a:t>
            </a:r>
            <a:r>
              <a:rPr lang="en-US" altLang="zh-TW" i="1" dirty="0">
                <a:latin typeface="Times New Roman" pitchFamily="18" charset="0"/>
                <a:cs typeface="Times New Roman" pitchFamily="18" charset="0"/>
              </a:rPr>
              <a:t>sort(a, n) </a:t>
            </a:r>
            <a:r>
              <a:rPr lang="en-US" altLang="zh-TW" dirty="0">
                <a:latin typeface="Times New Roman" pitchFamily="18" charset="0"/>
                <a:cs typeface="Times New Roman" pitchFamily="18" charset="0"/>
              </a:rPr>
              <a:t>correctly sorts a set of </a:t>
            </a:r>
            <a:r>
              <a:rPr lang="en-US" altLang="zh-TW" i="1" dirty="0">
                <a:latin typeface="Times New Roman" pitchFamily="18" charset="0"/>
                <a:cs typeface="Times New Roman" pitchFamily="18" charset="0"/>
              </a:rPr>
              <a:t>n&gt;= 1 </a:t>
            </a:r>
            <a:r>
              <a:rPr lang="en-US" altLang="zh-TW" dirty="0">
                <a:latin typeface="Times New Roman" pitchFamily="18" charset="0"/>
                <a:cs typeface="Times New Roman" pitchFamily="18" charset="0"/>
              </a:rPr>
              <a:t>integers. The result remains in </a:t>
            </a:r>
            <a:r>
              <a:rPr lang="en-US" altLang="zh-TW" i="1" dirty="0">
                <a:latin typeface="Times New Roman" pitchFamily="18" charset="0"/>
                <a:cs typeface="Times New Roman" pitchFamily="18" charset="0"/>
              </a:rPr>
              <a:t>a[0], ..., a[n-1] </a:t>
            </a:r>
            <a:r>
              <a:rPr lang="en-US" altLang="zh-TW" dirty="0">
                <a:latin typeface="Times New Roman" pitchFamily="18" charset="0"/>
                <a:cs typeface="Times New Roman" pitchFamily="18" charset="0"/>
              </a:rPr>
              <a:t>such that a</a:t>
            </a:r>
            <a:r>
              <a:rPr lang="en-US" altLang="zh-TW" i="1" dirty="0">
                <a:latin typeface="Times New Roman" pitchFamily="18" charset="0"/>
                <a:cs typeface="Times New Roman" pitchFamily="18" charset="0"/>
              </a:rPr>
              <a:t>[0]&lt;= a[1]&lt;=...&lt;=a[n-1].</a:t>
            </a:r>
          </a:p>
          <a:p>
            <a:pPr algn="just"/>
            <a:r>
              <a:rPr lang="en-US" altLang="zh-TW" sz="2400" dirty="0">
                <a:latin typeface="Times New Roman" pitchFamily="18" charset="0"/>
                <a:cs typeface="Times New Roman" pitchFamily="18" charset="0"/>
              </a:rPr>
              <a:t>Proof:</a:t>
            </a:r>
          </a:p>
          <a:p>
            <a:pPr lvl="1" algn="just">
              <a:buFontTx/>
              <a:buNone/>
            </a:pPr>
            <a:r>
              <a:rPr lang="en-US" altLang="zh-TW" dirty="0">
                <a:latin typeface="Times New Roman" pitchFamily="18" charset="0"/>
                <a:cs typeface="Times New Roman" pitchFamily="18" charset="0"/>
              </a:rPr>
              <a:t>For </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 q</a:t>
            </a:r>
            <a:r>
              <a:rPr lang="en-US" altLang="zh-TW" dirty="0">
                <a:latin typeface="Times New Roman" pitchFamily="18" charset="0"/>
                <a:cs typeface="Times New Roman" pitchFamily="18" charset="0"/>
              </a:rPr>
              <a:t>, following the execution of line 6-11, we have </a:t>
            </a:r>
            <a:r>
              <a:rPr lang="en-US" altLang="zh-TW" i="1" dirty="0">
                <a:latin typeface="Times New Roman" pitchFamily="18" charset="0"/>
                <a:cs typeface="Times New Roman" pitchFamily="18" charset="0"/>
              </a:rPr>
              <a:t>a[q]&lt;= a[r], q&lt; r&lt; =n-1</a:t>
            </a:r>
            <a:r>
              <a:rPr lang="en-US" altLang="zh-TW" dirty="0">
                <a:latin typeface="Times New Roman" pitchFamily="18" charset="0"/>
                <a:cs typeface="Times New Roman" pitchFamily="18" charset="0"/>
              </a:rPr>
              <a:t>.</a:t>
            </a:r>
          </a:p>
          <a:p>
            <a:pPr lvl="1" algn="just">
              <a:buFontTx/>
              <a:buNone/>
            </a:pPr>
            <a:r>
              <a:rPr lang="en-US" altLang="zh-TW" dirty="0">
                <a:latin typeface="Times New Roman" pitchFamily="18" charset="0"/>
                <a:cs typeface="Times New Roman" pitchFamily="18" charset="0"/>
              </a:rPr>
              <a:t>For </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&gt; q</a:t>
            </a:r>
            <a:r>
              <a:rPr lang="en-US" altLang="zh-TW" dirty="0">
                <a:latin typeface="Times New Roman" pitchFamily="18" charset="0"/>
                <a:cs typeface="Times New Roman" pitchFamily="18" charset="0"/>
              </a:rPr>
              <a:t>, observing, </a:t>
            </a:r>
            <a:r>
              <a:rPr lang="en-US" altLang="zh-TW" i="1" dirty="0">
                <a:latin typeface="Times New Roman" pitchFamily="18" charset="0"/>
                <a:cs typeface="Times New Roman" pitchFamily="18" charset="0"/>
              </a:rPr>
              <a:t>a[0], ..., a[q] </a:t>
            </a:r>
            <a:r>
              <a:rPr lang="en-US" altLang="zh-TW" dirty="0">
                <a:latin typeface="Times New Roman" pitchFamily="18" charset="0"/>
                <a:cs typeface="Times New Roman" pitchFamily="18" charset="0"/>
              </a:rPr>
              <a:t>are unchanged.</a:t>
            </a:r>
          </a:p>
          <a:p>
            <a:pPr lvl="1" algn="just">
              <a:buFontTx/>
              <a:buNone/>
            </a:pPr>
            <a:r>
              <a:rPr lang="en-US" altLang="zh-TW" dirty="0">
                <a:latin typeface="Times New Roman" pitchFamily="18" charset="0"/>
                <a:cs typeface="Times New Roman" pitchFamily="18" charset="0"/>
              </a:rPr>
              <a:t>Hence, increasing </a:t>
            </a:r>
            <a:r>
              <a:rPr lang="en-US" altLang="zh-TW" i="1" dirty="0" err="1">
                <a:latin typeface="Times New Roman" pitchFamily="18" charset="0"/>
                <a:cs typeface="Times New Roman" pitchFamily="18" charset="0"/>
              </a:rPr>
              <a:t>i</a:t>
            </a:r>
            <a:r>
              <a:rPr lang="en-US" altLang="zh-TW" dirty="0">
                <a:latin typeface="Times New Roman" pitchFamily="18" charset="0"/>
                <a:cs typeface="Times New Roman" pitchFamily="18" charset="0"/>
              </a:rPr>
              <a:t>, for </a:t>
            </a:r>
            <a:r>
              <a:rPr lang="en-US" altLang="zh-TW" i="1" dirty="0" err="1">
                <a:latin typeface="Times New Roman" pitchFamily="18" charset="0"/>
                <a:cs typeface="Times New Roman" pitchFamily="18" charset="0"/>
              </a:rPr>
              <a:t>i</a:t>
            </a:r>
            <a:r>
              <a:rPr lang="en-US" altLang="zh-TW" i="1" dirty="0">
                <a:latin typeface="Times New Roman" pitchFamily="18" charset="0"/>
                <a:cs typeface="Times New Roman" pitchFamily="18" charset="0"/>
              </a:rPr>
              <a:t>= n-2</a:t>
            </a:r>
            <a:r>
              <a:rPr lang="en-US" altLang="zh-TW" dirty="0">
                <a:latin typeface="Times New Roman" pitchFamily="18" charset="0"/>
                <a:cs typeface="Times New Roman" pitchFamily="18" charset="0"/>
              </a:rPr>
              <a:t>, we have </a:t>
            </a:r>
          </a:p>
          <a:p>
            <a:pPr lvl="1" algn="just">
              <a:buFontTx/>
              <a:buNone/>
            </a:pPr>
            <a:r>
              <a:rPr lang="en-US" altLang="zh-TW" i="1" dirty="0">
                <a:latin typeface="Times New Roman" pitchFamily="18" charset="0"/>
                <a:cs typeface="Times New Roman" pitchFamily="18" charset="0"/>
              </a:rPr>
              <a:t>a[0]&lt;= a[1]&lt;= ...&lt;=a[n-1]</a:t>
            </a:r>
            <a:endParaRPr lang="en-US" altLang="zh-TW" dirty="0">
              <a:latin typeface="Times New Roman" pitchFamily="18" charset="0"/>
              <a:cs typeface="Times New Roman" pitchFamily="18" charset="0"/>
            </a:endParaRPr>
          </a:p>
          <a:p>
            <a:pPr marL="0" indent="0" algn="just">
              <a:buNone/>
            </a:pPr>
            <a:endParaRPr lang="en-US" altLang="zh-TW"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7</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
        <p:nvSpPr>
          <p:cNvPr id="8" name="Slide Number Placeholder 4"/>
          <p:cNvSpPr>
            <a:spLocks noGrp="1"/>
          </p:cNvSpPr>
          <p:nvPr>
            <p:ph type="sldNum" sz="quarter" idx="12"/>
          </p:nvPr>
        </p:nvSpPr>
        <p:spPr>
          <a:xfrm>
            <a:off x="8610600" y="6356350"/>
            <a:ext cx="2743200" cy="365125"/>
          </a:xfrm>
        </p:spPr>
        <p:txBody>
          <a:bodyPr/>
          <a:lstStyle/>
          <a:p>
            <a:fld id="{D0ACE207-8893-440E-B420-229E26CA706E}" type="slidenum">
              <a:rPr lang="en-IN" smtClean="0">
                <a:latin typeface="Times New Roman" pitchFamily="18" charset="0"/>
                <a:cs typeface="Times New Roman" pitchFamily="18" charset="0"/>
              </a:rPr>
              <a:pPr/>
              <a:t>15</a:t>
            </a:fld>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19800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0" y="331076"/>
            <a:ext cx="5486400" cy="1086562"/>
          </a:xfrm>
        </p:spPr>
        <p:txBody>
          <a:bodyPr bIns="216000" anchor="b">
            <a:noAutofit/>
          </a:bodyPr>
          <a:lstStyle/>
          <a:p>
            <a:pPr algn="ctr"/>
            <a:r>
              <a:rPr lang="en-US" sz="2800" b="1" dirty="0" smtClean="0">
                <a:solidFill>
                  <a:schemeClr val="bg1"/>
                </a:solidFill>
                <a:latin typeface="Times New Roman" pitchFamily="18" charset="0"/>
                <a:cs typeface="Times New Roman" pitchFamily="18" charset="0"/>
              </a:rPr>
              <a:t/>
            </a:r>
            <a:br>
              <a:rPr lang="en-US" sz="2800" b="1" dirty="0" smtClean="0">
                <a:solidFill>
                  <a:schemeClr val="bg1"/>
                </a:solidFill>
                <a:latin typeface="Times New Roman" pitchFamily="18" charset="0"/>
                <a:cs typeface="Times New Roman" pitchFamily="18" charset="0"/>
              </a:rPr>
            </a:br>
            <a:r>
              <a:rPr lang="en-US" sz="2800" b="1" dirty="0" smtClean="0">
                <a:latin typeface="Times New Roman" pitchFamily="18" charset="0"/>
                <a:cs typeface="Times New Roman" pitchFamily="18" charset="0"/>
              </a:rPr>
              <a:t>Performance Analysis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Performance of </a:t>
            </a:r>
            <a:r>
              <a:rPr lang="en-US" sz="2400" dirty="0">
                <a:latin typeface="Times New Roman" pitchFamily="18" charset="0"/>
                <a:cs typeface="Times New Roman" pitchFamily="18" charset="0"/>
              </a:rPr>
              <a:t>an algorithm is a process of making evaluative </a:t>
            </a:r>
            <a:r>
              <a:rPr lang="en-US" sz="2400" dirty="0" smtClean="0">
                <a:latin typeface="Times New Roman" pitchFamily="18" charset="0"/>
                <a:cs typeface="Times New Roman" pitchFamily="18" charset="0"/>
              </a:rPr>
              <a:t>judgment </a:t>
            </a:r>
            <a:r>
              <a:rPr lang="en-US" sz="2400" dirty="0">
                <a:latin typeface="Times New Roman" pitchFamily="18" charset="0"/>
                <a:cs typeface="Times New Roman" pitchFamily="18" charset="0"/>
              </a:rPr>
              <a:t>about algorithms</a:t>
            </a:r>
            <a:r>
              <a:rPr lang="en-US" sz="2400" dirty="0" smtClean="0">
                <a:latin typeface="Times New Roman" pitchFamily="18" charset="0"/>
                <a:cs typeface="Times New Roman" pitchFamily="18" charset="0"/>
              </a:rPr>
              <a:t>. </a:t>
            </a:r>
          </a:p>
          <a:p>
            <a:pPr algn="just"/>
            <a:r>
              <a:rPr lang="en-US" sz="2400" dirty="0" smtClean="0">
                <a:solidFill>
                  <a:schemeClr val="tx1"/>
                </a:solidFill>
                <a:latin typeface="Times New Roman" pitchFamily="18" charset="0"/>
                <a:cs typeface="Times New Roman" pitchFamily="18" charset="0"/>
              </a:rPr>
              <a:t>We can also defined as:</a:t>
            </a:r>
          </a:p>
          <a:p>
            <a:pPr algn="just"/>
            <a:r>
              <a:rPr lang="en-US" sz="2400" dirty="0" smtClean="0">
                <a:latin typeface="Times New Roman" pitchFamily="18" charset="0"/>
                <a:cs typeface="Times New Roman" pitchFamily="18" charset="0"/>
              </a:rPr>
              <a:t>Performance </a:t>
            </a:r>
            <a:r>
              <a:rPr lang="en-US" sz="2400" dirty="0">
                <a:latin typeface="Times New Roman" pitchFamily="18" charset="0"/>
                <a:cs typeface="Times New Roman" pitchFamily="18" charset="0"/>
              </a:rPr>
              <a:t>of an algorithm means predicting the resources which are required to an algorithm to perform its task</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Performance of an algorithm depends on the following elements...</a:t>
            </a:r>
          </a:p>
          <a:p>
            <a:pPr lvl="1">
              <a:buFont typeface="Wingdings" panose="05000000000000000000" pitchFamily="2" charset="2"/>
              <a:buChar char="Ø"/>
            </a:pPr>
            <a:r>
              <a:rPr lang="en-US" dirty="0">
                <a:latin typeface="Times New Roman" pitchFamily="18" charset="0"/>
                <a:cs typeface="Times New Roman" pitchFamily="18" charset="0"/>
              </a:rPr>
              <a:t>Whether that algorithm is providing the exact solution for the problem?</a:t>
            </a:r>
          </a:p>
          <a:p>
            <a:pPr lvl="1">
              <a:buFont typeface="Wingdings" panose="05000000000000000000" pitchFamily="2" charset="2"/>
              <a:buChar char="Ø"/>
            </a:pPr>
            <a:r>
              <a:rPr lang="en-US" dirty="0">
                <a:latin typeface="Times New Roman" pitchFamily="18" charset="0"/>
                <a:cs typeface="Times New Roman" pitchFamily="18" charset="0"/>
              </a:rPr>
              <a:t>Whether it is easy to understand?</a:t>
            </a:r>
          </a:p>
          <a:p>
            <a:pPr lvl="1">
              <a:buFont typeface="Wingdings" panose="05000000000000000000" pitchFamily="2" charset="2"/>
              <a:buChar char="Ø"/>
            </a:pPr>
            <a:r>
              <a:rPr lang="en-US" dirty="0">
                <a:latin typeface="Times New Roman" pitchFamily="18" charset="0"/>
                <a:cs typeface="Times New Roman" pitchFamily="18" charset="0"/>
              </a:rPr>
              <a:t>Whether it is easy to implement?</a:t>
            </a:r>
          </a:p>
          <a:p>
            <a:pPr lvl="1">
              <a:buFont typeface="Wingdings" panose="05000000000000000000" pitchFamily="2" charset="2"/>
              <a:buChar char="Ø"/>
            </a:pPr>
            <a:r>
              <a:rPr lang="en-US" dirty="0">
                <a:latin typeface="Times New Roman" pitchFamily="18" charset="0"/>
                <a:cs typeface="Times New Roman" pitchFamily="18" charset="0"/>
              </a:rPr>
              <a:t>How much space (memory) it requires to solve the problem?</a:t>
            </a:r>
          </a:p>
          <a:p>
            <a:pPr lvl="1">
              <a:buFont typeface="Wingdings" panose="05000000000000000000" pitchFamily="2" charset="2"/>
              <a:buChar char="Ø"/>
            </a:pPr>
            <a:r>
              <a:rPr lang="en-US" dirty="0">
                <a:latin typeface="Times New Roman" pitchFamily="18" charset="0"/>
                <a:cs typeface="Times New Roman" pitchFamily="18" charset="0"/>
              </a:rPr>
              <a:t>How much time it takes to solve the problem? Etc.,</a:t>
            </a:r>
          </a:p>
          <a:p>
            <a:pPr marL="0" indent="0" algn="just">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16</a:t>
            </a:fld>
            <a:endParaRPr lang="en-IN"/>
          </a:p>
        </p:txBody>
      </p:sp>
      <p:sp>
        <p:nvSpPr>
          <p:cNvPr id="5" name="Footer Placeholder 4"/>
          <p:cNvSpPr>
            <a:spLocks noGrp="1"/>
          </p:cNvSpPr>
          <p:nvPr>
            <p:ph type="ftr" sz="quarter" idx="11"/>
          </p:nvPr>
        </p:nvSpPr>
        <p:spPr>
          <a:xfrm>
            <a:off x="609600" y="6356351"/>
            <a:ext cx="11049077" cy="365125"/>
          </a:xfrm>
        </p:spPr>
        <p:txBody>
          <a:bodyPr/>
          <a:lstStyle/>
          <a:p>
            <a:r>
              <a:rPr lang="en-IN" dirty="0" smtClean="0"/>
              <a:t>8</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0084" y="280002"/>
            <a:ext cx="5669470" cy="1143000"/>
          </a:xfrm>
        </p:spPr>
        <p:txBody>
          <a:bodyPr>
            <a:noAutofit/>
          </a:bodyPr>
          <a:lstStyle/>
          <a:p>
            <a:pPr algn="ctr"/>
            <a:r>
              <a:rPr lang="en-US" altLang="zh-TW" sz="2800" b="1" dirty="0" smtClean="0">
                <a:latin typeface="Times New Roman" panose="02020603050405020304" pitchFamily="18" charset="0"/>
                <a:cs typeface="Times New Roman" panose="02020603050405020304" pitchFamily="18" charset="0"/>
              </a:rPr>
              <a:t>Performance Analysis(cont..)</a:t>
            </a:r>
            <a:endParaRPr lang="en-IN"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17</a:t>
            </a:fld>
            <a:endParaRPr lang="en-IN"/>
          </a:p>
        </p:txBody>
      </p:sp>
      <p:sp>
        <p:nvSpPr>
          <p:cNvPr id="5" name="Footer Placeholder 4"/>
          <p:cNvSpPr>
            <a:spLocks noGrp="1"/>
          </p:cNvSpPr>
          <p:nvPr>
            <p:ph type="ftr" sz="quarter" idx="11"/>
          </p:nvPr>
        </p:nvSpPr>
        <p:spPr/>
        <p:txBody>
          <a:bodyPr/>
          <a:lstStyle/>
          <a:p>
            <a:r>
              <a:rPr lang="en-IN" dirty="0" smtClean="0"/>
              <a:t>9</a:t>
            </a:r>
            <a:endParaRPr lang="en-IN" dirty="0"/>
          </a:p>
        </p:txBody>
      </p:sp>
      <p:sp>
        <p:nvSpPr>
          <p:cNvPr id="7" name="Content Placeholder 6"/>
          <p:cNvSpPr>
            <a:spLocks noGrp="1"/>
          </p:cNvSpPr>
          <p:nvPr>
            <p:ph idx="1"/>
          </p:nvPr>
        </p:nvSpPr>
        <p:spPr>
          <a:xfrm>
            <a:off x="609600" y="2212574"/>
            <a:ext cx="10972800" cy="2926986"/>
          </a:xfrm>
        </p:spPr>
        <p:txBody>
          <a:bodyPr>
            <a:normAutofit/>
          </a:bodyPr>
          <a:lstStyle/>
          <a:p>
            <a:r>
              <a:rPr lang="en-US" sz="2400" dirty="0">
                <a:latin typeface="Times New Roman" pitchFamily="18" charset="0"/>
                <a:cs typeface="Times New Roman" pitchFamily="18" charset="0"/>
              </a:rPr>
              <a:t>Performance analysis of an algorithm is performed by using the following measures...</a:t>
            </a:r>
          </a:p>
          <a:p>
            <a:r>
              <a:rPr lang="en-US" sz="2400" dirty="0">
                <a:latin typeface="Times New Roman" pitchFamily="18" charset="0"/>
                <a:cs typeface="Times New Roman" pitchFamily="18" charset="0"/>
              </a:rPr>
              <a:t>Space required to complete the task of that algorithm (</a:t>
            </a:r>
            <a:r>
              <a:rPr lang="en-US" sz="2400" b="1" dirty="0">
                <a:latin typeface="Times New Roman" pitchFamily="18" charset="0"/>
                <a:cs typeface="Times New Roman" pitchFamily="18" charset="0"/>
              </a:rPr>
              <a:t>Space Complexity</a:t>
            </a:r>
            <a:r>
              <a:rPr lang="en-US" sz="2400" dirty="0">
                <a:latin typeface="Times New Roman" pitchFamily="18" charset="0"/>
                <a:cs typeface="Times New Roman" pitchFamily="18" charset="0"/>
              </a:rPr>
              <a:t>). It includes program space and data space</a:t>
            </a:r>
          </a:p>
          <a:p>
            <a:r>
              <a:rPr lang="en-US" sz="2400" dirty="0">
                <a:latin typeface="Times New Roman" pitchFamily="18" charset="0"/>
                <a:cs typeface="Times New Roman" pitchFamily="18" charset="0"/>
              </a:rPr>
              <a:t>Time required to complete the task of that algorithm (</a:t>
            </a:r>
            <a:r>
              <a:rPr lang="en-US" sz="2400" b="1" dirty="0">
                <a:latin typeface="Times New Roman" pitchFamily="18" charset="0"/>
                <a:cs typeface="Times New Roman" pitchFamily="18" charset="0"/>
              </a:rPr>
              <a:t>Time Complexity</a:t>
            </a:r>
            <a:r>
              <a:rPr lang="en-US" sz="2400" dirty="0">
                <a:latin typeface="Times New Roman" pitchFamily="18" charset="0"/>
                <a:cs typeface="Times New Roman" pitchFamily="18" charset="0"/>
              </a:rPr>
              <a:t>)</a:t>
            </a:r>
          </a:p>
          <a:p>
            <a:pPr marL="0" indent="0">
              <a:buNone/>
            </a:pPr>
            <a:endParaRPr lang="en-US" altLang="zh-TW" sz="2400" dirty="0">
              <a:latin typeface="Times New Roman" pitchFamily="18" charset="0"/>
              <a:cs typeface="Times New Roman" pitchFamily="18" charset="0"/>
            </a:endParaRPr>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229680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2428" y="208788"/>
            <a:ext cx="5746879" cy="1143000"/>
          </a:xfrm>
        </p:spPr>
        <p:txBody>
          <a:bodyPr>
            <a:noAutofit/>
          </a:bodyPr>
          <a:lstStyle/>
          <a:p>
            <a:pPr algn="ctr"/>
            <a:r>
              <a:rPr lang="en-US" altLang="zh-TW" sz="2800" b="1" dirty="0" smtClean="0">
                <a:latin typeface="Times New Roman" panose="02020603050405020304" pitchFamily="18" charset="0"/>
                <a:cs typeface="Times New Roman" panose="02020603050405020304" pitchFamily="18" charset="0"/>
              </a:rPr>
              <a:t>Performance Analysis </a:t>
            </a:r>
            <a:br>
              <a:rPr lang="en-US" altLang="zh-TW" sz="2800" b="1" dirty="0" smtClean="0">
                <a:latin typeface="Times New Roman" panose="02020603050405020304" pitchFamily="18" charset="0"/>
                <a:cs typeface="Times New Roman" panose="02020603050405020304" pitchFamily="18" charset="0"/>
              </a:rPr>
            </a:br>
            <a:r>
              <a:rPr lang="en-US" altLang="zh-TW" sz="2800" b="1" dirty="0" smtClean="0">
                <a:latin typeface="Times New Roman" panose="02020603050405020304" pitchFamily="18" charset="0"/>
                <a:cs typeface="Times New Roman" panose="02020603050405020304" pitchFamily="18" charset="0"/>
              </a:rPr>
              <a:t>(Time Complexity)</a:t>
            </a:r>
            <a:endParaRPr lang="en-IN"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18</a:t>
            </a:fld>
            <a:endParaRPr lang="en-IN"/>
          </a:p>
        </p:txBody>
      </p:sp>
      <p:sp>
        <p:nvSpPr>
          <p:cNvPr id="5" name="Footer Placeholder 4"/>
          <p:cNvSpPr>
            <a:spLocks noGrp="1"/>
          </p:cNvSpPr>
          <p:nvPr>
            <p:ph type="ftr" sz="quarter" idx="11"/>
          </p:nvPr>
        </p:nvSpPr>
        <p:spPr/>
        <p:txBody>
          <a:bodyPr/>
          <a:lstStyle/>
          <a:p>
            <a:r>
              <a:rPr lang="en-IN" dirty="0" smtClean="0"/>
              <a:t>10</a:t>
            </a:r>
            <a:endParaRPr lang="en-IN" dirty="0"/>
          </a:p>
        </p:txBody>
      </p:sp>
      <p:sp>
        <p:nvSpPr>
          <p:cNvPr id="7" name="Content Placeholder 6"/>
          <p:cNvSpPr>
            <a:spLocks noGrp="1"/>
          </p:cNvSpPr>
          <p:nvPr>
            <p:ph idx="1"/>
          </p:nvPr>
        </p:nvSpPr>
        <p:spPr>
          <a:xfrm>
            <a:off x="609600" y="2212573"/>
            <a:ext cx="10972800" cy="4525963"/>
          </a:xfrm>
        </p:spPr>
        <p:txBody>
          <a:bodyPr>
            <a:normAutofit/>
          </a:bodyPr>
          <a:lstStyle/>
          <a:p>
            <a:r>
              <a:rPr lang="en-US" sz="2400" dirty="0">
                <a:latin typeface="Times New Roman" pitchFamily="18" charset="0"/>
                <a:cs typeface="Times New Roman" pitchFamily="18" charset="0"/>
              </a:rPr>
              <a:t>Performance analysis of an algorithm is performed by using the following measures...</a:t>
            </a:r>
          </a:p>
          <a:p>
            <a:r>
              <a:rPr lang="en-US" sz="2400" dirty="0">
                <a:latin typeface="Times New Roman" pitchFamily="18" charset="0"/>
                <a:cs typeface="Times New Roman" pitchFamily="18" charset="0"/>
              </a:rPr>
              <a:t>Space required to complete the task of that algorithm (</a:t>
            </a:r>
            <a:r>
              <a:rPr lang="en-US" sz="2400" b="1" dirty="0">
                <a:latin typeface="Times New Roman" pitchFamily="18" charset="0"/>
                <a:cs typeface="Times New Roman" pitchFamily="18" charset="0"/>
              </a:rPr>
              <a:t>Space Complexity</a:t>
            </a:r>
            <a:r>
              <a:rPr lang="en-US" sz="2400" dirty="0">
                <a:latin typeface="Times New Roman" pitchFamily="18" charset="0"/>
                <a:cs typeface="Times New Roman" pitchFamily="18" charset="0"/>
              </a:rPr>
              <a:t>). It includes program space and data space</a:t>
            </a:r>
          </a:p>
          <a:p>
            <a:r>
              <a:rPr lang="en-US" sz="2400" dirty="0">
                <a:latin typeface="Times New Roman" pitchFamily="18" charset="0"/>
                <a:cs typeface="Times New Roman" pitchFamily="18" charset="0"/>
              </a:rPr>
              <a:t>Time required to complete the task of that algorithm (</a:t>
            </a:r>
            <a:r>
              <a:rPr lang="en-US" sz="2400" b="1" dirty="0">
                <a:latin typeface="Times New Roman" pitchFamily="18" charset="0"/>
                <a:cs typeface="Times New Roman" pitchFamily="18" charset="0"/>
              </a:rPr>
              <a:t>Time Complexity</a:t>
            </a:r>
            <a:r>
              <a:rPr lang="en-US" sz="2400" dirty="0">
                <a:latin typeface="Times New Roman" pitchFamily="18" charset="0"/>
                <a:cs typeface="Times New Roman" pitchFamily="18" charset="0"/>
              </a:rPr>
              <a:t>)</a:t>
            </a:r>
          </a:p>
          <a:p>
            <a:pPr marL="0" indent="0">
              <a:buNone/>
            </a:pPr>
            <a:endParaRPr lang="en-US" altLang="zh-TW" sz="2400" dirty="0">
              <a:latin typeface="Times New Roman" pitchFamily="18" charset="0"/>
              <a:cs typeface="Times New Roman" pitchFamily="18" charset="0"/>
            </a:endParaRPr>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379536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8021" y="116632"/>
            <a:ext cx="5486400" cy="1143000"/>
          </a:xfrm>
        </p:spPr>
        <p:txBody>
          <a:bodyPr>
            <a:noAutofit/>
          </a:bodyPr>
          <a:lstStyle/>
          <a:p>
            <a:pPr algn="ctr"/>
            <a:r>
              <a:rPr lang="en-US" sz="2800" b="1" dirty="0" smtClean="0">
                <a:solidFill>
                  <a:schemeClr val="bg1"/>
                </a:solidFill>
                <a:latin typeface="Times New Roman" pitchFamily="18" charset="0"/>
                <a:cs typeface="Times New Roman" pitchFamily="18" charset="0"/>
              </a:rPr>
              <a:t>Space Complexity</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686909" y="1513490"/>
            <a:ext cx="9914217" cy="3139646"/>
          </a:xfrm>
        </p:spPr>
        <p:txBody>
          <a:bodyPr>
            <a:noAutofit/>
          </a:bodyPr>
          <a:lstStyle/>
          <a:p>
            <a:pPr algn="just"/>
            <a:r>
              <a:rPr lang="en-US" sz="2400" dirty="0">
                <a:latin typeface="Times New Roman" pitchFamily="18" charset="0"/>
                <a:cs typeface="Times New Roman" pitchFamily="18" charset="0"/>
              </a:rPr>
              <a:t>When we design an algorithm to solve a problem, it needs some computer memory to complete its execution. For any algorithm, memory is required for the following purposes...</a:t>
            </a:r>
          </a:p>
          <a:p>
            <a:pPr algn="just"/>
            <a:r>
              <a:rPr lang="en-US" sz="2400" dirty="0">
                <a:latin typeface="Times New Roman" pitchFamily="18" charset="0"/>
                <a:cs typeface="Times New Roman" pitchFamily="18" charset="0"/>
              </a:rPr>
              <a:t>Memory required to store program instructions</a:t>
            </a:r>
          </a:p>
          <a:p>
            <a:pPr algn="just"/>
            <a:r>
              <a:rPr lang="en-US" sz="2400" dirty="0">
                <a:latin typeface="Times New Roman" pitchFamily="18" charset="0"/>
                <a:cs typeface="Times New Roman" pitchFamily="18" charset="0"/>
              </a:rPr>
              <a:t>Memory required to store constant values</a:t>
            </a:r>
          </a:p>
          <a:p>
            <a:pPr algn="just"/>
            <a:r>
              <a:rPr lang="en-US" sz="2400" dirty="0">
                <a:latin typeface="Times New Roman" pitchFamily="18" charset="0"/>
                <a:cs typeface="Times New Roman" pitchFamily="18" charset="0"/>
              </a:rPr>
              <a:t>Memory required to store variable values</a:t>
            </a:r>
          </a:p>
          <a:p>
            <a:pPr algn="just"/>
            <a:r>
              <a:rPr lang="en-US" sz="2400" dirty="0">
                <a:latin typeface="Times New Roman" pitchFamily="18" charset="0"/>
                <a:cs typeface="Times New Roman" pitchFamily="18" charset="0"/>
              </a:rPr>
              <a:t>And for few other things</a:t>
            </a:r>
          </a:p>
          <a:p>
            <a:pPr algn="just"/>
            <a:r>
              <a:rPr lang="en-US" sz="2400" dirty="0">
                <a:latin typeface="Times New Roman" pitchFamily="18" charset="0"/>
                <a:cs typeface="Times New Roman" pitchFamily="18" charset="0"/>
              </a:rPr>
              <a:t>Space complexity of an algorithm can be defined as follows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19</a:t>
            </a:fld>
            <a:endParaRPr lang="en-IN"/>
          </a:p>
        </p:txBody>
      </p:sp>
      <p:sp>
        <p:nvSpPr>
          <p:cNvPr id="5" name="Footer Placeholder 4"/>
          <p:cNvSpPr>
            <a:spLocks noGrp="1"/>
          </p:cNvSpPr>
          <p:nvPr>
            <p:ph type="ftr" sz="quarter" idx="11"/>
          </p:nvPr>
        </p:nvSpPr>
        <p:spPr/>
        <p:txBody>
          <a:bodyPr/>
          <a:lstStyle/>
          <a:p>
            <a:r>
              <a:rPr lang="en-IN" dirty="0" smtClean="0"/>
              <a:t>11</a:t>
            </a:r>
            <a:endParaRPr lang="en-IN" dirty="0"/>
          </a:p>
        </p:txBody>
      </p:sp>
      <p:sp>
        <p:nvSpPr>
          <p:cNvPr id="6" name="Title 1"/>
          <p:cNvSpPr txBox="1">
            <a:spLocks/>
          </p:cNvSpPr>
          <p:nvPr/>
        </p:nvSpPr>
        <p:spPr>
          <a:xfrm>
            <a:off x="677917" y="5265682"/>
            <a:ext cx="11146221" cy="827613"/>
          </a:xfrm>
          <a:prstGeom prst="rect">
            <a:avLst/>
          </a:prstGeom>
          <a:solidFill>
            <a:srgbClr val="C00000"/>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gn="just"/>
            <a:r>
              <a:rPr lang="en-US" sz="2400" b="1" dirty="0">
                <a:latin typeface="Times New Roman" pitchFamily="18" charset="0"/>
                <a:cs typeface="Times New Roman" pitchFamily="18" charset="0"/>
              </a:rPr>
              <a:t>Total amount of computer memory required by an algorithm to complete its execution is called as space complexity of that algorithm</a:t>
            </a:r>
            <a:endParaRPr lang="en-IN" sz="2400" b="1" dirty="0">
              <a:latin typeface="Times New Roman" pitchFamily="18" charset="0"/>
              <a:cs typeface="Times New Roman" pitchFamily="18" charset="0"/>
            </a:endParaRPr>
          </a:p>
        </p:txBody>
      </p:sp>
      <p:sp>
        <p:nvSpPr>
          <p:cNvPr id="7"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Scheme</a:t>
            </a:r>
            <a:endParaRPr lang="en-US" sz="2800" dirty="0"/>
          </a:p>
        </p:txBody>
      </p:sp>
      <p:sp>
        <p:nvSpPr>
          <p:cNvPr id="4" name="Date Placeholder 3"/>
          <p:cNvSpPr>
            <a:spLocks noGrp="1"/>
          </p:cNvSpPr>
          <p:nvPr>
            <p:ph type="dt" sz="half" idx="10"/>
          </p:nvPr>
        </p:nvSpPr>
        <p:spPr/>
        <p:txBody>
          <a:bodyPr/>
          <a:lstStyle/>
          <a:p>
            <a:fld id="{08C26EC8-54BA-4A3E-B1AE-45C0D842F2A9}" type="datetime1">
              <a:rPr lang="en-IN" smtClean="0"/>
              <a:pPr/>
              <a:t>05-07-2018</a:t>
            </a:fld>
            <a:endParaRPr lang="en-IN" dirty="0"/>
          </a:p>
        </p:txBody>
      </p:sp>
      <p:sp>
        <p:nvSpPr>
          <p:cNvPr id="5" name="Slide Number Placeholder 4"/>
          <p:cNvSpPr>
            <a:spLocks noGrp="1"/>
          </p:cNvSpPr>
          <p:nvPr>
            <p:ph type="sldNum" sz="quarter" idx="12"/>
          </p:nvPr>
        </p:nvSpPr>
        <p:spPr/>
        <p:txBody>
          <a:bodyPr/>
          <a:lstStyle/>
          <a:p>
            <a:fld id="{D0ACE207-8893-440E-B420-229E26CA706E}" type="slidenum">
              <a:rPr lang="en-IN" smtClean="0"/>
              <a:pPr/>
              <a:t>2</a:t>
            </a:fld>
            <a:endParaRPr lang="en-IN" dirty="0"/>
          </a:p>
        </p:txBody>
      </p:sp>
      <p:graphicFrame>
        <p:nvGraphicFramePr>
          <p:cNvPr id="6" name="Table 5"/>
          <p:cNvGraphicFramePr>
            <a:graphicFrameLocks noGrp="1"/>
          </p:cNvGraphicFramePr>
          <p:nvPr/>
        </p:nvGraphicFramePr>
        <p:xfrm>
          <a:off x="677917" y="1885949"/>
          <a:ext cx="10767848" cy="4206240"/>
        </p:xfrm>
        <a:graphic>
          <a:graphicData uri="http://schemas.openxmlformats.org/drawingml/2006/table">
            <a:tbl>
              <a:tblPr/>
              <a:tblGrid>
                <a:gridCol w="2414152"/>
                <a:gridCol w="5769413"/>
                <a:gridCol w="424253"/>
                <a:gridCol w="424253"/>
                <a:gridCol w="409178"/>
                <a:gridCol w="1326599"/>
              </a:tblGrid>
              <a:tr h="325000">
                <a:tc gridSpan="6">
                  <a:txBody>
                    <a:bodyPr/>
                    <a:lstStyle/>
                    <a:p>
                      <a:pPr algn="ctr">
                        <a:lnSpc>
                          <a:spcPct val="115000"/>
                        </a:lnSpc>
                        <a:spcAft>
                          <a:spcPts val="0"/>
                        </a:spcAft>
                      </a:pPr>
                      <a:r>
                        <a:rPr lang="en-US" sz="2000" b="1" dirty="0">
                          <a:solidFill>
                            <a:srgbClr val="000000"/>
                          </a:solidFill>
                          <a:latin typeface="Times New Roman"/>
                          <a:ea typeface="Times New Roman"/>
                        </a:rPr>
                        <a:t>Master of Computer Applications Semester – III (2018-20)</a:t>
                      </a:r>
                      <a:endParaRPr lang="en-IN" sz="20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25000">
                <a:tc>
                  <a:txBody>
                    <a:bodyPr/>
                    <a:lstStyle/>
                    <a:p>
                      <a:pPr algn="ctr">
                        <a:lnSpc>
                          <a:spcPct val="115000"/>
                        </a:lnSpc>
                        <a:spcAft>
                          <a:spcPts val="0"/>
                        </a:spcAft>
                      </a:pPr>
                      <a:r>
                        <a:rPr lang="en-US" sz="2000" b="1">
                          <a:solidFill>
                            <a:srgbClr val="000000"/>
                          </a:solidFill>
                          <a:latin typeface="Times New Roman"/>
                          <a:ea typeface="Times New Roman"/>
                        </a:rPr>
                        <a:t>Subject Code</a:t>
                      </a:r>
                      <a:endParaRPr lang="en-IN" sz="20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b="1">
                          <a:solidFill>
                            <a:srgbClr val="000000"/>
                          </a:solidFill>
                          <a:latin typeface="Times New Roman"/>
                          <a:ea typeface="Times New Roman"/>
                        </a:rPr>
                        <a:t>Title</a:t>
                      </a:r>
                      <a:endParaRPr lang="en-IN" sz="20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b="1">
                          <a:solidFill>
                            <a:srgbClr val="000000"/>
                          </a:solidFill>
                          <a:latin typeface="Times New Roman"/>
                          <a:ea typeface="Times New Roman"/>
                        </a:rPr>
                        <a:t>L</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b="1">
                          <a:solidFill>
                            <a:srgbClr val="000000"/>
                          </a:solidFill>
                          <a:latin typeface="Times New Roman"/>
                          <a:ea typeface="Times New Roman"/>
                        </a:rPr>
                        <a:t>T</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b="1">
                          <a:solidFill>
                            <a:srgbClr val="000000"/>
                          </a:solidFill>
                          <a:latin typeface="Times New Roman"/>
                          <a:ea typeface="Times New Roman"/>
                        </a:rPr>
                        <a:t>P</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b="1">
                          <a:solidFill>
                            <a:srgbClr val="000000"/>
                          </a:solidFill>
                          <a:latin typeface="Times New Roman"/>
                          <a:ea typeface="Times New Roman"/>
                        </a:rPr>
                        <a:t>Credits</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r>
              <a:tr h="325000">
                <a:tc>
                  <a:txBody>
                    <a:bodyPr/>
                    <a:lstStyle/>
                    <a:p>
                      <a:pPr algn="ctr">
                        <a:lnSpc>
                          <a:spcPct val="115000"/>
                        </a:lnSpc>
                        <a:spcAft>
                          <a:spcPts val="0"/>
                        </a:spcAft>
                      </a:pPr>
                      <a:r>
                        <a:rPr lang="en-US" sz="2000">
                          <a:solidFill>
                            <a:srgbClr val="000000"/>
                          </a:solidFill>
                          <a:latin typeface="Times New Roman"/>
                          <a:ea typeface="Times New Roman"/>
                        </a:rPr>
                        <a:t>CAT-702</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nSpc>
                          <a:spcPct val="115000"/>
                        </a:lnSpc>
                        <a:spcAft>
                          <a:spcPts val="0"/>
                        </a:spcAft>
                      </a:pPr>
                      <a:r>
                        <a:rPr lang="en-US" sz="2000">
                          <a:solidFill>
                            <a:srgbClr val="000000"/>
                          </a:solidFill>
                          <a:latin typeface="Times New Roman"/>
                          <a:ea typeface="Times New Roman"/>
                        </a:rPr>
                        <a:t>Operational Research</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3</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1</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4</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r>
              <a:tr h="325000">
                <a:tc>
                  <a:txBody>
                    <a:bodyPr/>
                    <a:lstStyle/>
                    <a:p>
                      <a:pPr algn="ctr">
                        <a:lnSpc>
                          <a:spcPct val="115000"/>
                        </a:lnSpc>
                        <a:spcAft>
                          <a:spcPts val="0"/>
                        </a:spcAft>
                      </a:pPr>
                      <a:r>
                        <a:rPr lang="en-US" sz="2000">
                          <a:solidFill>
                            <a:srgbClr val="000000"/>
                          </a:solidFill>
                          <a:latin typeface="Times New Roman"/>
                          <a:ea typeface="Times New Roman"/>
                        </a:rPr>
                        <a:t>CAT-703</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nSpc>
                          <a:spcPct val="115000"/>
                        </a:lnSpc>
                        <a:spcAft>
                          <a:spcPts val="0"/>
                        </a:spcAft>
                      </a:pPr>
                      <a:r>
                        <a:rPr lang="en-US" sz="2000">
                          <a:solidFill>
                            <a:srgbClr val="000000"/>
                          </a:solidFill>
                          <a:latin typeface="Times New Roman"/>
                          <a:ea typeface="Times New Roman"/>
                        </a:rPr>
                        <a:t>Advanced Data Base Management System</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3</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3</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r>
              <a:tr h="325000">
                <a:tc>
                  <a:txBody>
                    <a:bodyPr/>
                    <a:lstStyle/>
                    <a:p>
                      <a:pPr algn="ctr">
                        <a:lnSpc>
                          <a:spcPct val="115000"/>
                        </a:lnSpc>
                        <a:spcAft>
                          <a:spcPts val="0"/>
                        </a:spcAft>
                      </a:pPr>
                      <a:r>
                        <a:rPr lang="en-US" sz="2000">
                          <a:solidFill>
                            <a:srgbClr val="000000"/>
                          </a:solidFill>
                          <a:latin typeface="Times New Roman"/>
                          <a:ea typeface="Times New Roman"/>
                        </a:rPr>
                        <a:t>CAT-705</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nSpc>
                          <a:spcPct val="115000"/>
                        </a:lnSpc>
                        <a:spcAft>
                          <a:spcPts val="0"/>
                        </a:spcAft>
                      </a:pPr>
                      <a:r>
                        <a:rPr lang="en-US" sz="2000">
                          <a:solidFill>
                            <a:srgbClr val="000000"/>
                          </a:solidFill>
                          <a:latin typeface="Times New Roman"/>
                          <a:ea typeface="Times New Roman"/>
                        </a:rPr>
                        <a:t>Advanced Computer Networks</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3</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3</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r>
              <a:tr h="325000">
                <a:tc>
                  <a:txBody>
                    <a:bodyPr/>
                    <a:lstStyle/>
                    <a:p>
                      <a:pPr algn="ctr">
                        <a:lnSpc>
                          <a:spcPct val="115000"/>
                        </a:lnSpc>
                        <a:spcAft>
                          <a:spcPts val="0"/>
                        </a:spcAft>
                      </a:pPr>
                      <a:r>
                        <a:rPr lang="en-US" sz="2000">
                          <a:solidFill>
                            <a:srgbClr val="000000"/>
                          </a:solidFill>
                          <a:latin typeface="Times New Roman"/>
                          <a:ea typeface="Times New Roman"/>
                        </a:rPr>
                        <a:t>CAT-706</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nSpc>
                          <a:spcPct val="115000"/>
                        </a:lnSpc>
                        <a:spcAft>
                          <a:spcPts val="0"/>
                        </a:spcAft>
                      </a:pPr>
                      <a:r>
                        <a:rPr lang="en-US" sz="2000">
                          <a:solidFill>
                            <a:srgbClr val="000000"/>
                          </a:solidFill>
                          <a:latin typeface="Times New Roman"/>
                          <a:ea typeface="Times New Roman"/>
                        </a:rPr>
                        <a:t>Parallel and Distributed Computing</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3</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3</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r>
              <a:tr h="325000">
                <a:tc>
                  <a:txBody>
                    <a:bodyPr/>
                    <a:lstStyle/>
                    <a:p>
                      <a:pPr algn="ctr">
                        <a:lnSpc>
                          <a:spcPct val="115000"/>
                        </a:lnSpc>
                        <a:spcAft>
                          <a:spcPts val="0"/>
                        </a:spcAft>
                      </a:pPr>
                      <a:r>
                        <a:rPr lang="en-US" sz="2000" dirty="0">
                          <a:solidFill>
                            <a:srgbClr val="000000"/>
                          </a:solidFill>
                          <a:latin typeface="Times New Roman"/>
                          <a:ea typeface="Times New Roman"/>
                        </a:rPr>
                        <a:t>CAT-708</a:t>
                      </a:r>
                      <a:endParaRPr lang="en-IN"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15000"/>
                        </a:lnSpc>
                        <a:spcAft>
                          <a:spcPts val="0"/>
                        </a:spcAft>
                      </a:pPr>
                      <a:r>
                        <a:rPr lang="en-US" sz="2000" dirty="0">
                          <a:solidFill>
                            <a:srgbClr val="000000"/>
                          </a:solidFill>
                          <a:latin typeface="Times New Roman"/>
                          <a:ea typeface="Times New Roman"/>
                        </a:rPr>
                        <a:t>Design and Analysis of Algorithms</a:t>
                      </a:r>
                      <a:endParaRPr lang="en-IN"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0"/>
                        </a:spcAft>
                      </a:pPr>
                      <a:r>
                        <a:rPr lang="en-US" sz="2000" dirty="0">
                          <a:solidFill>
                            <a:srgbClr val="000000"/>
                          </a:solidFill>
                          <a:latin typeface="Times New Roman"/>
                          <a:ea typeface="Times New Roman"/>
                        </a:rPr>
                        <a:t>3</a:t>
                      </a:r>
                      <a:endParaRPr lang="en-IN"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0"/>
                        </a:spcAft>
                      </a:pPr>
                      <a:r>
                        <a:rPr lang="en-US" sz="2000" dirty="0">
                          <a:solidFill>
                            <a:srgbClr val="000000"/>
                          </a:solidFill>
                          <a:latin typeface="Times New Roman"/>
                          <a:ea typeface="Times New Roman"/>
                        </a:rPr>
                        <a:t>0</a:t>
                      </a:r>
                      <a:endParaRPr lang="en-IN"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0"/>
                        </a:spcAft>
                      </a:pPr>
                      <a:r>
                        <a:rPr lang="en-US" sz="2000" dirty="0">
                          <a:solidFill>
                            <a:srgbClr val="000000"/>
                          </a:solidFill>
                          <a:latin typeface="Times New Roman"/>
                          <a:ea typeface="Times New Roman"/>
                        </a:rPr>
                        <a:t>0</a:t>
                      </a:r>
                      <a:endParaRPr lang="en-IN"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0"/>
                        </a:spcAft>
                      </a:pPr>
                      <a:r>
                        <a:rPr lang="en-US" sz="2000" dirty="0">
                          <a:solidFill>
                            <a:srgbClr val="000000"/>
                          </a:solidFill>
                          <a:latin typeface="Times New Roman"/>
                          <a:ea typeface="Times New Roman"/>
                        </a:rPr>
                        <a:t>3</a:t>
                      </a:r>
                      <a:endParaRPr lang="en-IN"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25000">
                <a:tc>
                  <a:txBody>
                    <a:bodyPr/>
                    <a:lstStyle/>
                    <a:p>
                      <a:pPr algn="ctr">
                        <a:lnSpc>
                          <a:spcPct val="115000"/>
                        </a:lnSpc>
                        <a:spcAft>
                          <a:spcPts val="0"/>
                        </a:spcAft>
                      </a:pPr>
                      <a:r>
                        <a:rPr lang="en-US" sz="2000">
                          <a:solidFill>
                            <a:srgbClr val="000000"/>
                          </a:solidFill>
                          <a:latin typeface="Times New Roman"/>
                          <a:ea typeface="Times New Roman"/>
                        </a:rPr>
                        <a:t>CAP-707</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nSpc>
                          <a:spcPct val="115000"/>
                        </a:lnSpc>
                        <a:spcAft>
                          <a:spcPts val="0"/>
                        </a:spcAft>
                      </a:pPr>
                      <a:r>
                        <a:rPr lang="en-US" sz="2000">
                          <a:solidFill>
                            <a:srgbClr val="000000"/>
                          </a:solidFill>
                          <a:latin typeface="Times New Roman"/>
                          <a:ea typeface="Times New Roman"/>
                        </a:rPr>
                        <a:t>PL/ SQL Lab</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4</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dirty="0">
                          <a:solidFill>
                            <a:srgbClr val="000000"/>
                          </a:solidFill>
                          <a:latin typeface="Times New Roman"/>
                          <a:ea typeface="Times New Roman"/>
                        </a:rPr>
                        <a:t>2</a:t>
                      </a:r>
                      <a:endParaRPr lang="en-IN"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r>
              <a:tr h="325000">
                <a:tc>
                  <a:txBody>
                    <a:bodyPr/>
                    <a:lstStyle/>
                    <a:p>
                      <a:pPr algn="ctr">
                        <a:lnSpc>
                          <a:spcPct val="115000"/>
                        </a:lnSpc>
                        <a:spcAft>
                          <a:spcPts val="0"/>
                        </a:spcAft>
                      </a:pPr>
                      <a:r>
                        <a:rPr lang="en-US" sz="2000">
                          <a:solidFill>
                            <a:srgbClr val="000000"/>
                          </a:solidFill>
                          <a:latin typeface="Times New Roman"/>
                          <a:ea typeface="Times New Roman"/>
                        </a:rPr>
                        <a:t>CAP-710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nSpc>
                          <a:spcPct val="115000"/>
                        </a:lnSpc>
                        <a:spcAft>
                          <a:spcPts val="0"/>
                        </a:spcAft>
                      </a:pPr>
                      <a:r>
                        <a:rPr lang="en-US" sz="2000">
                          <a:solidFill>
                            <a:srgbClr val="000000"/>
                          </a:solidFill>
                          <a:latin typeface="Times New Roman"/>
                          <a:ea typeface="Times New Roman"/>
                        </a:rPr>
                        <a:t>Design and Analysis of Algorithms Lab</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0</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a:solidFill>
                            <a:srgbClr val="000000"/>
                          </a:solidFill>
                          <a:latin typeface="Times New Roman"/>
                          <a:ea typeface="Times New Roman"/>
                        </a:rPr>
                        <a:t>4</a:t>
                      </a:r>
                      <a:endParaRPr lang="en-IN"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lnSpc>
                          <a:spcPct val="115000"/>
                        </a:lnSpc>
                        <a:spcAft>
                          <a:spcPts val="0"/>
                        </a:spcAft>
                      </a:pPr>
                      <a:r>
                        <a:rPr lang="en-US" sz="2000" dirty="0">
                          <a:solidFill>
                            <a:srgbClr val="000000"/>
                          </a:solidFill>
                          <a:latin typeface="Times New Roman"/>
                          <a:ea typeface="Times New Roman"/>
                        </a:rPr>
                        <a:t>2</a:t>
                      </a:r>
                      <a:endParaRPr lang="en-IN"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r>
              <a:tr h="325000">
                <a:tc gridSpan="5">
                  <a:txBody>
                    <a:bodyPr/>
                    <a:lstStyle/>
                    <a:p>
                      <a:pPr algn="ctr">
                        <a:lnSpc>
                          <a:spcPct val="115000"/>
                        </a:lnSpc>
                        <a:spcAft>
                          <a:spcPts val="0"/>
                        </a:spcAft>
                      </a:pPr>
                      <a:r>
                        <a:rPr lang="en-US" sz="2000" b="1">
                          <a:solidFill>
                            <a:srgbClr val="000000"/>
                          </a:solidFill>
                          <a:latin typeface="Times New Roman"/>
                          <a:ea typeface="Times New Roman"/>
                        </a:rPr>
                        <a:t>Total</a:t>
                      </a:r>
                      <a:endParaRPr lang="en-IN" sz="20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15000"/>
                        </a:lnSpc>
                        <a:spcAft>
                          <a:spcPts val="0"/>
                        </a:spcAft>
                      </a:pPr>
                      <a:r>
                        <a:rPr lang="en-US" sz="2000" b="1" dirty="0">
                          <a:solidFill>
                            <a:srgbClr val="000000"/>
                          </a:solidFill>
                          <a:latin typeface="Times New Roman"/>
                          <a:ea typeface="Times New Roman"/>
                        </a:rPr>
                        <a:t>20</a:t>
                      </a:r>
                      <a:endParaRPr lang="en-IN"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r>
              <a:tr h="325000">
                <a:tc>
                  <a:txBody>
                    <a:bodyPr/>
                    <a:lstStyle/>
                    <a:p>
                      <a:pPr>
                        <a:lnSpc>
                          <a:spcPct val="115000"/>
                        </a:lnSpc>
                      </a:pPr>
                      <a:endParaRPr lang="en-IN" sz="20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accent1">
                        <a:lumMod val="60000"/>
                        <a:lumOff val="40000"/>
                      </a:schemeClr>
                    </a:solidFill>
                  </a:tcPr>
                </a:tc>
                <a:tc>
                  <a:txBody>
                    <a:bodyPr/>
                    <a:lstStyle/>
                    <a:p>
                      <a:pPr>
                        <a:lnSpc>
                          <a:spcPct val="115000"/>
                        </a:lnSpc>
                      </a:pPr>
                      <a:endParaRPr lang="en-IN" sz="20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accent1">
                        <a:lumMod val="60000"/>
                        <a:lumOff val="40000"/>
                      </a:schemeClr>
                    </a:solidFill>
                  </a:tcPr>
                </a:tc>
                <a:tc>
                  <a:txBody>
                    <a:bodyPr/>
                    <a:lstStyle/>
                    <a:p>
                      <a:pPr>
                        <a:lnSpc>
                          <a:spcPct val="115000"/>
                        </a:lnSpc>
                      </a:pPr>
                      <a:endParaRPr lang="en-IN" sz="2000">
                        <a:latin typeface="Calibri"/>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accent1">
                        <a:lumMod val="60000"/>
                        <a:lumOff val="40000"/>
                      </a:schemeClr>
                    </a:solidFill>
                  </a:tcPr>
                </a:tc>
                <a:tc>
                  <a:txBody>
                    <a:bodyPr/>
                    <a:lstStyle/>
                    <a:p>
                      <a:pPr>
                        <a:lnSpc>
                          <a:spcPct val="115000"/>
                        </a:lnSpc>
                      </a:pPr>
                      <a:endParaRPr lang="en-IN" sz="2000">
                        <a:latin typeface="Calibri"/>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accent1">
                        <a:lumMod val="60000"/>
                        <a:lumOff val="40000"/>
                      </a:schemeClr>
                    </a:solidFill>
                  </a:tcPr>
                </a:tc>
                <a:tc>
                  <a:txBody>
                    <a:bodyPr/>
                    <a:lstStyle/>
                    <a:p>
                      <a:pPr>
                        <a:lnSpc>
                          <a:spcPct val="115000"/>
                        </a:lnSpc>
                      </a:pPr>
                      <a:endParaRPr lang="en-IN" sz="2000">
                        <a:latin typeface="Calibri"/>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accent1">
                        <a:lumMod val="60000"/>
                        <a:lumOff val="40000"/>
                      </a:schemeClr>
                    </a:solidFill>
                  </a:tcPr>
                </a:tc>
                <a:tc>
                  <a:txBody>
                    <a:bodyPr/>
                    <a:lstStyle/>
                    <a:p>
                      <a:pPr>
                        <a:lnSpc>
                          <a:spcPct val="115000"/>
                        </a:lnSpc>
                      </a:pPr>
                      <a:endParaRPr lang="en-IN" sz="2000" dirty="0">
                        <a:latin typeface="Calibri"/>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accent1">
                        <a:lumMod val="60000"/>
                        <a:lumOff val="40000"/>
                      </a:schemeClr>
                    </a:solidFill>
                  </a:tcPr>
                </a:tc>
              </a:tr>
              <a:tr h="325000">
                <a:tc>
                  <a:txBody>
                    <a:bodyPr/>
                    <a:lstStyle/>
                    <a:p>
                      <a:pPr>
                        <a:lnSpc>
                          <a:spcPct val="115000"/>
                        </a:lnSpc>
                      </a:pPr>
                      <a:endParaRPr lang="en-IN" sz="2000">
                        <a:latin typeface="Calibri"/>
                        <a:ea typeface="Times New Roman"/>
                      </a:endParaRPr>
                    </a:p>
                  </a:txBody>
                  <a:tcPr marL="68580" marR="68580" marT="0" marB="0" anchor="b">
                    <a:lnL>
                      <a:noFill/>
                    </a:lnL>
                    <a:lnR>
                      <a:noFill/>
                    </a:lnR>
                    <a:lnT>
                      <a:noFill/>
                    </a:lnT>
                    <a:lnB>
                      <a:noFill/>
                    </a:lnB>
                    <a:solidFill>
                      <a:schemeClr val="accent1">
                        <a:lumMod val="60000"/>
                        <a:lumOff val="40000"/>
                      </a:schemeClr>
                    </a:solidFill>
                  </a:tcPr>
                </a:tc>
                <a:tc>
                  <a:txBody>
                    <a:bodyPr/>
                    <a:lstStyle/>
                    <a:p>
                      <a:pPr>
                        <a:lnSpc>
                          <a:spcPct val="115000"/>
                        </a:lnSpc>
                      </a:pPr>
                      <a:endParaRPr lang="en-IN" sz="2000">
                        <a:latin typeface="Calibri"/>
                        <a:ea typeface="Times New Roman"/>
                      </a:endParaRPr>
                    </a:p>
                  </a:txBody>
                  <a:tcPr marL="68580" marR="68580" marT="0" marB="0" anchor="b">
                    <a:lnL>
                      <a:noFill/>
                    </a:lnL>
                    <a:lnR>
                      <a:noFill/>
                    </a:lnR>
                    <a:lnT>
                      <a:noFill/>
                    </a:lnT>
                    <a:lnB>
                      <a:noFill/>
                    </a:lnB>
                    <a:solidFill>
                      <a:schemeClr val="accent1">
                        <a:lumMod val="60000"/>
                        <a:lumOff val="40000"/>
                      </a:schemeClr>
                    </a:solidFill>
                  </a:tcPr>
                </a:tc>
                <a:tc>
                  <a:txBody>
                    <a:bodyPr/>
                    <a:lstStyle/>
                    <a:p>
                      <a:pPr>
                        <a:lnSpc>
                          <a:spcPct val="115000"/>
                        </a:lnSpc>
                      </a:pPr>
                      <a:endParaRPr lang="en-IN" sz="2000">
                        <a:latin typeface="Calibri"/>
                        <a:ea typeface="Times New Roman"/>
                      </a:endParaRPr>
                    </a:p>
                  </a:txBody>
                  <a:tcPr marL="68580" marR="68580" marT="0" marB="0" anchor="ctr">
                    <a:lnL>
                      <a:noFill/>
                    </a:lnL>
                    <a:lnR>
                      <a:noFill/>
                    </a:lnR>
                    <a:lnT>
                      <a:noFill/>
                    </a:lnT>
                    <a:lnB>
                      <a:noFill/>
                    </a:lnB>
                    <a:solidFill>
                      <a:schemeClr val="accent1">
                        <a:lumMod val="60000"/>
                        <a:lumOff val="40000"/>
                      </a:schemeClr>
                    </a:solidFill>
                  </a:tcPr>
                </a:tc>
                <a:tc>
                  <a:txBody>
                    <a:bodyPr/>
                    <a:lstStyle/>
                    <a:p>
                      <a:pPr>
                        <a:lnSpc>
                          <a:spcPct val="115000"/>
                        </a:lnSpc>
                      </a:pPr>
                      <a:endParaRPr lang="en-IN" sz="2000">
                        <a:latin typeface="Calibri"/>
                        <a:ea typeface="Times New Roman"/>
                      </a:endParaRPr>
                    </a:p>
                  </a:txBody>
                  <a:tcPr marL="68580" marR="68580" marT="0" marB="0" anchor="ctr">
                    <a:lnL>
                      <a:noFill/>
                    </a:lnL>
                    <a:lnR>
                      <a:noFill/>
                    </a:lnR>
                    <a:lnT>
                      <a:noFill/>
                    </a:lnT>
                    <a:lnB>
                      <a:noFill/>
                    </a:lnB>
                    <a:solidFill>
                      <a:schemeClr val="accent1">
                        <a:lumMod val="60000"/>
                        <a:lumOff val="40000"/>
                      </a:schemeClr>
                    </a:solidFill>
                  </a:tcPr>
                </a:tc>
                <a:tc>
                  <a:txBody>
                    <a:bodyPr/>
                    <a:lstStyle/>
                    <a:p>
                      <a:pPr>
                        <a:lnSpc>
                          <a:spcPct val="115000"/>
                        </a:lnSpc>
                      </a:pPr>
                      <a:endParaRPr lang="en-IN" sz="2000">
                        <a:latin typeface="Calibri"/>
                        <a:ea typeface="Times New Roman"/>
                      </a:endParaRPr>
                    </a:p>
                  </a:txBody>
                  <a:tcPr marL="68580" marR="68580" marT="0" marB="0" anchor="ctr">
                    <a:lnL>
                      <a:noFill/>
                    </a:lnL>
                    <a:lnR>
                      <a:noFill/>
                    </a:lnR>
                    <a:lnT>
                      <a:noFill/>
                    </a:lnT>
                    <a:lnB>
                      <a:noFill/>
                    </a:lnB>
                    <a:solidFill>
                      <a:schemeClr val="accent1">
                        <a:lumMod val="60000"/>
                        <a:lumOff val="40000"/>
                      </a:schemeClr>
                    </a:solidFill>
                  </a:tcPr>
                </a:tc>
                <a:tc>
                  <a:txBody>
                    <a:bodyPr/>
                    <a:lstStyle/>
                    <a:p>
                      <a:pPr>
                        <a:lnSpc>
                          <a:spcPct val="115000"/>
                        </a:lnSpc>
                      </a:pPr>
                      <a:endParaRPr lang="en-IN" sz="2000" dirty="0">
                        <a:latin typeface="Calibri"/>
                        <a:ea typeface="Times New Roman"/>
                      </a:endParaRPr>
                    </a:p>
                  </a:txBody>
                  <a:tcPr marL="68580" marR="68580" marT="0" marB="0" anchor="ctr">
                    <a:lnL>
                      <a:noFill/>
                    </a:lnL>
                    <a:lnR>
                      <a:noFill/>
                    </a:lnR>
                    <a:lnT>
                      <a:noFill/>
                    </a:lnT>
                    <a:lnB>
                      <a:noFill/>
                    </a:lnB>
                    <a:solidFill>
                      <a:schemeClr val="accent1">
                        <a:lumMod val="60000"/>
                        <a:lumOff val="40000"/>
                      </a:schemeClr>
                    </a:solidFill>
                  </a:tcPr>
                </a:tc>
              </a:tr>
            </a:tbl>
          </a:graphicData>
        </a:graphic>
      </p:graphicFrame>
    </p:spTree>
    <p:extLst>
      <p:ext uri="{BB962C8B-B14F-4D97-AF65-F5344CB8AC3E}">
        <p14:creationId xmlns="" xmlns:p14="http://schemas.microsoft.com/office/powerpoint/2010/main" val="18865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8021" y="116632"/>
            <a:ext cx="5486400" cy="1143000"/>
          </a:xfrm>
        </p:spPr>
        <p:txBody>
          <a:bodyPr>
            <a:noAutofit/>
          </a:bodyPr>
          <a:lstStyle/>
          <a:p>
            <a:pPr algn="ctr"/>
            <a:r>
              <a:rPr lang="en-US" sz="2800" b="1" dirty="0" smtClean="0">
                <a:solidFill>
                  <a:schemeClr val="bg1"/>
                </a:solidFill>
                <a:latin typeface="Times New Roman" pitchFamily="18" charset="0"/>
                <a:cs typeface="Times New Roman" pitchFamily="18" charset="0"/>
              </a:rPr>
              <a:t>Time Complexity</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28327" y="1259632"/>
            <a:ext cx="10972800" cy="3393504"/>
          </a:xfrm>
        </p:spPr>
        <p:txBody>
          <a:bodyPr>
            <a:normAutofit/>
          </a:bodyPr>
          <a:lstStyle/>
          <a:p>
            <a:endParaRPr lang="en-US" dirty="0"/>
          </a:p>
          <a:p>
            <a:endParaRPr lang="en-IN" dirty="0" smtClean="0"/>
          </a:p>
          <a:p>
            <a:endParaRPr lang="en-IN" dirty="0"/>
          </a:p>
        </p:txBody>
      </p:sp>
      <p:sp>
        <p:nvSpPr>
          <p:cNvPr id="4" name="Slide Number Placeholder 3"/>
          <p:cNvSpPr>
            <a:spLocks noGrp="1"/>
          </p:cNvSpPr>
          <p:nvPr>
            <p:ph type="sldNum" sz="quarter" idx="12"/>
          </p:nvPr>
        </p:nvSpPr>
        <p:spPr/>
        <p:txBody>
          <a:bodyPr/>
          <a:lstStyle/>
          <a:p>
            <a:fld id="{68E95BDB-EE7F-43F5-BD69-3B4091AE3092}" type="slidenum">
              <a:rPr lang="en-IN" smtClean="0"/>
              <a:pPr/>
              <a:t>20</a:t>
            </a:fld>
            <a:endParaRPr lang="en-IN"/>
          </a:p>
        </p:txBody>
      </p:sp>
      <p:sp>
        <p:nvSpPr>
          <p:cNvPr id="5" name="Footer Placeholder 4"/>
          <p:cNvSpPr>
            <a:spLocks noGrp="1"/>
          </p:cNvSpPr>
          <p:nvPr>
            <p:ph type="ftr" sz="quarter" idx="11"/>
          </p:nvPr>
        </p:nvSpPr>
        <p:spPr/>
        <p:txBody>
          <a:bodyPr/>
          <a:lstStyle/>
          <a:p>
            <a:r>
              <a:rPr lang="en-IN" dirty="0" smtClean="0"/>
              <a:t>12</a:t>
            </a:r>
            <a:endParaRPr lang="en-IN" dirty="0"/>
          </a:p>
        </p:txBody>
      </p:sp>
      <p:sp>
        <p:nvSpPr>
          <p:cNvPr id="6" name="Title 1"/>
          <p:cNvSpPr txBox="1">
            <a:spLocks/>
          </p:cNvSpPr>
          <p:nvPr/>
        </p:nvSpPr>
        <p:spPr>
          <a:xfrm>
            <a:off x="1170613" y="1391159"/>
            <a:ext cx="10369152" cy="1440160"/>
          </a:xfrm>
          <a:prstGeom prst="rect">
            <a:avLst/>
          </a:prstGeom>
          <a:solidFill>
            <a:srgbClr val="C00000"/>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gn="just"/>
            <a:r>
              <a:rPr lang="en-US" sz="2400" b="1" dirty="0">
                <a:latin typeface="Times New Roman" pitchFamily="18" charset="0"/>
                <a:cs typeface="Times New Roman" pitchFamily="18" charset="0"/>
              </a:rPr>
              <a:t>The time complexity of an algorithm is the total amount of time required by an algorithm to complete its execution.</a:t>
            </a:r>
            <a:endParaRPr lang="en-IN" sz="2400" b="1" dirty="0">
              <a:latin typeface="Times New Roman" pitchFamily="18" charset="0"/>
              <a:cs typeface="Times New Roman" pitchFamily="18" charset="0"/>
            </a:endParaRPr>
          </a:p>
        </p:txBody>
      </p:sp>
      <p:sp>
        <p:nvSpPr>
          <p:cNvPr id="8" name="Rectangle 7"/>
          <p:cNvSpPr/>
          <p:nvPr/>
        </p:nvSpPr>
        <p:spPr>
          <a:xfrm>
            <a:off x="994033" y="2831320"/>
            <a:ext cx="10109961" cy="1569660"/>
          </a:xfrm>
          <a:prstGeom prst="rect">
            <a:avLst/>
          </a:prstGeom>
        </p:spPr>
        <p:txBody>
          <a:bodyPr wrap="square">
            <a:spAutoFit/>
          </a:bodyPr>
          <a:lstStyle/>
          <a:p>
            <a:pPr algn="just"/>
            <a:r>
              <a:rPr lang="en-US" sz="2400" dirty="0" smtClean="0">
                <a:solidFill>
                  <a:srgbClr val="000000"/>
                </a:solidFill>
                <a:latin typeface="Times New Roman" panose="02020603050405020304" pitchFamily="18" charset="0"/>
                <a:cs typeface="Times New Roman" panose="02020603050405020304" pitchFamily="18" charset="0"/>
              </a:rPr>
              <a:t>When </a:t>
            </a:r>
            <a:r>
              <a:rPr lang="en-US" sz="2400" dirty="0">
                <a:solidFill>
                  <a:srgbClr val="000000"/>
                </a:solidFill>
                <a:latin typeface="Times New Roman" panose="02020603050405020304" pitchFamily="18" charset="0"/>
                <a:cs typeface="Times New Roman" panose="02020603050405020304" pitchFamily="18" charset="0"/>
              </a:rPr>
              <a:t>we calculate time complexity of an algorithm, we consider only input data and ignore the remaining things, as they are machine dependent. We check only, how our program is behaving for the different input values to perform all the operations like Arithmetic, Logical, Return value and Assignment etc.,</a:t>
            </a:r>
            <a:endParaRPr lang="en-US" sz="2400" dirty="0">
              <a:latin typeface="Times New Roman" panose="02020603050405020304" pitchFamily="18" charset="0"/>
              <a:cs typeface="Times New Roman" panose="02020603050405020304" pitchFamily="18" charset="0"/>
            </a:endParaRPr>
          </a:p>
        </p:txBody>
      </p:sp>
      <p:sp>
        <p:nvSpPr>
          <p:cNvPr id="9"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299677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itchFamily="18" charset="0"/>
                <a:cs typeface="Times New Roman" pitchFamily="18" charset="0"/>
              </a:rPr>
              <a:t>Asymptotic Notations </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Asymptotic notation of an algorithm is a mathematical representation of its </a:t>
            </a:r>
            <a:r>
              <a:rPr lang="en-US" sz="2400" dirty="0" smtClean="0">
                <a:latin typeface="Times New Roman" pitchFamily="18" charset="0"/>
                <a:cs typeface="Times New Roman" pitchFamily="18" charset="0"/>
              </a:rPr>
              <a:t>complexity.</a:t>
            </a:r>
          </a:p>
          <a:p>
            <a:pPr algn="just"/>
            <a:r>
              <a:rPr lang="en-US" sz="2400" dirty="0">
                <a:latin typeface="Times New Roman" pitchFamily="18" charset="0"/>
                <a:cs typeface="Times New Roman" pitchFamily="18" charset="0"/>
              </a:rPr>
              <a:t>we use THREE types of Asymptotic Notations and those are as follows...</a:t>
            </a:r>
          </a:p>
          <a:p>
            <a:pPr algn="just"/>
            <a:r>
              <a:rPr lang="en-US" sz="2400" dirty="0">
                <a:latin typeface="Times New Roman" pitchFamily="18" charset="0"/>
                <a:cs typeface="Times New Roman" pitchFamily="18" charset="0"/>
              </a:rPr>
              <a:t>Big - Oh (O)</a:t>
            </a:r>
          </a:p>
          <a:p>
            <a:pPr algn="just"/>
            <a:r>
              <a:rPr lang="en-US" sz="2400" dirty="0">
                <a:latin typeface="Times New Roman" pitchFamily="18" charset="0"/>
                <a:cs typeface="Times New Roman" pitchFamily="18" charset="0"/>
              </a:rPr>
              <a:t>Big - Omega (Ω)</a:t>
            </a:r>
          </a:p>
          <a:p>
            <a:pPr algn="just"/>
            <a:r>
              <a:rPr lang="en-US" sz="2400" dirty="0">
                <a:latin typeface="Times New Roman" pitchFamily="18" charset="0"/>
                <a:cs typeface="Times New Roman" pitchFamily="18" charset="0"/>
              </a:rPr>
              <a:t>Big - Theta (Θ</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Little-oh (o)</a:t>
            </a:r>
            <a:endParaRPr lang="en-US" sz="2400" dirty="0">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21</a:t>
            </a:fld>
            <a:endParaRPr lang="en-IN"/>
          </a:p>
        </p:txBody>
      </p:sp>
      <p:sp>
        <p:nvSpPr>
          <p:cNvPr id="5" name="Footer Placeholder 4"/>
          <p:cNvSpPr>
            <a:spLocks noGrp="1"/>
          </p:cNvSpPr>
          <p:nvPr>
            <p:ph type="ftr" sz="quarter" idx="11"/>
          </p:nvPr>
        </p:nvSpPr>
        <p:spPr/>
        <p:txBody>
          <a:bodyPr/>
          <a:lstStyle/>
          <a:p>
            <a:r>
              <a:rPr lang="en-IN" dirty="0" smtClean="0"/>
              <a:t>13</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4139" y="62814"/>
            <a:ext cx="5486400" cy="1143000"/>
          </a:xfrm>
        </p:spPr>
        <p:txBody>
          <a:bodyPr>
            <a:noAutofit/>
          </a:bodyPr>
          <a:lstStyle/>
          <a:p>
            <a:pPr algn="ctr"/>
            <a:r>
              <a:rPr lang="en-US" sz="2800" b="1" dirty="0">
                <a:latin typeface="Times New Roman" pitchFamily="18" charset="0"/>
                <a:cs typeface="Times New Roman" pitchFamily="18" charset="0"/>
              </a:rPr>
              <a:t>Big - Oh (O</a:t>
            </a:r>
            <a:r>
              <a:rPr lang="en-US" sz="2800" b="1" dirty="0" smtClean="0">
                <a:latin typeface="Times New Roman" pitchFamily="18" charset="0"/>
                <a:cs typeface="Times New Roman" pitchFamily="18" charset="0"/>
              </a:rPr>
              <a:t>) Notation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47739" y="1576552"/>
            <a:ext cx="10972800" cy="4158213"/>
          </a:xfrm>
        </p:spPr>
        <p:txBody>
          <a:bodyPr>
            <a:normAutofit/>
          </a:bodyPr>
          <a:lstStyle/>
          <a:p>
            <a:pPr algn="just"/>
            <a:r>
              <a:rPr lang="en-US" sz="2400" dirty="0">
                <a:latin typeface="Times New Roman" pitchFamily="18" charset="0"/>
                <a:cs typeface="Times New Roman" pitchFamily="18" charset="0"/>
              </a:rPr>
              <a:t>Big - Oh notation is used to define the </a:t>
            </a:r>
            <a:r>
              <a:rPr lang="en-US" sz="2400" b="1" dirty="0">
                <a:latin typeface="Times New Roman" pitchFamily="18" charset="0"/>
                <a:cs typeface="Times New Roman" pitchFamily="18" charset="0"/>
              </a:rPr>
              <a:t>upper bound</a:t>
            </a:r>
            <a:r>
              <a:rPr lang="en-US" sz="2400" dirty="0">
                <a:latin typeface="Times New Roman" pitchFamily="18" charset="0"/>
                <a:cs typeface="Times New Roman" pitchFamily="18" charset="0"/>
              </a:rPr>
              <a:t> of an algorithm in terms of Time Complexity</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Big - Oh Notation can be defined as follows</a:t>
            </a:r>
            <a:r>
              <a:rPr lang="en-US" sz="2400" dirty="0" smtClean="0">
                <a:latin typeface="Times New Roman" pitchFamily="18" charset="0"/>
                <a:cs typeface="Times New Roman" pitchFamily="18" charset="0"/>
              </a:rPr>
              <a:t>...</a:t>
            </a:r>
          </a:p>
          <a:p>
            <a:endParaRPr lang="en-US" sz="2400" dirty="0" smtClean="0">
              <a:solidFill>
                <a:schemeClr val="tx1"/>
              </a:solidFill>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22</a:t>
            </a:fld>
            <a:endParaRPr lang="en-IN"/>
          </a:p>
        </p:txBody>
      </p:sp>
      <p:sp>
        <p:nvSpPr>
          <p:cNvPr id="5" name="Footer Placeholder 4"/>
          <p:cNvSpPr>
            <a:spLocks noGrp="1"/>
          </p:cNvSpPr>
          <p:nvPr>
            <p:ph type="ftr" sz="quarter" idx="11"/>
          </p:nvPr>
        </p:nvSpPr>
        <p:spPr>
          <a:xfrm>
            <a:off x="7680434" y="6056805"/>
            <a:ext cx="4114800" cy="365125"/>
          </a:xfrm>
        </p:spPr>
        <p:txBody>
          <a:bodyPr/>
          <a:lstStyle/>
          <a:p>
            <a:r>
              <a:rPr lang="en-IN" sz="1800" b="1" dirty="0" smtClean="0">
                <a:latin typeface="Times New Roman" pitchFamily="18" charset="0"/>
                <a:cs typeface="Times New Roman" pitchFamily="18" charset="0"/>
              </a:rPr>
              <a:t>Fig 1.2:</a:t>
            </a:r>
            <a:r>
              <a:rPr lang="en-IN" sz="1800" dirty="0" smtClean="0">
                <a:latin typeface="Times New Roman" pitchFamily="18" charset="0"/>
                <a:cs typeface="Times New Roman" pitchFamily="18" charset="0"/>
              </a:rPr>
              <a:t> Big-Oh Notation</a:t>
            </a:r>
            <a:endParaRPr lang="en-IN" sz="1800" dirty="0">
              <a:latin typeface="Times New Roman" pitchFamily="18" charset="0"/>
              <a:cs typeface="Times New Roman" pitchFamily="18" charset="0"/>
            </a:endParaRPr>
          </a:p>
        </p:txBody>
      </p:sp>
      <p:sp>
        <p:nvSpPr>
          <p:cNvPr id="7" name="Title 1"/>
          <p:cNvSpPr txBox="1">
            <a:spLocks/>
          </p:cNvSpPr>
          <p:nvPr/>
        </p:nvSpPr>
        <p:spPr>
          <a:xfrm>
            <a:off x="656410" y="2831898"/>
            <a:ext cx="6528725" cy="3524452"/>
          </a:xfrm>
          <a:prstGeom prst="rect">
            <a:avLst/>
          </a:prstGeom>
          <a:solidFill>
            <a:srgbClr val="C00000"/>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gn="just"/>
            <a:r>
              <a:rPr lang="en-US" sz="2400" dirty="0">
                <a:latin typeface="Times New Roman" pitchFamily="18" charset="0"/>
                <a:cs typeface="Times New Roman" pitchFamily="18" charset="0"/>
              </a:rPr>
              <a:t>Consider function f(n) the time complexity of an algorithm and g(n) is the most significant term. If f(n) &lt;= C g(n) for all n &gt;= n</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C &gt; 0 and n</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&gt;= 1. Then we can represent f(n) as O(g(n</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f(n) = O(g(n))</a:t>
            </a:r>
          </a:p>
          <a:p>
            <a:pPr algn="just"/>
            <a:endParaRPr lang="en-US" sz="2400" dirty="0">
              <a:latin typeface="Times New Roman" pitchFamily="18" charset="0"/>
              <a:cs typeface="Times New Roman" pitchFamily="18" charset="0"/>
            </a:endParaRPr>
          </a:p>
        </p:txBody>
      </p:sp>
      <p:pic>
        <p:nvPicPr>
          <p:cNvPr id="8" name="Picture 3" descr="C:\Documents and Settings\Litao\Desktop\12.jpg"/>
          <p:cNvPicPr>
            <a:picLocks noChangeAspect="1" noChangeArrowheads="1"/>
          </p:cNvPicPr>
          <p:nvPr/>
        </p:nvPicPr>
        <p:blipFill>
          <a:blip r:embed="rId2"/>
          <a:srcRect/>
          <a:stretch>
            <a:fillRect/>
          </a:stretch>
        </p:blipFill>
        <p:spPr bwMode="auto">
          <a:xfrm>
            <a:off x="7588091" y="2640853"/>
            <a:ext cx="4328080" cy="3404705"/>
          </a:xfrm>
          <a:prstGeom prst="rect">
            <a:avLst/>
          </a:prstGeom>
          <a:noFill/>
        </p:spPr>
      </p:pic>
      <p:sp>
        <p:nvSpPr>
          <p:cNvPr id="9"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85921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1913" y="252248"/>
            <a:ext cx="5486400" cy="890752"/>
          </a:xfrm>
        </p:spPr>
        <p:txBody>
          <a:bodyPr>
            <a:noAutofit/>
          </a:bodyPr>
          <a:lstStyle/>
          <a:p>
            <a:pPr algn="ctr"/>
            <a:r>
              <a:rPr lang="en-US" sz="2800" b="1" dirty="0">
                <a:latin typeface="Times New Roman" pitchFamily="18" charset="0"/>
                <a:cs typeface="Times New Roman" pitchFamily="18" charset="0"/>
              </a:rPr>
              <a:t>Big - Omega (Ω</a:t>
            </a: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708901" y="1442546"/>
            <a:ext cx="10972800" cy="4525963"/>
          </a:xfrm>
        </p:spPr>
        <p:txBody>
          <a:bodyPr>
            <a:normAutofit/>
          </a:bodyPr>
          <a:lstStyle/>
          <a:p>
            <a:r>
              <a:rPr lang="en-US" sz="2400" dirty="0">
                <a:latin typeface="Times New Roman" pitchFamily="18" charset="0"/>
                <a:cs typeface="Times New Roman" pitchFamily="18" charset="0"/>
              </a:rPr>
              <a:t>Big - Omega notation is used to define the </a:t>
            </a:r>
            <a:r>
              <a:rPr lang="en-US" sz="2400" b="1" dirty="0">
                <a:latin typeface="Times New Roman" pitchFamily="18" charset="0"/>
                <a:cs typeface="Times New Roman" pitchFamily="18" charset="0"/>
              </a:rPr>
              <a:t>lower bound</a:t>
            </a:r>
            <a:r>
              <a:rPr lang="en-US" sz="2400" dirty="0">
                <a:latin typeface="Times New Roman" pitchFamily="18" charset="0"/>
                <a:cs typeface="Times New Roman" pitchFamily="18" charset="0"/>
              </a:rPr>
              <a:t> of an algorithm in terms of Time Complexity.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Big </a:t>
            </a:r>
            <a:r>
              <a:rPr lang="en-US" sz="2400" dirty="0" smtClean="0">
                <a:latin typeface="Times New Roman" pitchFamily="18" charset="0"/>
                <a:cs typeface="Times New Roman" pitchFamily="18" charset="0"/>
              </a:rPr>
              <a:t>– Omega Notation </a:t>
            </a:r>
            <a:r>
              <a:rPr lang="en-US" sz="2400" dirty="0">
                <a:latin typeface="Times New Roman" pitchFamily="18" charset="0"/>
                <a:cs typeface="Times New Roman" pitchFamily="18" charset="0"/>
              </a:rPr>
              <a:t>can be defined as follows</a:t>
            </a:r>
            <a:r>
              <a:rPr lang="en-US" sz="2400" dirty="0" smtClean="0">
                <a:latin typeface="Times New Roman" pitchFamily="18" charset="0"/>
                <a:cs typeface="Times New Roman" pitchFamily="18" charset="0"/>
              </a:rPr>
              <a:t>...</a:t>
            </a:r>
          </a:p>
          <a:p>
            <a:endParaRPr lang="en-US" sz="2400" dirty="0" smtClean="0">
              <a:solidFill>
                <a:schemeClr val="tx1"/>
              </a:solidFill>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23</a:t>
            </a:fld>
            <a:endParaRPr lang="en-IN"/>
          </a:p>
        </p:txBody>
      </p:sp>
      <p:sp>
        <p:nvSpPr>
          <p:cNvPr id="5" name="Footer Placeholder 4"/>
          <p:cNvSpPr>
            <a:spLocks noGrp="1"/>
          </p:cNvSpPr>
          <p:nvPr>
            <p:ph type="ftr" sz="quarter" idx="11"/>
          </p:nvPr>
        </p:nvSpPr>
        <p:spPr>
          <a:xfrm>
            <a:off x="7223235" y="5930681"/>
            <a:ext cx="4114800" cy="365125"/>
          </a:xfrm>
        </p:spPr>
        <p:txBody>
          <a:bodyPr/>
          <a:lstStyle/>
          <a:p>
            <a:r>
              <a:rPr lang="en-IN" sz="1800" dirty="0" smtClean="0">
                <a:latin typeface="Times New Roman" pitchFamily="18" charset="0"/>
                <a:cs typeface="Times New Roman" pitchFamily="18" charset="0"/>
              </a:rPr>
              <a:t>Fig 1.3: Big-Omega</a:t>
            </a:r>
            <a:endParaRPr lang="en-IN" sz="1800" dirty="0">
              <a:latin typeface="Times New Roman" pitchFamily="18" charset="0"/>
              <a:cs typeface="Times New Roman" pitchFamily="18" charset="0"/>
            </a:endParaRPr>
          </a:p>
        </p:txBody>
      </p:sp>
      <p:sp>
        <p:nvSpPr>
          <p:cNvPr id="7" name="Title 1"/>
          <p:cNvSpPr txBox="1">
            <a:spLocks/>
          </p:cNvSpPr>
          <p:nvPr/>
        </p:nvSpPr>
        <p:spPr>
          <a:xfrm>
            <a:off x="693135" y="2481622"/>
            <a:ext cx="6048672" cy="3883730"/>
          </a:xfrm>
          <a:prstGeom prst="rect">
            <a:avLst/>
          </a:prstGeom>
          <a:solidFill>
            <a:srgbClr val="C00000"/>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Consider </a:t>
            </a:r>
            <a:r>
              <a:rPr lang="en-US" sz="2400" b="1" dirty="0">
                <a:latin typeface="Times New Roman" pitchFamily="18" charset="0"/>
                <a:cs typeface="Times New Roman" pitchFamily="18" charset="0"/>
              </a:rPr>
              <a:t>function f(n) the time complexity of an algorithm and g(n) is the most significant term. If f(n) &gt;= C x g(n) for all n &gt;= n</a:t>
            </a:r>
            <a:r>
              <a:rPr lang="en-US" sz="2400" b="1" baseline="-25000" dirty="0">
                <a:latin typeface="Times New Roman" pitchFamily="18" charset="0"/>
                <a:cs typeface="Times New Roman" pitchFamily="18" charset="0"/>
              </a:rPr>
              <a:t>0</a:t>
            </a:r>
            <a:r>
              <a:rPr lang="en-US" sz="2400" b="1" dirty="0">
                <a:latin typeface="Times New Roman" pitchFamily="18" charset="0"/>
                <a:cs typeface="Times New Roman" pitchFamily="18" charset="0"/>
              </a:rPr>
              <a:t>, C &gt; 0 and n</a:t>
            </a:r>
            <a:r>
              <a:rPr lang="en-US" sz="2400" b="1" baseline="-25000" dirty="0">
                <a:latin typeface="Times New Roman" pitchFamily="18" charset="0"/>
                <a:cs typeface="Times New Roman" pitchFamily="18" charset="0"/>
              </a:rPr>
              <a:t>0</a:t>
            </a:r>
            <a:r>
              <a:rPr lang="en-US" sz="2400" b="1" dirty="0">
                <a:latin typeface="Times New Roman" pitchFamily="18" charset="0"/>
                <a:cs typeface="Times New Roman" pitchFamily="18" charset="0"/>
              </a:rPr>
              <a:t> &gt;= 1. Then we can represent f(n) as Ω(g(n</a:t>
            </a:r>
            <a:r>
              <a:rPr lang="en-US" sz="2400" b="1" dirty="0" smtClean="0">
                <a:latin typeface="Times New Roman" pitchFamily="18" charset="0"/>
                <a:cs typeface="Times New Roman" pitchFamily="18" charset="0"/>
              </a:rPr>
              <a:t>)).</a:t>
            </a:r>
          </a:p>
          <a:p>
            <a:pPr algn="just"/>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p>
          <a:p>
            <a:pPr algn="just"/>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pic>
        <p:nvPicPr>
          <p:cNvPr id="8" name="Picture 2" descr="C:\Documents and Settings\Litao\Desktop\fdsf.jpg"/>
          <p:cNvPicPr>
            <a:picLocks noChangeAspect="1" noChangeArrowheads="1"/>
          </p:cNvPicPr>
          <p:nvPr/>
        </p:nvPicPr>
        <p:blipFill>
          <a:blip r:embed="rId2"/>
          <a:srcRect/>
          <a:stretch>
            <a:fillRect/>
          </a:stretch>
        </p:blipFill>
        <p:spPr bwMode="auto">
          <a:xfrm>
            <a:off x="6981370" y="2343041"/>
            <a:ext cx="4445001" cy="3571875"/>
          </a:xfrm>
          <a:prstGeom prst="rect">
            <a:avLst/>
          </a:prstGeom>
          <a:noFill/>
        </p:spPr>
      </p:pic>
      <p:sp>
        <p:nvSpPr>
          <p:cNvPr id="9"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292753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4356" y="220716"/>
            <a:ext cx="5486400" cy="907645"/>
          </a:xfrm>
        </p:spPr>
        <p:txBody>
          <a:bodyPr>
            <a:noAutofit/>
          </a:bodyPr>
          <a:lstStyle/>
          <a:p>
            <a:pPr algn="ctr"/>
            <a:r>
              <a:rPr lang="en-US" sz="2800" b="1" dirty="0">
                <a:latin typeface="Times New Roman" pitchFamily="18" charset="0"/>
                <a:cs typeface="Times New Roman" pitchFamily="18" charset="0"/>
              </a:rPr>
              <a:t>Big - Theta (Θ)</a:t>
            </a:r>
            <a:br>
              <a:rPr lang="en-US" sz="2800" b="1" dirty="0">
                <a:latin typeface="Times New Roman" pitchFamily="18" charset="0"/>
                <a:cs typeface="Times New Roman" pitchFamily="18" charset="0"/>
              </a:rPr>
            </a:b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01621" y="1466193"/>
            <a:ext cx="10972800" cy="4220145"/>
          </a:xfrm>
        </p:spPr>
        <p:txBody>
          <a:bodyPr>
            <a:normAutofit/>
          </a:bodyPr>
          <a:lstStyle/>
          <a:p>
            <a:r>
              <a:rPr lang="en-US" sz="2400" dirty="0">
                <a:latin typeface="Times New Roman" pitchFamily="18" charset="0"/>
                <a:cs typeface="Times New Roman" pitchFamily="18" charset="0"/>
              </a:rPr>
              <a:t>Big - Theta notation is used to define the </a:t>
            </a:r>
            <a:r>
              <a:rPr lang="en-US" sz="2400" b="1" dirty="0">
                <a:latin typeface="Times New Roman" pitchFamily="18" charset="0"/>
                <a:cs typeface="Times New Roman" pitchFamily="18" charset="0"/>
              </a:rPr>
              <a:t>average bound</a:t>
            </a:r>
            <a:r>
              <a:rPr lang="en-US" sz="2400" dirty="0">
                <a:latin typeface="Times New Roman" pitchFamily="18" charset="0"/>
                <a:cs typeface="Times New Roman" pitchFamily="18" charset="0"/>
              </a:rPr>
              <a:t> of an algorithm in terms of Time Complexity</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Big – Theta Notation </a:t>
            </a:r>
            <a:r>
              <a:rPr lang="en-US" sz="2400" dirty="0">
                <a:latin typeface="Times New Roman" pitchFamily="18" charset="0"/>
                <a:cs typeface="Times New Roman" pitchFamily="18" charset="0"/>
              </a:rPr>
              <a:t>can be defined as follows</a:t>
            </a:r>
            <a:r>
              <a:rPr lang="en-US" sz="2400" dirty="0" smtClean="0">
                <a:latin typeface="Times New Roman" pitchFamily="18" charset="0"/>
                <a:cs typeface="Times New Roman" pitchFamily="18" charset="0"/>
              </a:rPr>
              <a:t>...</a:t>
            </a:r>
          </a:p>
          <a:p>
            <a:endParaRPr lang="en-US" sz="2400" dirty="0" smtClean="0">
              <a:solidFill>
                <a:schemeClr val="tx1"/>
              </a:solidFill>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24</a:t>
            </a:fld>
            <a:endParaRPr lang="en-IN"/>
          </a:p>
        </p:txBody>
      </p:sp>
      <p:sp>
        <p:nvSpPr>
          <p:cNvPr id="5" name="Footer Placeholder 4"/>
          <p:cNvSpPr>
            <a:spLocks noGrp="1"/>
          </p:cNvSpPr>
          <p:nvPr>
            <p:ph type="ftr" sz="quarter" idx="11"/>
          </p:nvPr>
        </p:nvSpPr>
        <p:spPr>
          <a:xfrm>
            <a:off x="6907924" y="6025275"/>
            <a:ext cx="4114800" cy="365125"/>
          </a:xfrm>
        </p:spPr>
        <p:txBody>
          <a:bodyPr/>
          <a:lstStyle/>
          <a:p>
            <a:r>
              <a:rPr lang="en-IN" sz="1800" b="1" dirty="0" smtClean="0">
                <a:latin typeface="Times New Roman" pitchFamily="18" charset="0"/>
                <a:cs typeface="Times New Roman" pitchFamily="18" charset="0"/>
              </a:rPr>
              <a:t>Fig. 1.4: Big-Theta</a:t>
            </a:r>
            <a:endParaRPr lang="en-IN" sz="1800" b="1" dirty="0">
              <a:latin typeface="Times New Roman" pitchFamily="18" charset="0"/>
              <a:cs typeface="Times New Roman" pitchFamily="18" charset="0"/>
            </a:endParaRPr>
          </a:p>
        </p:txBody>
      </p:sp>
      <p:sp>
        <p:nvSpPr>
          <p:cNvPr id="7" name="Title 1"/>
          <p:cNvSpPr txBox="1">
            <a:spLocks/>
          </p:cNvSpPr>
          <p:nvPr/>
        </p:nvSpPr>
        <p:spPr>
          <a:xfrm>
            <a:off x="292968" y="2790496"/>
            <a:ext cx="6107793" cy="3345136"/>
          </a:xfrm>
          <a:prstGeom prst="rect">
            <a:avLst/>
          </a:prstGeom>
          <a:solidFill>
            <a:srgbClr val="C00000"/>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Consider </a:t>
            </a:r>
            <a:r>
              <a:rPr lang="en-US" sz="2400" b="1" dirty="0">
                <a:latin typeface="Times New Roman" pitchFamily="18" charset="0"/>
                <a:cs typeface="Times New Roman" pitchFamily="18" charset="0"/>
              </a:rPr>
              <a:t>function f(n) the time complexity of an algorithm and g(n) is the most significant term. If C</a:t>
            </a:r>
            <a:r>
              <a:rPr lang="en-US" sz="2400" b="1" baseline="-25000" dirty="0">
                <a:latin typeface="Times New Roman" pitchFamily="18" charset="0"/>
                <a:cs typeface="Times New Roman" pitchFamily="18" charset="0"/>
              </a:rPr>
              <a:t>1</a:t>
            </a:r>
            <a:r>
              <a:rPr lang="en-US" sz="2400" b="1" dirty="0">
                <a:latin typeface="Times New Roman" pitchFamily="18" charset="0"/>
                <a:cs typeface="Times New Roman" pitchFamily="18" charset="0"/>
              </a:rPr>
              <a:t> g(n) &lt;= f(n) &gt;= C</a:t>
            </a:r>
            <a:r>
              <a:rPr lang="en-US" sz="2400" b="1" baseline="-25000" dirty="0">
                <a:latin typeface="Times New Roman" pitchFamily="18" charset="0"/>
                <a:cs typeface="Times New Roman" pitchFamily="18" charset="0"/>
              </a:rPr>
              <a:t>2</a:t>
            </a:r>
            <a:r>
              <a:rPr lang="en-US" sz="2400" b="1" dirty="0">
                <a:latin typeface="Times New Roman" pitchFamily="18" charset="0"/>
                <a:cs typeface="Times New Roman" pitchFamily="18" charset="0"/>
              </a:rPr>
              <a:t>g(n) for all n &gt;= n</a:t>
            </a:r>
            <a:r>
              <a:rPr lang="en-US" sz="2400" b="1" baseline="-25000" dirty="0">
                <a:latin typeface="Times New Roman" pitchFamily="18" charset="0"/>
                <a:cs typeface="Times New Roman" pitchFamily="18" charset="0"/>
              </a:rPr>
              <a:t>0</a:t>
            </a:r>
            <a:r>
              <a:rPr lang="en-US" sz="2400" b="1" dirty="0">
                <a:latin typeface="Times New Roman" pitchFamily="18" charset="0"/>
                <a:cs typeface="Times New Roman" pitchFamily="18" charset="0"/>
              </a:rPr>
              <a:t>, C</a:t>
            </a:r>
            <a:r>
              <a:rPr lang="en-US" sz="2400" b="1" baseline="-25000" dirty="0">
                <a:latin typeface="Times New Roman" pitchFamily="18" charset="0"/>
                <a:cs typeface="Times New Roman" pitchFamily="18" charset="0"/>
              </a:rPr>
              <a:t>1</a:t>
            </a:r>
            <a:r>
              <a:rPr lang="en-US" sz="2400" b="1" dirty="0">
                <a:latin typeface="Times New Roman" pitchFamily="18" charset="0"/>
                <a:cs typeface="Times New Roman" pitchFamily="18" charset="0"/>
              </a:rPr>
              <a:t>, C</a:t>
            </a:r>
            <a:r>
              <a:rPr lang="en-US" sz="2400" b="1" baseline="-25000" dirty="0">
                <a:latin typeface="Times New Roman" pitchFamily="18" charset="0"/>
                <a:cs typeface="Times New Roman" pitchFamily="18" charset="0"/>
              </a:rPr>
              <a:t>2</a:t>
            </a:r>
            <a:r>
              <a:rPr lang="en-US" sz="2400" b="1" dirty="0">
                <a:latin typeface="Times New Roman" pitchFamily="18" charset="0"/>
                <a:cs typeface="Times New Roman" pitchFamily="18" charset="0"/>
              </a:rPr>
              <a:t> &gt; 0 and n</a:t>
            </a:r>
            <a:r>
              <a:rPr lang="en-US" sz="2400" b="1" baseline="-25000" dirty="0">
                <a:latin typeface="Times New Roman" pitchFamily="18" charset="0"/>
                <a:cs typeface="Times New Roman" pitchFamily="18" charset="0"/>
              </a:rPr>
              <a:t>0</a:t>
            </a:r>
            <a:r>
              <a:rPr lang="en-US" sz="2400" b="1" dirty="0">
                <a:latin typeface="Times New Roman" pitchFamily="18" charset="0"/>
                <a:cs typeface="Times New Roman" pitchFamily="18" charset="0"/>
              </a:rPr>
              <a:t> &gt;= 1. Then we can represent f(n) as Θ(g(n</a:t>
            </a:r>
            <a:r>
              <a:rPr lang="en-US" sz="2400" b="1" dirty="0" smtClean="0">
                <a:latin typeface="Times New Roman" pitchFamily="18" charset="0"/>
                <a:cs typeface="Times New Roman" pitchFamily="18" charset="0"/>
              </a:rPr>
              <a:t>)).</a:t>
            </a:r>
          </a:p>
          <a:p>
            <a:pPr algn="just"/>
            <a:r>
              <a:rPr lang="en-US" sz="2400" b="1" dirty="0">
                <a:latin typeface="Times New Roman" pitchFamily="18" charset="0"/>
                <a:cs typeface="Times New Roman" pitchFamily="18" charset="0"/>
              </a:rPr>
              <a:t>f(n) = </a:t>
            </a:r>
            <a:r>
              <a:rPr lang="el-GR" sz="2400" b="1" dirty="0">
                <a:latin typeface="Times New Roman" pitchFamily="18" charset="0"/>
                <a:cs typeface="Times New Roman" pitchFamily="18" charset="0"/>
              </a:rPr>
              <a:t>Θ(</a:t>
            </a:r>
            <a:r>
              <a:rPr lang="en-US" sz="2400" b="1" dirty="0">
                <a:latin typeface="Times New Roman" pitchFamily="18" charset="0"/>
                <a:cs typeface="Times New Roman" pitchFamily="18" charset="0"/>
              </a:rPr>
              <a:t>g(n))</a:t>
            </a:r>
          </a:p>
          <a:p>
            <a:pPr algn="just"/>
            <a:endParaRPr lang="en-US" sz="2400" b="1" dirty="0">
              <a:latin typeface="Times New Roman" pitchFamily="18" charset="0"/>
              <a:cs typeface="Times New Roman" pitchFamily="18" charset="0"/>
            </a:endParaRPr>
          </a:p>
        </p:txBody>
      </p:sp>
      <p:pic>
        <p:nvPicPr>
          <p:cNvPr id="8" name="Picture 3" descr="C:\Documents and Settings\Litao\Desktop\234.jpg"/>
          <p:cNvPicPr>
            <a:picLocks noChangeAspect="1" noChangeArrowheads="1"/>
          </p:cNvPicPr>
          <p:nvPr/>
        </p:nvPicPr>
        <p:blipFill>
          <a:blip r:embed="rId2"/>
          <a:srcRect/>
          <a:stretch>
            <a:fillRect/>
          </a:stretch>
        </p:blipFill>
        <p:spPr bwMode="auto">
          <a:xfrm>
            <a:off x="6605713" y="2540502"/>
            <a:ext cx="4597400" cy="3495675"/>
          </a:xfrm>
          <a:prstGeom prst="rect">
            <a:avLst/>
          </a:prstGeom>
          <a:noFill/>
        </p:spPr>
      </p:pic>
      <p:sp>
        <p:nvSpPr>
          <p:cNvPr id="9"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358850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720" y="365125"/>
            <a:ext cx="6508845" cy="1026947"/>
          </a:xfrm>
        </p:spPr>
        <p:txBody>
          <a:bodyPr>
            <a:noAutofit/>
          </a:bodyPr>
          <a:lstStyle/>
          <a:p>
            <a:pPr algn="ctr"/>
            <a:r>
              <a:rPr lang="en-US" sz="2800" b="1" dirty="0" smtClean="0">
                <a:latin typeface="Times New Roman" pitchFamily="18" charset="0"/>
                <a:cs typeface="Times New Roman" pitchFamily="18" charset="0"/>
              </a:rPr>
              <a:t>Little-oh(o)-Notation</a:t>
            </a: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Let f(n) and g(n) be functions that map positive integers to positive real numbers. We say that f(n) is o(g(n)) (or f(n) ∈ o(g(n))) if for any real constant c &gt; 0, there exists an integer constant n0 ≥ 1 such that f(n) &lt; c ∗ g(n) for every integer n ≥ n0. </a:t>
            </a:r>
            <a:endParaRPr lang="en-US" sz="2400" dirty="0" smtClean="0">
              <a:solidFill>
                <a:schemeClr val="tx1"/>
              </a:solidFill>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25</a:t>
            </a:fld>
            <a:endParaRPr lang="en-IN"/>
          </a:p>
        </p:txBody>
      </p:sp>
      <p:sp>
        <p:nvSpPr>
          <p:cNvPr id="5" name="Footer Placeholder 4"/>
          <p:cNvSpPr>
            <a:spLocks noGrp="1"/>
          </p:cNvSpPr>
          <p:nvPr>
            <p:ph type="ftr" sz="quarter" idx="11"/>
          </p:nvPr>
        </p:nvSpPr>
        <p:spPr>
          <a:xfrm>
            <a:off x="239350" y="6308726"/>
            <a:ext cx="11049077" cy="365125"/>
          </a:xfrm>
        </p:spPr>
        <p:txBody>
          <a:bodyPr/>
          <a:lstStyle/>
          <a:p>
            <a:r>
              <a:rPr lang="en-IN" dirty="0" smtClean="0"/>
              <a:t>17</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1217637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itchFamily="18" charset="0"/>
                <a:cs typeface="Times New Roman" pitchFamily="18" charset="0"/>
              </a:rPr>
              <a:t>Recursive Algorithms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90000"/>
              </a:lnSpc>
              <a:tabLst>
                <a:tab pos="1489075" algn="l"/>
                <a:tab pos="2228850" algn="l"/>
              </a:tabLst>
            </a:pPr>
            <a:r>
              <a:rPr lang="en-US" sz="2400" dirty="0">
                <a:latin typeface="Times New Roman" pitchFamily="18" charset="0"/>
                <a:cs typeface="Times New Roman" pitchFamily="18" charset="0"/>
              </a:rPr>
              <a:t>A recursive procedure can often be analyzed by solving a recursive equation</a:t>
            </a:r>
          </a:p>
          <a:p>
            <a:pPr algn="just">
              <a:lnSpc>
                <a:spcPct val="90000"/>
              </a:lnSpc>
              <a:tabLst>
                <a:tab pos="1489075" algn="l"/>
                <a:tab pos="2228850" algn="l"/>
              </a:tabLst>
            </a:pPr>
            <a:r>
              <a:rPr lang="en-US" sz="2400" dirty="0">
                <a:latin typeface="Times New Roman" pitchFamily="18" charset="0"/>
                <a:cs typeface="Times New Roman" pitchFamily="18" charset="0"/>
              </a:rPr>
              <a:t>Basic form:</a:t>
            </a:r>
          </a:p>
          <a:p>
            <a:pPr lvl="1" algn="just">
              <a:lnSpc>
                <a:spcPct val="90000"/>
              </a:lnSpc>
              <a:buFontTx/>
              <a:buNone/>
              <a:tabLst>
                <a:tab pos="1489075" algn="l"/>
                <a:tab pos="2228850" algn="l"/>
              </a:tabLst>
            </a:pPr>
            <a:r>
              <a:rPr lang="en-US" dirty="0">
                <a:solidFill>
                  <a:schemeClr val="accent2"/>
                </a:solidFill>
                <a:latin typeface="Times New Roman" pitchFamily="18" charset="0"/>
                <a:cs typeface="Times New Roman" pitchFamily="18" charset="0"/>
              </a:rPr>
              <a:t>T(n)  =  </a:t>
            </a:r>
            <a:r>
              <a:rPr lang="en-US" dirty="0">
                <a:solidFill>
                  <a:srgbClr val="FF0000"/>
                </a:solidFill>
                <a:latin typeface="Times New Roman" pitchFamily="18" charset="0"/>
                <a:cs typeface="Times New Roman" pitchFamily="18" charset="0"/>
              </a:rPr>
              <a:t>if</a:t>
            </a:r>
            <a:r>
              <a:rPr lang="en-US" dirty="0">
                <a:solidFill>
                  <a:schemeClr val="accent2"/>
                </a:solidFill>
                <a:latin typeface="Times New Roman" pitchFamily="18" charset="0"/>
                <a:cs typeface="Times New Roman" pitchFamily="18" charset="0"/>
              </a:rPr>
              <a:t> (base case) </a:t>
            </a:r>
            <a:r>
              <a:rPr lang="en-US" dirty="0">
                <a:solidFill>
                  <a:srgbClr val="FF0000"/>
                </a:solidFill>
                <a:latin typeface="Times New Roman" pitchFamily="18" charset="0"/>
                <a:cs typeface="Times New Roman" pitchFamily="18" charset="0"/>
              </a:rPr>
              <a:t>then</a:t>
            </a:r>
            <a:r>
              <a:rPr lang="en-US" dirty="0">
                <a:solidFill>
                  <a:schemeClr val="accent2"/>
                </a:solidFill>
                <a:latin typeface="Times New Roman" pitchFamily="18" charset="0"/>
                <a:cs typeface="Times New Roman" pitchFamily="18" charset="0"/>
              </a:rPr>
              <a:t> some constant</a:t>
            </a:r>
          </a:p>
          <a:p>
            <a:pPr lvl="1" algn="just">
              <a:lnSpc>
                <a:spcPct val="90000"/>
              </a:lnSpc>
              <a:buFontTx/>
              <a:buNone/>
              <a:tabLst>
                <a:tab pos="1489075" algn="l"/>
                <a:tab pos="2228850" algn="l"/>
              </a:tabLst>
            </a:pPr>
            <a:r>
              <a:rPr lang="en-US" dirty="0">
                <a:solidFill>
                  <a:schemeClr val="accent2"/>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else</a:t>
            </a:r>
            <a:r>
              <a:rPr lang="en-US" dirty="0">
                <a:solidFill>
                  <a:schemeClr val="accent2"/>
                </a:solidFill>
                <a:latin typeface="Times New Roman" pitchFamily="18" charset="0"/>
                <a:cs typeface="Times New Roman" pitchFamily="18" charset="0"/>
              </a:rPr>
              <a:t> ( time to solve </a:t>
            </a:r>
            <a:r>
              <a:rPr lang="en-US" dirty="0" err="1">
                <a:solidFill>
                  <a:schemeClr val="accent2"/>
                </a:solidFill>
                <a:latin typeface="Times New Roman" pitchFamily="18" charset="0"/>
                <a:cs typeface="Times New Roman" pitchFamily="18" charset="0"/>
              </a:rPr>
              <a:t>subproblems</a:t>
            </a:r>
            <a:r>
              <a:rPr lang="en-US" dirty="0">
                <a:solidFill>
                  <a:schemeClr val="accent2"/>
                </a:solidFill>
                <a:latin typeface="Times New Roman" pitchFamily="18" charset="0"/>
                <a:cs typeface="Times New Roman" pitchFamily="18" charset="0"/>
              </a:rPr>
              <a:t> +</a:t>
            </a:r>
          </a:p>
          <a:p>
            <a:pPr lvl="1" algn="just">
              <a:lnSpc>
                <a:spcPct val="90000"/>
              </a:lnSpc>
              <a:buFontTx/>
              <a:buNone/>
              <a:tabLst>
                <a:tab pos="1489075" algn="l"/>
                <a:tab pos="2228850" algn="l"/>
              </a:tabLst>
            </a:pPr>
            <a:r>
              <a:rPr lang="en-US" dirty="0">
                <a:solidFill>
                  <a:schemeClr val="accent2"/>
                </a:solidFill>
                <a:latin typeface="Times New Roman" pitchFamily="18" charset="0"/>
                <a:cs typeface="Times New Roman" pitchFamily="18" charset="0"/>
              </a:rPr>
              <a:t>			time to combine solutions )</a:t>
            </a:r>
          </a:p>
          <a:p>
            <a:pPr algn="just">
              <a:lnSpc>
                <a:spcPct val="90000"/>
              </a:lnSpc>
              <a:tabLst>
                <a:tab pos="1489075" algn="l"/>
                <a:tab pos="2228850" algn="l"/>
              </a:tabLst>
            </a:pPr>
            <a:r>
              <a:rPr lang="en-US" sz="2400" dirty="0">
                <a:latin typeface="Times New Roman" pitchFamily="18" charset="0"/>
                <a:cs typeface="Times New Roman" pitchFamily="18" charset="0"/>
              </a:rPr>
              <a:t>Result depends upon</a:t>
            </a:r>
          </a:p>
          <a:p>
            <a:pPr lvl="1" algn="just">
              <a:lnSpc>
                <a:spcPct val="90000"/>
              </a:lnSpc>
              <a:tabLst>
                <a:tab pos="1489075" algn="l"/>
                <a:tab pos="2228850" algn="l"/>
              </a:tabLst>
            </a:pPr>
            <a:r>
              <a:rPr lang="en-US" dirty="0">
                <a:latin typeface="Times New Roman" pitchFamily="18" charset="0"/>
                <a:cs typeface="Times New Roman" pitchFamily="18" charset="0"/>
              </a:rPr>
              <a:t>how many </a:t>
            </a:r>
            <a:r>
              <a:rPr lang="en-US" dirty="0" err="1">
                <a:latin typeface="Times New Roman" pitchFamily="18" charset="0"/>
                <a:cs typeface="Times New Roman" pitchFamily="18" charset="0"/>
              </a:rPr>
              <a:t>subproblems</a:t>
            </a:r>
            <a:endParaRPr lang="en-US" dirty="0">
              <a:latin typeface="Times New Roman" pitchFamily="18" charset="0"/>
              <a:cs typeface="Times New Roman" pitchFamily="18" charset="0"/>
            </a:endParaRPr>
          </a:p>
          <a:p>
            <a:pPr lvl="1" algn="just">
              <a:lnSpc>
                <a:spcPct val="90000"/>
              </a:lnSpc>
              <a:tabLst>
                <a:tab pos="1489075" algn="l"/>
                <a:tab pos="2228850" algn="l"/>
              </a:tabLst>
            </a:pPr>
            <a:r>
              <a:rPr lang="en-US" dirty="0">
                <a:latin typeface="Times New Roman" pitchFamily="18" charset="0"/>
                <a:cs typeface="Times New Roman" pitchFamily="18" charset="0"/>
              </a:rPr>
              <a:t>how much smaller are </a:t>
            </a:r>
            <a:r>
              <a:rPr lang="en-US" dirty="0" err="1">
                <a:latin typeface="Times New Roman" pitchFamily="18" charset="0"/>
                <a:cs typeface="Times New Roman" pitchFamily="18" charset="0"/>
              </a:rPr>
              <a:t>subproblems</a:t>
            </a:r>
            <a:endParaRPr lang="en-US" dirty="0">
              <a:latin typeface="Times New Roman" pitchFamily="18" charset="0"/>
              <a:cs typeface="Times New Roman" pitchFamily="18" charset="0"/>
            </a:endParaRPr>
          </a:p>
          <a:p>
            <a:pPr lvl="1" algn="just">
              <a:lnSpc>
                <a:spcPct val="90000"/>
              </a:lnSpc>
              <a:tabLst>
                <a:tab pos="1489075" algn="l"/>
                <a:tab pos="2228850" algn="l"/>
              </a:tabLst>
            </a:pPr>
            <a:r>
              <a:rPr lang="en-US" dirty="0">
                <a:latin typeface="Times New Roman" pitchFamily="18" charset="0"/>
                <a:cs typeface="Times New Roman" pitchFamily="18" charset="0"/>
              </a:rPr>
              <a:t>how costly to combine solutions (coefficients</a:t>
            </a: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26</a:t>
            </a:fld>
            <a:endParaRPr lang="en-IN"/>
          </a:p>
        </p:txBody>
      </p:sp>
      <p:sp>
        <p:nvSpPr>
          <p:cNvPr id="5" name="Footer Placeholder 4"/>
          <p:cNvSpPr>
            <a:spLocks noGrp="1"/>
          </p:cNvSpPr>
          <p:nvPr>
            <p:ph type="ftr" sz="quarter" idx="11"/>
          </p:nvPr>
        </p:nvSpPr>
        <p:spPr/>
        <p:txBody>
          <a:bodyPr/>
          <a:lstStyle/>
          <a:p>
            <a:r>
              <a:rPr lang="en-IN" dirty="0" smtClean="0"/>
              <a:t>18</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919622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itchFamily="18" charset="0"/>
                <a:cs typeface="Times New Roman" pitchFamily="18" charset="0"/>
              </a:rPr>
              <a:t>Examples of Recursive Algorithms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90000"/>
              </a:lnSpc>
              <a:tabLst>
                <a:tab pos="1489075" algn="l"/>
                <a:tab pos="2228850" algn="l"/>
              </a:tabLst>
            </a:pPr>
            <a:r>
              <a:rPr lang="en-IN" sz="2400" dirty="0" smtClean="0">
                <a:latin typeface="Times New Roman" pitchFamily="18" charset="0"/>
                <a:cs typeface="Times New Roman" pitchFamily="18" charset="0"/>
              </a:rPr>
              <a:t>Fibonacci Series</a:t>
            </a:r>
          </a:p>
          <a:p>
            <a:pPr algn="just">
              <a:lnSpc>
                <a:spcPct val="90000"/>
              </a:lnSpc>
              <a:tabLst>
                <a:tab pos="1489075" algn="l"/>
                <a:tab pos="2228850" algn="l"/>
              </a:tabLst>
            </a:pPr>
            <a:r>
              <a:rPr lang="en-IN" sz="2400" dirty="0" smtClean="0">
                <a:latin typeface="Times New Roman" pitchFamily="18" charset="0"/>
                <a:cs typeface="Times New Roman" pitchFamily="18" charset="0"/>
              </a:rPr>
              <a:t>Factorial</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27</a:t>
            </a:fld>
            <a:endParaRPr lang="en-IN"/>
          </a:p>
        </p:txBody>
      </p:sp>
      <p:sp>
        <p:nvSpPr>
          <p:cNvPr id="5" name="Footer Placeholder 4"/>
          <p:cNvSpPr>
            <a:spLocks noGrp="1"/>
          </p:cNvSpPr>
          <p:nvPr>
            <p:ph type="ftr" sz="quarter" idx="11"/>
          </p:nvPr>
        </p:nvSpPr>
        <p:spPr/>
        <p:txBody>
          <a:bodyPr/>
          <a:lstStyle/>
          <a:p>
            <a:r>
              <a:rPr lang="en-IN" dirty="0" smtClean="0"/>
              <a:t>19</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369236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itchFamily="18" charset="0"/>
                <a:cs typeface="Times New Roman" pitchFamily="18" charset="0"/>
              </a:rPr>
              <a:t>Non-Recursive Algorithms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201"/>
            <a:ext cx="10766987" cy="4525963"/>
          </a:xfrm>
        </p:spPr>
        <p:txBody>
          <a:bodyPr>
            <a:normAutofit/>
          </a:bodyPr>
          <a:lstStyle/>
          <a:p>
            <a:pPr algn="just">
              <a:lnSpc>
                <a:spcPct val="90000"/>
              </a:lnSpc>
              <a:tabLst>
                <a:tab pos="1489075" algn="l"/>
                <a:tab pos="2228850" algn="l"/>
              </a:tabLst>
            </a:pPr>
            <a:r>
              <a:rPr lang="en-US" sz="2400" dirty="0">
                <a:latin typeface="Times New Roman" pitchFamily="18" charset="0"/>
                <a:cs typeface="Times New Roman" pitchFamily="18" charset="0"/>
              </a:rPr>
              <a:t>Decide on parameter n indicating input size. </a:t>
            </a:r>
            <a:endParaRPr lang="en-US" sz="2400" dirty="0" smtClean="0">
              <a:latin typeface="Times New Roman" pitchFamily="18" charset="0"/>
              <a:cs typeface="Times New Roman" pitchFamily="18" charset="0"/>
            </a:endParaRPr>
          </a:p>
          <a:p>
            <a:pPr algn="just">
              <a:lnSpc>
                <a:spcPct val="90000"/>
              </a:lnSpc>
              <a:tabLst>
                <a:tab pos="1489075" algn="l"/>
                <a:tab pos="2228850" algn="l"/>
              </a:tabLst>
            </a:pPr>
            <a:r>
              <a:rPr lang="en-US" sz="2400" dirty="0" smtClean="0">
                <a:latin typeface="Times New Roman" pitchFamily="18" charset="0"/>
                <a:cs typeface="Times New Roman" pitchFamily="18" charset="0"/>
              </a:rPr>
              <a:t>Identify </a:t>
            </a:r>
            <a:r>
              <a:rPr lang="en-US" sz="2400" dirty="0">
                <a:latin typeface="Times New Roman" pitchFamily="18" charset="0"/>
                <a:cs typeface="Times New Roman" pitchFamily="18" charset="0"/>
              </a:rPr>
              <a:t>algorithm’s basic operation. </a:t>
            </a:r>
            <a:r>
              <a:rPr lang="en-US" sz="2400" dirty="0" smtClean="0">
                <a:latin typeface="Times New Roman" pitchFamily="18" charset="0"/>
                <a:cs typeface="Times New Roman" pitchFamily="18" charset="0"/>
              </a:rPr>
              <a:t></a:t>
            </a:r>
          </a:p>
          <a:p>
            <a:pPr algn="just">
              <a:lnSpc>
                <a:spcPct val="90000"/>
              </a:lnSpc>
              <a:tabLst>
                <a:tab pos="1489075" algn="l"/>
                <a:tab pos="2228850" algn="l"/>
              </a:tabLst>
            </a:pPr>
            <a:r>
              <a:rPr lang="en-US" sz="2400" dirty="0" smtClean="0">
                <a:latin typeface="Times New Roman" pitchFamily="18" charset="0"/>
                <a:cs typeface="Times New Roman" pitchFamily="18" charset="0"/>
              </a:rPr>
              <a:t>Determine </a:t>
            </a:r>
            <a:r>
              <a:rPr lang="en-US" sz="2400" dirty="0">
                <a:latin typeface="Times New Roman" pitchFamily="18" charset="0"/>
                <a:cs typeface="Times New Roman" pitchFamily="18" charset="0"/>
              </a:rPr>
              <a:t>worst, average, and best cases for input of size n</a:t>
            </a:r>
            <a:r>
              <a:rPr lang="en-US" sz="2400" dirty="0" smtClean="0">
                <a:latin typeface="Times New Roman" pitchFamily="18" charset="0"/>
                <a:cs typeface="Times New Roman" pitchFamily="18" charset="0"/>
              </a:rPr>
              <a:t>.</a:t>
            </a:r>
          </a:p>
          <a:p>
            <a:pPr algn="just">
              <a:lnSpc>
                <a:spcPct val="90000"/>
              </a:lnSpc>
              <a:tabLst>
                <a:tab pos="1489075" algn="l"/>
                <a:tab pos="2228850" algn="l"/>
              </a:tabLst>
            </a:pPr>
            <a:r>
              <a:rPr lang="en-US" sz="2400" dirty="0" smtClean="0">
                <a:latin typeface="Times New Roman" pitchFamily="18" charset="0"/>
                <a:cs typeface="Times New Roman" pitchFamily="18" charset="0"/>
              </a:rPr>
              <a:t>Sum </a:t>
            </a:r>
            <a:r>
              <a:rPr lang="en-US" sz="2400" dirty="0">
                <a:latin typeface="Times New Roman" pitchFamily="18" charset="0"/>
                <a:cs typeface="Times New Roman" pitchFamily="18" charset="0"/>
              </a:rPr>
              <a:t>the number of basic operations executed. </a:t>
            </a:r>
            <a:r>
              <a:rPr lang="en-US" sz="2400" dirty="0" smtClean="0">
                <a:latin typeface="Times New Roman" pitchFamily="18" charset="0"/>
                <a:cs typeface="Times New Roman" pitchFamily="18" charset="0"/>
              </a:rPr>
              <a:t></a:t>
            </a:r>
          </a:p>
          <a:p>
            <a:pPr algn="just">
              <a:lnSpc>
                <a:spcPct val="90000"/>
              </a:lnSpc>
              <a:tabLst>
                <a:tab pos="1489075" algn="l"/>
                <a:tab pos="2228850" algn="l"/>
              </a:tabLst>
            </a:pPr>
            <a:r>
              <a:rPr lang="en-US" sz="2400" dirty="0" smtClean="0">
                <a:latin typeface="Times New Roman" pitchFamily="18" charset="0"/>
                <a:cs typeface="Times New Roman" pitchFamily="18" charset="0"/>
              </a:rPr>
              <a:t>Simplify </a:t>
            </a:r>
            <a:r>
              <a:rPr lang="en-US" sz="2400" dirty="0">
                <a:latin typeface="Times New Roman" pitchFamily="18" charset="0"/>
                <a:cs typeface="Times New Roman" pitchFamily="18" charset="0"/>
              </a:rPr>
              <a:t>the sum using standard formula and </a:t>
            </a:r>
            <a:r>
              <a:rPr lang="en-US" sz="2400" dirty="0" smtClean="0">
                <a:latin typeface="Times New Roman" pitchFamily="18" charset="0"/>
                <a:cs typeface="Times New Roman" pitchFamily="18" charset="0"/>
              </a:rPr>
              <a:t>rules.</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28</a:t>
            </a:fld>
            <a:endParaRPr lang="en-IN"/>
          </a:p>
        </p:txBody>
      </p:sp>
      <p:sp>
        <p:nvSpPr>
          <p:cNvPr id="5" name="Footer Placeholder 4"/>
          <p:cNvSpPr>
            <a:spLocks noGrp="1"/>
          </p:cNvSpPr>
          <p:nvPr>
            <p:ph type="ftr" sz="quarter" idx="11"/>
          </p:nvPr>
        </p:nvSpPr>
        <p:spPr/>
        <p:txBody>
          <a:bodyPr/>
          <a:lstStyle/>
          <a:p>
            <a:r>
              <a:rPr lang="en-IN" dirty="0" smtClean="0"/>
              <a:t>20</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561013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itchFamily="18" charset="0"/>
                <a:cs typeface="Times New Roman" pitchFamily="18" charset="0"/>
              </a:rPr>
              <a:t>Examples of  Non-Recursive Algorithms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201"/>
            <a:ext cx="10766987" cy="4525963"/>
          </a:xfrm>
        </p:spPr>
        <p:txBody>
          <a:bodyPr>
            <a:normAutofit/>
          </a:bodyPr>
          <a:lstStyle/>
          <a:p>
            <a:pPr algn="just">
              <a:lnSpc>
                <a:spcPct val="90000"/>
              </a:lnSpc>
              <a:tabLst>
                <a:tab pos="1489075" algn="l"/>
                <a:tab pos="2228850" algn="l"/>
              </a:tabLst>
            </a:pPr>
            <a:r>
              <a:rPr lang="en-US" sz="2400" dirty="0" smtClean="0">
                <a:latin typeface="Times New Roman" pitchFamily="18" charset="0"/>
                <a:cs typeface="Times New Roman" pitchFamily="18" charset="0"/>
              </a:rPr>
              <a:t>Maximum Element</a:t>
            </a:r>
          </a:p>
          <a:p>
            <a:pPr algn="just">
              <a:lnSpc>
                <a:spcPct val="90000"/>
              </a:lnSpc>
              <a:tabLst>
                <a:tab pos="1489075" algn="l"/>
                <a:tab pos="2228850" algn="l"/>
              </a:tabLst>
            </a:pPr>
            <a:r>
              <a:rPr lang="en-US" sz="2400" dirty="0" smtClean="0">
                <a:latin typeface="Times New Roman" pitchFamily="18" charset="0"/>
                <a:cs typeface="Times New Roman" pitchFamily="18" charset="0"/>
              </a:rPr>
              <a:t>Element Uniqueness Problem</a:t>
            </a:r>
          </a:p>
          <a:p>
            <a:pPr algn="just">
              <a:lnSpc>
                <a:spcPct val="90000"/>
              </a:lnSpc>
              <a:tabLst>
                <a:tab pos="1489075" algn="l"/>
                <a:tab pos="2228850" algn="l"/>
              </a:tabLst>
            </a:pPr>
            <a:r>
              <a:rPr lang="en-US" sz="2400" dirty="0" smtClean="0">
                <a:latin typeface="Times New Roman" pitchFamily="18" charset="0"/>
                <a:cs typeface="Times New Roman" pitchFamily="18" charset="0"/>
              </a:rPr>
              <a:t>Matrix Multiplication</a:t>
            </a:r>
          </a:p>
          <a:p>
            <a:pPr marL="0" indent="0" algn="just">
              <a:lnSpc>
                <a:spcPct val="90000"/>
              </a:lnSpc>
              <a:buNone/>
              <a:tabLst>
                <a:tab pos="1489075" algn="l"/>
                <a:tab pos="2228850" algn="l"/>
              </a:tabLst>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68E95BDB-EE7F-43F5-BD69-3B4091AE3092}" type="slidenum">
              <a:rPr lang="en-IN" smtClean="0"/>
              <a:pPr/>
              <a:t>29</a:t>
            </a:fld>
            <a:endParaRPr lang="en-IN"/>
          </a:p>
        </p:txBody>
      </p:sp>
      <p:sp>
        <p:nvSpPr>
          <p:cNvPr id="5" name="Footer Placeholder 4"/>
          <p:cNvSpPr>
            <a:spLocks noGrp="1"/>
          </p:cNvSpPr>
          <p:nvPr>
            <p:ph type="ftr" sz="quarter" idx="11"/>
          </p:nvPr>
        </p:nvSpPr>
        <p:spPr/>
        <p:txBody>
          <a:bodyPr/>
          <a:lstStyle/>
          <a:p>
            <a:r>
              <a:rPr lang="en-IN" dirty="0" smtClean="0"/>
              <a:t>21</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65901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Syllabus</a:t>
            </a:r>
            <a:endParaRPr lang="en-US" sz="2800" dirty="0"/>
          </a:p>
        </p:txBody>
      </p:sp>
      <p:sp>
        <p:nvSpPr>
          <p:cNvPr id="4" name="Date Placeholder 3"/>
          <p:cNvSpPr>
            <a:spLocks noGrp="1"/>
          </p:cNvSpPr>
          <p:nvPr>
            <p:ph type="dt" sz="half" idx="10"/>
          </p:nvPr>
        </p:nvSpPr>
        <p:spPr/>
        <p:txBody>
          <a:bodyPr/>
          <a:lstStyle/>
          <a:p>
            <a:fld id="{08C26EC8-54BA-4A3E-B1AE-45C0D842F2A9}" type="datetime1">
              <a:rPr lang="en-IN" smtClean="0"/>
              <a:pPr/>
              <a:t>05-07-2018</a:t>
            </a:fld>
            <a:endParaRPr lang="en-IN" dirty="0"/>
          </a:p>
        </p:txBody>
      </p:sp>
      <p:sp>
        <p:nvSpPr>
          <p:cNvPr id="5" name="Slide Number Placeholder 4"/>
          <p:cNvSpPr>
            <a:spLocks noGrp="1"/>
          </p:cNvSpPr>
          <p:nvPr>
            <p:ph type="sldNum" sz="quarter" idx="12"/>
          </p:nvPr>
        </p:nvSpPr>
        <p:spPr/>
        <p:txBody>
          <a:bodyPr/>
          <a:lstStyle/>
          <a:p>
            <a:fld id="{D0ACE207-8893-440E-B420-229E26CA706E}" type="slidenum">
              <a:rPr lang="en-IN" smtClean="0"/>
              <a:pPr/>
              <a:t>3</a:t>
            </a:fld>
            <a:endParaRPr lang="en-IN" dirty="0"/>
          </a:p>
        </p:txBody>
      </p:sp>
      <p:graphicFrame>
        <p:nvGraphicFramePr>
          <p:cNvPr id="7" name="Table 6"/>
          <p:cNvGraphicFramePr>
            <a:graphicFrameLocks noGrp="1"/>
          </p:cNvGraphicFramePr>
          <p:nvPr/>
        </p:nvGraphicFramePr>
        <p:xfrm>
          <a:off x="313558" y="1882384"/>
          <a:ext cx="11258332" cy="4556760"/>
        </p:xfrm>
        <a:graphic>
          <a:graphicData uri="http://schemas.openxmlformats.org/drawingml/2006/table">
            <a:tbl>
              <a:tblPr/>
              <a:tblGrid>
                <a:gridCol w="2184921"/>
                <a:gridCol w="1936177"/>
                <a:gridCol w="909854"/>
                <a:gridCol w="1275067"/>
                <a:gridCol w="1721047"/>
                <a:gridCol w="1721047"/>
                <a:gridCol w="1510219"/>
              </a:tblGrid>
              <a:tr h="547610">
                <a:tc rowSpan="3">
                  <a:txBody>
                    <a:bodyPr/>
                    <a:lstStyle/>
                    <a:p>
                      <a:pPr algn="ctr">
                        <a:lnSpc>
                          <a:spcPct val="115000"/>
                        </a:lnSpc>
                        <a:spcAft>
                          <a:spcPts val="0"/>
                        </a:spcAft>
                      </a:pPr>
                      <a:r>
                        <a:rPr lang="en-US" sz="2000" b="1" dirty="0">
                          <a:solidFill>
                            <a:srgbClr val="000000"/>
                          </a:solidFill>
                          <a:latin typeface="Times New Roman" pitchFamily="18" charset="0"/>
                          <a:ea typeface="Times New Roman"/>
                          <a:cs typeface="Times New Roman" pitchFamily="18" charset="0"/>
                        </a:rPr>
                        <a:t>CAT-708</a:t>
                      </a:r>
                      <a:endParaRPr lang="en-IN" sz="20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2000" b="1">
                          <a:solidFill>
                            <a:srgbClr val="000000"/>
                          </a:solidFill>
                          <a:latin typeface="Times New Roman" pitchFamily="18" charset="0"/>
                          <a:ea typeface="Times New Roman"/>
                          <a:cs typeface="Times New Roman" pitchFamily="18" charset="0"/>
                        </a:rPr>
                        <a:t>DESIGN AND ANALYSIS OF ALGORITHMS </a:t>
                      </a:r>
                      <a:endParaRPr lang="en-IN" sz="20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2000" b="1">
                          <a:latin typeface="Times New Roman" pitchFamily="18" charset="0"/>
                          <a:ea typeface="Times New Roman"/>
                          <a:cs typeface="Times New Roman" pitchFamily="18" charset="0"/>
                        </a:rPr>
                        <a:t>L</a:t>
                      </a:r>
                      <a:endParaRPr lang="en-IN" sz="20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1">
                          <a:latin typeface="Times New Roman" pitchFamily="18" charset="0"/>
                          <a:ea typeface="Times New Roman"/>
                          <a:cs typeface="Times New Roman" pitchFamily="18" charset="0"/>
                        </a:rPr>
                        <a:t>T</a:t>
                      </a:r>
                      <a:endParaRPr lang="en-IN" sz="20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1">
                          <a:latin typeface="Times New Roman" pitchFamily="18" charset="0"/>
                          <a:ea typeface="Times New Roman"/>
                          <a:cs typeface="Times New Roman" pitchFamily="18" charset="0"/>
                        </a:rPr>
                        <a:t>P</a:t>
                      </a:r>
                      <a:endParaRPr lang="en-IN" sz="20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1">
                          <a:latin typeface="Times New Roman" pitchFamily="18" charset="0"/>
                          <a:ea typeface="Times New Roman"/>
                          <a:cs typeface="Times New Roman" pitchFamily="18" charset="0"/>
                        </a:rPr>
                        <a:t>C</a:t>
                      </a:r>
                      <a:endParaRPr lang="en-IN" sz="20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988">
                <a:tc vMerge="1">
                  <a:txBody>
                    <a:bodyPr/>
                    <a:lstStyle/>
                    <a:p>
                      <a:endParaRPr lang="en-IN"/>
                    </a:p>
                  </a:txBody>
                  <a:tcPr/>
                </a:tc>
                <a:tc gridSpan="2">
                  <a:txBody>
                    <a:bodyPr/>
                    <a:lstStyle/>
                    <a:p>
                      <a:pPr algn="l">
                        <a:lnSpc>
                          <a:spcPct val="115000"/>
                        </a:lnSpc>
                        <a:spcAft>
                          <a:spcPts val="0"/>
                        </a:spcAft>
                      </a:pPr>
                      <a:r>
                        <a:rPr lang="en-US" sz="2000">
                          <a:latin typeface="Times New Roman" pitchFamily="18" charset="0"/>
                          <a:ea typeface="Times New Roman"/>
                          <a:cs typeface="Times New Roman" pitchFamily="18" charset="0"/>
                        </a:rPr>
                        <a:t>Total Contact Hours:45</a:t>
                      </a:r>
                      <a:endParaRPr lang="en-IN" sz="20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rowSpan="2">
                  <a:txBody>
                    <a:bodyPr/>
                    <a:lstStyle/>
                    <a:p>
                      <a:pPr algn="ctr">
                        <a:lnSpc>
                          <a:spcPct val="115000"/>
                        </a:lnSpc>
                        <a:spcAft>
                          <a:spcPts val="0"/>
                        </a:spcAft>
                      </a:pPr>
                      <a:r>
                        <a:rPr lang="en-US" sz="2000">
                          <a:latin typeface="Times New Roman" pitchFamily="18" charset="0"/>
                          <a:ea typeface="Times New Roman"/>
                          <a:cs typeface="Times New Roman" pitchFamily="18" charset="0"/>
                        </a:rPr>
                        <a:t>3</a:t>
                      </a:r>
                      <a:endParaRPr lang="en-IN" sz="20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US" sz="2000" dirty="0">
                          <a:latin typeface="Times New Roman" pitchFamily="18" charset="0"/>
                          <a:ea typeface="Times New Roman"/>
                          <a:cs typeface="Times New Roman" pitchFamily="18" charset="0"/>
                        </a:rPr>
                        <a:t>0</a:t>
                      </a:r>
                      <a:endParaRPr lang="en-IN" sz="20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US" sz="2000" dirty="0">
                          <a:latin typeface="Times New Roman" pitchFamily="18" charset="0"/>
                          <a:ea typeface="Times New Roman"/>
                          <a:cs typeface="Times New Roman" pitchFamily="18" charset="0"/>
                        </a:rPr>
                        <a:t>0</a:t>
                      </a:r>
                      <a:endParaRPr lang="en-IN" sz="20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US" sz="2000">
                          <a:latin typeface="Times New Roman" pitchFamily="18" charset="0"/>
                          <a:ea typeface="Times New Roman"/>
                          <a:cs typeface="Times New Roman" pitchFamily="18" charset="0"/>
                        </a:rPr>
                        <a:t>3</a:t>
                      </a:r>
                      <a:endParaRPr lang="en-IN" sz="20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988">
                <a:tc vMerge="1">
                  <a:txBody>
                    <a:bodyPr/>
                    <a:lstStyle/>
                    <a:p>
                      <a:endParaRPr lang="en-IN"/>
                    </a:p>
                  </a:txBody>
                  <a:tcPr/>
                </a:tc>
                <a:tc gridSpan="2">
                  <a:txBody>
                    <a:bodyPr/>
                    <a:lstStyle/>
                    <a:p>
                      <a:pPr algn="l">
                        <a:lnSpc>
                          <a:spcPct val="115000"/>
                        </a:lnSpc>
                        <a:spcAft>
                          <a:spcPts val="0"/>
                        </a:spcAft>
                      </a:pPr>
                      <a:r>
                        <a:rPr lang="en-US" sz="2000" dirty="0">
                          <a:latin typeface="Times New Roman" pitchFamily="18" charset="0"/>
                          <a:ea typeface="Times New Roman"/>
                          <a:cs typeface="Times New Roman" pitchFamily="18" charset="0"/>
                        </a:rPr>
                        <a:t>Applicable to which branch: MCA</a:t>
                      </a:r>
                      <a:endParaRPr lang="en-IN" sz="20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r>
              <a:tr h="250988">
                <a:tc gridSpan="7">
                  <a:txBody>
                    <a:bodyPr/>
                    <a:lstStyle/>
                    <a:p>
                      <a:pPr algn="ctr">
                        <a:lnSpc>
                          <a:spcPct val="115000"/>
                        </a:lnSpc>
                        <a:spcAft>
                          <a:spcPts val="0"/>
                        </a:spcAft>
                      </a:pPr>
                      <a:r>
                        <a:rPr lang="en-US" sz="2000" b="1" dirty="0">
                          <a:latin typeface="Times New Roman" pitchFamily="18" charset="0"/>
                          <a:ea typeface="Times New Roman"/>
                          <a:cs typeface="Times New Roman" pitchFamily="18" charset="0"/>
                        </a:rPr>
                        <a:t>Marks</a:t>
                      </a:r>
                      <a:endParaRPr lang="en-IN" sz="20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50988">
                <a:tc gridSpan="2">
                  <a:txBody>
                    <a:bodyPr/>
                    <a:lstStyle/>
                    <a:p>
                      <a:pPr algn="ctr">
                        <a:lnSpc>
                          <a:spcPct val="115000"/>
                        </a:lnSpc>
                        <a:spcAft>
                          <a:spcPts val="0"/>
                        </a:spcAft>
                      </a:pPr>
                      <a:r>
                        <a:rPr lang="en-US" sz="2000">
                          <a:latin typeface="Times New Roman" pitchFamily="18" charset="0"/>
                          <a:ea typeface="Times New Roman"/>
                          <a:cs typeface="Times New Roman" pitchFamily="18" charset="0"/>
                        </a:rPr>
                        <a:t>Internal:-  40</a:t>
                      </a:r>
                      <a:endParaRPr lang="en-IN" sz="20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5">
                  <a:txBody>
                    <a:bodyPr/>
                    <a:lstStyle/>
                    <a:p>
                      <a:pPr algn="ctr">
                        <a:lnSpc>
                          <a:spcPct val="115000"/>
                        </a:lnSpc>
                        <a:spcAft>
                          <a:spcPts val="0"/>
                        </a:spcAft>
                      </a:pPr>
                      <a:r>
                        <a:rPr lang="en-US" sz="2000">
                          <a:latin typeface="Times New Roman" pitchFamily="18" charset="0"/>
                          <a:ea typeface="Times New Roman"/>
                          <a:cs typeface="Times New Roman" pitchFamily="18" charset="0"/>
                        </a:rPr>
                        <a:t>External :- 60</a:t>
                      </a:r>
                      <a:endParaRPr lang="en-IN" sz="20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50988">
                <a:tc gridSpan="7">
                  <a:txBody>
                    <a:bodyPr/>
                    <a:lstStyle/>
                    <a:p>
                      <a:pPr algn="ctr">
                        <a:lnSpc>
                          <a:spcPct val="115000"/>
                        </a:lnSpc>
                        <a:spcAft>
                          <a:spcPts val="0"/>
                        </a:spcAft>
                      </a:pPr>
                      <a:r>
                        <a:rPr lang="en-US" sz="2000" b="1">
                          <a:latin typeface="Times New Roman" pitchFamily="18" charset="0"/>
                          <a:ea typeface="Times New Roman"/>
                          <a:cs typeface="Times New Roman" pitchFamily="18" charset="0"/>
                        </a:rPr>
                        <a:t>Course Objective</a:t>
                      </a:r>
                      <a:endParaRPr lang="en-IN" sz="20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547610">
                <a:tc gridSpan="7">
                  <a:txBody>
                    <a:bodyPr/>
                    <a:lstStyle/>
                    <a:p>
                      <a:pPr marL="342900" lvl="0" indent="-342900" algn="just">
                        <a:lnSpc>
                          <a:spcPct val="115000"/>
                        </a:lnSpc>
                        <a:spcAft>
                          <a:spcPts val="0"/>
                        </a:spcAft>
                        <a:buFont typeface="Symbol"/>
                        <a:buChar char=""/>
                      </a:pPr>
                      <a:r>
                        <a:rPr lang="en-US" sz="2000" dirty="0">
                          <a:solidFill>
                            <a:srgbClr val="333333"/>
                          </a:solidFill>
                          <a:latin typeface="Times New Roman" pitchFamily="18" charset="0"/>
                          <a:ea typeface="Calibri"/>
                          <a:cs typeface="Times New Roman" pitchFamily="18" charset="0"/>
                        </a:rPr>
                        <a:t>Demonstrate a familiarity with major algorithms and data structures.</a:t>
                      </a:r>
                      <a:endParaRPr lang="en-IN" sz="2000" dirty="0">
                        <a:latin typeface="Times New Roman" pitchFamily="18" charset="0"/>
                        <a:ea typeface="Calibri"/>
                        <a:cs typeface="Times New Roman" pitchFamily="18" charset="0"/>
                      </a:endParaRPr>
                    </a:p>
                    <a:p>
                      <a:pPr marL="342900" lvl="0" indent="-342900" algn="just">
                        <a:lnSpc>
                          <a:spcPct val="115000"/>
                        </a:lnSpc>
                        <a:spcAft>
                          <a:spcPts val="0"/>
                        </a:spcAft>
                        <a:buFont typeface="Symbol"/>
                        <a:buChar char=""/>
                      </a:pPr>
                      <a:r>
                        <a:rPr lang="en-US" sz="2000" dirty="0">
                          <a:solidFill>
                            <a:srgbClr val="333333"/>
                          </a:solidFill>
                          <a:latin typeface="Times New Roman" pitchFamily="18" charset="0"/>
                          <a:ea typeface="Calibri"/>
                          <a:cs typeface="Times New Roman" pitchFamily="18" charset="0"/>
                        </a:rPr>
                        <a:t>Analyze the performance of algorithms.</a:t>
                      </a:r>
                      <a:endParaRPr lang="en-IN" sz="2000" dirty="0">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547610">
                <a:tc gridSpan="7">
                  <a:txBody>
                    <a:bodyPr/>
                    <a:lstStyle/>
                    <a:p>
                      <a:pPr marL="342900" marR="0" lvl="0" indent="-342900" algn="just" defTabSz="914400" rtl="0" eaLnBrk="1" fontAlgn="auto" latinLnBrk="0" hangingPunct="1">
                        <a:lnSpc>
                          <a:spcPct val="115000"/>
                        </a:lnSpc>
                        <a:spcBef>
                          <a:spcPts val="0"/>
                        </a:spcBef>
                        <a:spcAft>
                          <a:spcPts val="0"/>
                        </a:spcAft>
                        <a:buClrTx/>
                        <a:buSzTx/>
                        <a:buFont typeface="Symbol"/>
                        <a:buChar char=""/>
                        <a:tabLst/>
                        <a:defRPr/>
                      </a:pPr>
                      <a:r>
                        <a:rPr lang="en-US" sz="2000" b="1" dirty="0" smtClean="0">
                          <a:latin typeface="Times New Roman" pitchFamily="18" charset="0"/>
                          <a:ea typeface="Times New Roman"/>
                          <a:cs typeface="Times New Roman" pitchFamily="18" charset="0"/>
                        </a:rPr>
                        <a:t>Prerequisite  </a:t>
                      </a:r>
                      <a:r>
                        <a:rPr lang="en-US" sz="2000" dirty="0" smtClean="0">
                          <a:latin typeface="Times New Roman" pitchFamily="18" charset="0"/>
                          <a:ea typeface="Times New Roman"/>
                          <a:cs typeface="Times New Roman" pitchFamily="18" charset="0"/>
                        </a:rPr>
                        <a:t>   Basic Knowledge of programming algorithm</a:t>
                      </a:r>
                      <a:endParaRPr lang="en-IN" sz="2000" dirty="0" smtClean="0">
                        <a:latin typeface="Times New Roman" pitchFamily="18" charset="0"/>
                        <a:ea typeface="Times New Roman"/>
                        <a:cs typeface="Times New Roman" pitchFamily="18" charset="0"/>
                      </a:endParaRPr>
                    </a:p>
                    <a:p>
                      <a:pPr marL="342900" lvl="0" indent="-342900" algn="just">
                        <a:lnSpc>
                          <a:spcPct val="115000"/>
                        </a:lnSpc>
                        <a:spcAft>
                          <a:spcPts val="0"/>
                        </a:spcAft>
                        <a:buFont typeface="Symbol"/>
                        <a:buChar char=""/>
                      </a:pPr>
                      <a:endParaRPr lang="en-IN" sz="2000" dirty="0">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bl>
          </a:graphicData>
        </a:graphic>
      </p:graphicFrame>
    </p:spTree>
    <p:extLst>
      <p:ext uri="{BB962C8B-B14F-4D97-AF65-F5344CB8AC3E}">
        <p14:creationId xmlns="" xmlns:p14="http://schemas.microsoft.com/office/powerpoint/2010/main" val="420696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itchFamily="18" charset="0"/>
                <a:cs typeface="Times New Roman" pitchFamily="18" charset="0"/>
              </a:rPr>
              <a:t>Sorting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201"/>
            <a:ext cx="10766987" cy="4525963"/>
          </a:xfrm>
        </p:spPr>
        <p:txBody>
          <a:bodyPr>
            <a:normAutofit/>
          </a:bodyPr>
          <a:lstStyle/>
          <a:p>
            <a:pPr algn="just">
              <a:lnSpc>
                <a:spcPct val="90000"/>
              </a:lnSpc>
              <a:tabLst>
                <a:tab pos="1489075" algn="l"/>
                <a:tab pos="2228850" algn="l"/>
              </a:tabLst>
            </a:pPr>
            <a:r>
              <a:rPr lang="en-US" sz="2400" dirty="0">
                <a:latin typeface="Times New Roman" pitchFamily="18" charset="0"/>
                <a:cs typeface="Times New Roman" pitchFamily="18" charset="0"/>
              </a:rPr>
              <a:t>Sorting is the process of arranging a list of elements in a particular order (Ascending or Descending</a:t>
            </a:r>
            <a:r>
              <a:rPr lang="en-US" sz="2400" dirty="0" smtClean="0">
                <a:latin typeface="Times New Roman" pitchFamily="18" charset="0"/>
                <a:cs typeface="Times New Roman" pitchFamily="18" charset="0"/>
              </a:rPr>
              <a:t>).</a:t>
            </a:r>
          </a:p>
          <a:p>
            <a:pPr algn="just">
              <a:lnSpc>
                <a:spcPct val="90000"/>
              </a:lnSpc>
              <a:buFont typeface="Wingdings" panose="05000000000000000000" pitchFamily="2" charset="2"/>
              <a:buChar char="Ø"/>
              <a:tabLst>
                <a:tab pos="1489075" algn="l"/>
                <a:tab pos="2228850" algn="l"/>
              </a:tabLst>
            </a:pPr>
            <a:r>
              <a:rPr lang="en-US" sz="2400" dirty="0" smtClean="0">
                <a:latin typeface="Times New Roman" pitchFamily="18" charset="0"/>
                <a:cs typeface="Times New Roman" pitchFamily="18" charset="0"/>
              </a:rPr>
              <a:t>Insertion Sort</a:t>
            </a:r>
          </a:p>
          <a:p>
            <a:pPr algn="just">
              <a:lnSpc>
                <a:spcPct val="90000"/>
              </a:lnSpc>
              <a:buFont typeface="Wingdings" panose="05000000000000000000" pitchFamily="2" charset="2"/>
              <a:buChar char="Ø"/>
              <a:tabLst>
                <a:tab pos="1489075" algn="l"/>
                <a:tab pos="2228850" algn="l"/>
              </a:tabLst>
            </a:pPr>
            <a:r>
              <a:rPr lang="en-US" sz="2400" dirty="0" smtClean="0">
                <a:latin typeface="Times New Roman" pitchFamily="18" charset="0"/>
                <a:cs typeface="Times New Roman" pitchFamily="18" charset="0"/>
              </a:rPr>
              <a:t>Selection Sort</a:t>
            </a:r>
          </a:p>
          <a:p>
            <a:pPr algn="just">
              <a:lnSpc>
                <a:spcPct val="90000"/>
              </a:lnSpc>
              <a:buFont typeface="Wingdings" panose="05000000000000000000" pitchFamily="2" charset="2"/>
              <a:buChar char="Ø"/>
              <a:tabLst>
                <a:tab pos="1489075" algn="l"/>
                <a:tab pos="2228850" algn="l"/>
              </a:tabLst>
            </a:pPr>
            <a:r>
              <a:rPr lang="en-US" sz="2400" dirty="0" smtClean="0">
                <a:latin typeface="Times New Roman" pitchFamily="18" charset="0"/>
                <a:cs typeface="Times New Roman" pitchFamily="18" charset="0"/>
              </a:rPr>
              <a:t>Radix Sort</a:t>
            </a:r>
          </a:p>
          <a:p>
            <a:pPr algn="just">
              <a:lnSpc>
                <a:spcPct val="90000"/>
              </a:lnSpc>
              <a:buFont typeface="Wingdings" panose="05000000000000000000" pitchFamily="2" charset="2"/>
              <a:buChar char="Ø"/>
              <a:tabLst>
                <a:tab pos="1489075" algn="l"/>
                <a:tab pos="2228850" algn="l"/>
              </a:tabLst>
            </a:pPr>
            <a:r>
              <a:rPr lang="en-US" sz="2400" dirty="0" smtClean="0">
                <a:latin typeface="Times New Roman" pitchFamily="18" charset="0"/>
                <a:cs typeface="Times New Roman" pitchFamily="18" charset="0"/>
              </a:rPr>
              <a:t>Quick Sort</a:t>
            </a:r>
          </a:p>
          <a:p>
            <a:pPr algn="just">
              <a:lnSpc>
                <a:spcPct val="90000"/>
              </a:lnSpc>
              <a:buFont typeface="Wingdings" panose="05000000000000000000" pitchFamily="2" charset="2"/>
              <a:buChar char="Ø"/>
              <a:tabLst>
                <a:tab pos="1489075" algn="l"/>
                <a:tab pos="2228850" algn="l"/>
              </a:tabLst>
            </a:pPr>
            <a:r>
              <a:rPr lang="en-US" sz="2400" dirty="0" smtClean="0">
                <a:latin typeface="Times New Roman" pitchFamily="18" charset="0"/>
                <a:cs typeface="Times New Roman" pitchFamily="18" charset="0"/>
              </a:rPr>
              <a:t>Heap Sort</a:t>
            </a:r>
          </a:p>
        </p:txBody>
      </p:sp>
      <p:sp>
        <p:nvSpPr>
          <p:cNvPr id="4" name="Slide Number Placeholder 3"/>
          <p:cNvSpPr>
            <a:spLocks noGrp="1"/>
          </p:cNvSpPr>
          <p:nvPr>
            <p:ph type="sldNum" sz="quarter" idx="12"/>
          </p:nvPr>
        </p:nvSpPr>
        <p:spPr/>
        <p:txBody>
          <a:bodyPr/>
          <a:lstStyle/>
          <a:p>
            <a:fld id="{68E95BDB-EE7F-43F5-BD69-3B4091AE3092}" type="slidenum">
              <a:rPr lang="en-IN" smtClean="0"/>
              <a:pPr/>
              <a:t>30</a:t>
            </a:fld>
            <a:endParaRPr lang="en-IN"/>
          </a:p>
        </p:txBody>
      </p:sp>
      <p:sp>
        <p:nvSpPr>
          <p:cNvPr id="5" name="Footer Placeholder 4"/>
          <p:cNvSpPr>
            <a:spLocks noGrp="1"/>
          </p:cNvSpPr>
          <p:nvPr>
            <p:ph type="ftr" sz="quarter" idx="11"/>
          </p:nvPr>
        </p:nvSpPr>
        <p:spPr/>
        <p:txBody>
          <a:bodyPr/>
          <a:lstStyle/>
          <a:p>
            <a:r>
              <a:rPr lang="en-IN" dirty="0" smtClean="0"/>
              <a:t>22</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2111580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itchFamily="18" charset="0"/>
                <a:cs typeface="Times New Roman" pitchFamily="18" charset="0"/>
              </a:rPr>
              <a:t>Searching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201"/>
            <a:ext cx="10766987" cy="4525963"/>
          </a:xfrm>
        </p:spPr>
        <p:txBody>
          <a:bodyPr>
            <a:normAutofit/>
          </a:bodyPr>
          <a:lstStyle/>
          <a:p>
            <a:pPr algn="just">
              <a:lnSpc>
                <a:spcPct val="90000"/>
              </a:lnSpc>
              <a:tabLst>
                <a:tab pos="1489075" algn="l"/>
                <a:tab pos="2228850" algn="l"/>
              </a:tabLst>
            </a:pPr>
            <a:r>
              <a:rPr lang="en-US" sz="2400" dirty="0">
                <a:latin typeface="Times New Roman" pitchFamily="18" charset="0"/>
                <a:cs typeface="Times New Roman" pitchFamily="18" charset="0"/>
              </a:rPr>
              <a:t>Search is a process of finding a value in a list of values. In other words, searching is the process of locating given value position in a list of </a:t>
            </a:r>
            <a:r>
              <a:rPr lang="en-US" sz="2400" dirty="0" smtClean="0">
                <a:latin typeface="Times New Roman" pitchFamily="18" charset="0"/>
                <a:cs typeface="Times New Roman" pitchFamily="18" charset="0"/>
              </a:rPr>
              <a:t>values</a:t>
            </a:r>
          </a:p>
          <a:p>
            <a:pPr algn="just">
              <a:lnSpc>
                <a:spcPct val="90000"/>
              </a:lnSpc>
              <a:buFont typeface="Wingdings" panose="05000000000000000000" pitchFamily="2" charset="2"/>
              <a:buChar char="Ø"/>
              <a:tabLst>
                <a:tab pos="1489075" algn="l"/>
                <a:tab pos="2228850" algn="l"/>
              </a:tabLst>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Linear Search</a:t>
            </a:r>
          </a:p>
          <a:p>
            <a:pPr algn="just">
              <a:lnSpc>
                <a:spcPct val="90000"/>
              </a:lnSpc>
              <a:buFont typeface="Wingdings" panose="05000000000000000000" pitchFamily="2" charset="2"/>
              <a:buChar char="Ø"/>
              <a:tabLst>
                <a:tab pos="1489075" algn="l"/>
                <a:tab pos="2228850" algn="l"/>
              </a:tabLst>
            </a:pPr>
            <a:r>
              <a:rPr lang="en-US" sz="2400" dirty="0" smtClean="0">
                <a:latin typeface="Times New Roman" pitchFamily="18" charset="0"/>
                <a:cs typeface="Times New Roman" pitchFamily="18" charset="0"/>
              </a:rPr>
              <a:t>Binary Search</a:t>
            </a:r>
          </a:p>
        </p:txBody>
      </p:sp>
      <p:sp>
        <p:nvSpPr>
          <p:cNvPr id="4" name="Slide Number Placeholder 3"/>
          <p:cNvSpPr>
            <a:spLocks noGrp="1"/>
          </p:cNvSpPr>
          <p:nvPr>
            <p:ph type="sldNum" sz="quarter" idx="12"/>
          </p:nvPr>
        </p:nvSpPr>
        <p:spPr/>
        <p:txBody>
          <a:bodyPr/>
          <a:lstStyle/>
          <a:p>
            <a:fld id="{68E95BDB-EE7F-43F5-BD69-3B4091AE3092}" type="slidenum">
              <a:rPr lang="en-IN" smtClean="0"/>
              <a:pPr/>
              <a:t>31</a:t>
            </a:fld>
            <a:endParaRPr lang="en-IN"/>
          </a:p>
        </p:txBody>
      </p:sp>
      <p:sp>
        <p:nvSpPr>
          <p:cNvPr id="5" name="Footer Placeholder 4"/>
          <p:cNvSpPr>
            <a:spLocks noGrp="1"/>
          </p:cNvSpPr>
          <p:nvPr>
            <p:ph type="ftr" sz="quarter" idx="11"/>
          </p:nvPr>
        </p:nvSpPr>
        <p:spPr/>
        <p:txBody>
          <a:bodyPr/>
          <a:lstStyle/>
          <a:p>
            <a:r>
              <a:rPr lang="en-IN" dirty="0" smtClean="0"/>
              <a:t>23</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3602588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itchFamily="18" charset="0"/>
                <a:cs typeface="Times New Roman" pitchFamily="18" charset="0"/>
              </a:rPr>
              <a:t>Searching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201"/>
            <a:ext cx="10766987" cy="4525963"/>
          </a:xfrm>
        </p:spPr>
        <p:txBody>
          <a:bodyPr>
            <a:normAutofit/>
          </a:bodyPr>
          <a:lstStyle/>
          <a:p>
            <a:pPr>
              <a:lnSpc>
                <a:spcPct val="90000"/>
              </a:lnSpc>
              <a:buFont typeface="Wingdings" panose="05000000000000000000" pitchFamily="2" charset="2"/>
              <a:buChar char="Ø"/>
              <a:tabLst>
                <a:tab pos="1489075" algn="l"/>
                <a:tab pos="2228850" algn="l"/>
              </a:tabLst>
            </a:pPr>
            <a:r>
              <a:rPr lang="en-US" sz="2400" dirty="0" smtClean="0">
                <a:latin typeface="Times New Roman" pitchFamily="18" charset="0"/>
                <a:cs typeface="Times New Roman" pitchFamily="18" charset="0"/>
              </a:rPr>
              <a:t>Linear Search</a:t>
            </a:r>
          </a:p>
          <a:p>
            <a:pPr>
              <a:lnSpc>
                <a:spcPct val="90000"/>
              </a:lnSpc>
              <a:buFont typeface="Wingdings" panose="05000000000000000000" pitchFamily="2" charset="2"/>
              <a:buChar char="Ø"/>
              <a:tabLst>
                <a:tab pos="1489075" algn="l"/>
                <a:tab pos="2228850" algn="l"/>
              </a:tabLst>
            </a:pPr>
            <a:r>
              <a:rPr lang="en-US" sz="2400" dirty="0" smtClean="0">
                <a:latin typeface="Times New Roman" pitchFamily="18" charset="0"/>
                <a:cs typeface="Times New Roman" pitchFamily="18" charset="0"/>
              </a:rPr>
              <a:t>Binary Search</a:t>
            </a:r>
          </a:p>
        </p:txBody>
      </p:sp>
      <p:sp>
        <p:nvSpPr>
          <p:cNvPr id="4" name="Slide Number Placeholder 3"/>
          <p:cNvSpPr>
            <a:spLocks noGrp="1"/>
          </p:cNvSpPr>
          <p:nvPr>
            <p:ph type="sldNum" sz="quarter" idx="12"/>
          </p:nvPr>
        </p:nvSpPr>
        <p:spPr/>
        <p:txBody>
          <a:bodyPr/>
          <a:lstStyle/>
          <a:p>
            <a:fld id="{68E95BDB-EE7F-43F5-BD69-3B4091AE3092}" type="slidenum">
              <a:rPr lang="en-IN" smtClean="0"/>
              <a:pPr/>
              <a:t>32</a:t>
            </a:fld>
            <a:endParaRPr lang="en-IN"/>
          </a:p>
        </p:txBody>
      </p:sp>
      <p:sp>
        <p:nvSpPr>
          <p:cNvPr id="5" name="Footer Placeholder 4"/>
          <p:cNvSpPr>
            <a:spLocks noGrp="1"/>
          </p:cNvSpPr>
          <p:nvPr>
            <p:ph type="ftr" sz="quarter" idx="11"/>
          </p:nvPr>
        </p:nvSpPr>
        <p:spPr/>
        <p:txBody>
          <a:bodyPr/>
          <a:lstStyle/>
          <a:p>
            <a:r>
              <a:rPr lang="en-IN" dirty="0" smtClean="0"/>
              <a:t>25</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3641043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itchFamily="18" charset="0"/>
                <a:cs typeface="Times New Roman" pitchFamily="18" charset="0"/>
              </a:rPr>
              <a:t>Data Structure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201"/>
            <a:ext cx="10766987" cy="4525963"/>
          </a:xfrm>
        </p:spPr>
        <p:txBody>
          <a:bodyPr>
            <a:normAutofit/>
          </a:bodyPr>
          <a:lstStyle/>
          <a:p>
            <a:pPr algn="just">
              <a:lnSpc>
                <a:spcPct val="90000"/>
              </a:lnSpc>
              <a:tabLst>
                <a:tab pos="1489075" algn="l"/>
                <a:tab pos="2228850" algn="l"/>
              </a:tabLst>
            </a:pPr>
            <a:r>
              <a:rPr lang="en-US" sz="2400" b="1" dirty="0">
                <a:latin typeface="Times New Roman" pitchFamily="18" charset="0"/>
                <a:cs typeface="Times New Roman" pitchFamily="18" charset="0"/>
              </a:rPr>
              <a:t>Data structure is a method of organizing large amount of data more efficiently so that any operation on that data becomes </a:t>
            </a:r>
            <a:r>
              <a:rPr lang="en-US" sz="2400" b="1" dirty="0" smtClean="0">
                <a:latin typeface="Times New Roman" pitchFamily="18" charset="0"/>
                <a:cs typeface="Times New Roman" pitchFamily="18" charset="0"/>
              </a:rPr>
              <a:t>easy</a:t>
            </a:r>
          </a:p>
          <a:p>
            <a:pPr algn="just"/>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structures are divided into two types.</a:t>
            </a:r>
          </a:p>
          <a:p>
            <a:pPr algn="just">
              <a:buFont typeface="Wingdings" panose="05000000000000000000" pitchFamily="2" charset="2"/>
              <a:buChar char="Ø"/>
            </a:pPr>
            <a:r>
              <a:rPr lang="en-US" sz="2400" dirty="0">
                <a:latin typeface="Times New Roman" pitchFamily="18" charset="0"/>
                <a:cs typeface="Times New Roman" pitchFamily="18" charset="0"/>
              </a:rPr>
              <a:t>Linear Data Structures</a:t>
            </a:r>
          </a:p>
          <a:p>
            <a:pPr algn="just">
              <a:buFont typeface="Wingdings" panose="05000000000000000000" pitchFamily="2" charset="2"/>
              <a:buChar char="Ø"/>
            </a:pPr>
            <a:r>
              <a:rPr lang="en-US" sz="2400" dirty="0">
                <a:latin typeface="Times New Roman" pitchFamily="18" charset="0"/>
                <a:cs typeface="Times New Roman" pitchFamily="18" charset="0"/>
              </a:rPr>
              <a:t>Non - Linear Data </a:t>
            </a:r>
            <a:r>
              <a:rPr lang="en-US" sz="2400" dirty="0" smtClean="0">
                <a:latin typeface="Times New Roman" pitchFamily="18" charset="0"/>
                <a:cs typeface="Times New Roman" pitchFamily="18" charset="0"/>
              </a:rPr>
              <a:t>Structures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33</a:t>
            </a:fld>
            <a:endParaRPr lang="en-IN"/>
          </a:p>
        </p:txBody>
      </p:sp>
      <p:sp>
        <p:nvSpPr>
          <p:cNvPr id="5" name="Footer Placeholder 4"/>
          <p:cNvSpPr>
            <a:spLocks noGrp="1"/>
          </p:cNvSpPr>
          <p:nvPr>
            <p:ph type="ftr" sz="quarter" idx="11"/>
          </p:nvPr>
        </p:nvSpPr>
        <p:spPr/>
        <p:txBody>
          <a:bodyPr/>
          <a:lstStyle/>
          <a:p>
            <a:r>
              <a:rPr lang="en-IN" dirty="0" smtClean="0"/>
              <a:t>26</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1124233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itchFamily="18" charset="0"/>
                <a:cs typeface="Times New Roman" pitchFamily="18" charset="0"/>
              </a:rPr>
              <a:t>Examples of Data Structure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201"/>
            <a:ext cx="10766987" cy="4525963"/>
          </a:xfrm>
        </p:spPr>
        <p:txBody>
          <a:bodyPr>
            <a:normAutofit fontScale="85000" lnSpcReduction="20000"/>
          </a:bodyPr>
          <a:lstStyle/>
          <a:p>
            <a:pPr marL="0" indent="0">
              <a:buNone/>
            </a:pPr>
            <a:r>
              <a:rPr lang="en-US" b="1" dirty="0" smtClean="0">
                <a:latin typeface="Times New Roman" pitchFamily="18" charset="0"/>
                <a:cs typeface="Times New Roman" pitchFamily="18" charset="0"/>
              </a:rPr>
              <a:t>Example of Linear Data Structure</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Arrays</a:t>
            </a:r>
          </a:p>
          <a:p>
            <a:r>
              <a:rPr lang="en-US" dirty="0">
                <a:latin typeface="Times New Roman" pitchFamily="18" charset="0"/>
                <a:cs typeface="Times New Roman" pitchFamily="18" charset="0"/>
              </a:rPr>
              <a:t>List (Linked List)</a:t>
            </a:r>
          </a:p>
          <a:p>
            <a:r>
              <a:rPr lang="en-US" dirty="0">
                <a:latin typeface="Times New Roman" pitchFamily="18" charset="0"/>
                <a:cs typeface="Times New Roman" pitchFamily="18" charset="0"/>
              </a:rPr>
              <a:t>Stack</a:t>
            </a:r>
          </a:p>
          <a:p>
            <a:r>
              <a:rPr lang="en-US" dirty="0" smtClean="0">
                <a:latin typeface="Times New Roman" pitchFamily="18" charset="0"/>
                <a:cs typeface="Times New Roman" pitchFamily="18" charset="0"/>
              </a:rPr>
              <a:t>Queue</a:t>
            </a:r>
          </a:p>
          <a:p>
            <a:pPr marL="0" indent="0">
              <a:buNone/>
            </a:pPr>
            <a:r>
              <a:rPr lang="en-US" b="1" dirty="0">
                <a:latin typeface="Times New Roman" pitchFamily="18" charset="0"/>
                <a:cs typeface="Times New Roman" pitchFamily="18" charset="0"/>
              </a:rPr>
              <a:t>Examples of Non-Linear data </a:t>
            </a:r>
            <a:r>
              <a:rPr lang="en-US" b="1" dirty="0" smtClean="0">
                <a:latin typeface="Times New Roman" pitchFamily="18" charset="0"/>
                <a:cs typeface="Times New Roman" pitchFamily="18" charset="0"/>
              </a:rPr>
              <a:t>Structure</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Tree</a:t>
            </a:r>
          </a:p>
          <a:p>
            <a:r>
              <a:rPr lang="en-US" dirty="0">
                <a:latin typeface="Times New Roman" pitchFamily="18" charset="0"/>
                <a:cs typeface="Times New Roman" pitchFamily="18" charset="0"/>
              </a:rPr>
              <a:t>Graph</a:t>
            </a:r>
          </a:p>
          <a:p>
            <a:r>
              <a:rPr lang="en-US" dirty="0">
                <a:latin typeface="Times New Roman" pitchFamily="18" charset="0"/>
                <a:cs typeface="Times New Roman" pitchFamily="18" charset="0"/>
              </a:rPr>
              <a:t>Dictionaries</a:t>
            </a:r>
          </a:p>
          <a:p>
            <a:r>
              <a:rPr lang="en-US" dirty="0">
                <a:latin typeface="Times New Roman" pitchFamily="18" charset="0"/>
                <a:cs typeface="Times New Roman" pitchFamily="18" charset="0"/>
              </a:rPr>
              <a:t>Heaps</a:t>
            </a:r>
          </a:p>
          <a:p>
            <a:r>
              <a:rPr lang="en-US" dirty="0" smtClean="0">
                <a:latin typeface="Times New Roman" pitchFamily="18" charset="0"/>
                <a:cs typeface="Times New Roman" pitchFamily="18" charset="0"/>
              </a:rPr>
              <a:t>Tries</a:t>
            </a:r>
            <a:endParaRPr lang="en-US"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34</a:t>
            </a:fld>
            <a:endParaRPr lang="en-IN"/>
          </a:p>
        </p:txBody>
      </p:sp>
      <p:sp>
        <p:nvSpPr>
          <p:cNvPr id="5" name="Footer Placeholder 4"/>
          <p:cNvSpPr>
            <a:spLocks noGrp="1"/>
          </p:cNvSpPr>
          <p:nvPr>
            <p:ph type="ftr" sz="quarter" idx="11"/>
          </p:nvPr>
        </p:nvSpPr>
        <p:spPr/>
        <p:txBody>
          <a:bodyPr/>
          <a:lstStyle/>
          <a:p>
            <a:r>
              <a:rPr lang="en-IN" dirty="0" smtClean="0"/>
              <a:t>27</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extLst>
      <p:ext uri="{BB962C8B-B14F-4D97-AF65-F5344CB8AC3E}">
        <p14:creationId xmlns:p14="http://schemas.microsoft.com/office/powerpoint/2010/main" xmlns="" val="3822882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smtClean="0">
                <a:latin typeface="Times New Roman" pitchFamily="18" charset="0"/>
                <a:cs typeface="Times New Roman" pitchFamily="18" charset="0"/>
              </a:rPr>
              <a:t>FAQ’s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Discuss complexity of algorithms.</a:t>
            </a:r>
          </a:p>
          <a:p>
            <a:pPr algn="just"/>
            <a:r>
              <a:rPr lang="en-IN" sz="2400" dirty="0" smtClean="0">
                <a:latin typeface="Times New Roman" pitchFamily="18" charset="0"/>
                <a:cs typeface="Times New Roman" pitchFamily="18" charset="0"/>
              </a:rPr>
              <a:t>Describe the different data structures using examples.</a:t>
            </a:r>
          </a:p>
          <a:p>
            <a:pPr algn="just"/>
            <a:r>
              <a:rPr lang="en-IN" sz="2400" dirty="0" smtClean="0">
                <a:latin typeface="Times New Roman" pitchFamily="18" charset="0"/>
                <a:cs typeface="Times New Roman" pitchFamily="18" charset="0"/>
              </a:rPr>
              <a:t>Explain asymptotic notations using examples.</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8E95BDB-EE7F-43F5-BD69-3B4091AE3092}" type="slidenum">
              <a:rPr lang="en-IN" smtClean="0"/>
              <a:pPr/>
              <a:t>35</a:t>
            </a:fld>
            <a:endParaRPr lang="en-IN"/>
          </a:p>
        </p:txBody>
      </p:sp>
      <p:sp>
        <p:nvSpPr>
          <p:cNvPr id="5" name="Footer Placeholder 4"/>
          <p:cNvSpPr>
            <a:spLocks noGrp="1"/>
          </p:cNvSpPr>
          <p:nvPr>
            <p:ph type="ftr" sz="quarter" idx="11"/>
          </p:nvPr>
        </p:nvSpPr>
        <p:spPr/>
        <p:txBody>
          <a:bodyPr/>
          <a:lstStyle/>
          <a:p>
            <a:r>
              <a:rPr lang="en-IN" dirty="0" smtClean="0"/>
              <a:t>28</a:t>
            </a:r>
            <a:endParaRPr lang="en-IN" dirty="0"/>
          </a:p>
        </p:txBody>
      </p:sp>
      <p:sp>
        <p:nvSpPr>
          <p:cNvPr id="6"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2800" b="1" dirty="0">
                <a:latin typeface="Times New Roman" pitchFamily="18" charset="0"/>
                <a:cs typeface="Times New Roman" pitchFamily="18" charset="0"/>
              </a:rPr>
              <a:t>Course Outcomes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Analyze and implement Performance analysis notations and basic data structures.</a:t>
            </a: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Understand basics and principles Divide and Conquer and Greedy Method approach to program development</a:t>
            </a: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Understand Dynamic Programming and Backtracking.</a:t>
            </a: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Learn different algorithms of shortest path for scenarios of computer applications.</a:t>
            </a:r>
            <a:endParaRPr lang="en-IN"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8C26EC8-54BA-4A3E-B1AE-45C0D842F2A9}" type="datetime1">
              <a:rPr lang="en-IN" smtClean="0">
                <a:latin typeface="Times New Roman" pitchFamily="18" charset="0"/>
                <a:cs typeface="Times New Roman" pitchFamily="18" charset="0"/>
              </a:rPr>
              <a:pPr/>
              <a:t>05-07-2018</a:t>
            </a:fld>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latin typeface="Times New Roman" pitchFamily="18" charset="0"/>
                <a:cs typeface="Times New Roman" pitchFamily="18" charset="0"/>
              </a:rPr>
              <a:pPr/>
              <a:t>36</a:t>
            </a:fld>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180720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References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0" indent="-457200" algn="just">
              <a:buAutoNum type="arabicPeriod"/>
            </a:pPr>
            <a:endParaRPr lang="en-US" sz="2400" dirty="0" smtClean="0">
              <a:latin typeface="Times New Roman" pitchFamily="18" charset="0"/>
              <a:cs typeface="Times New Roman" pitchFamily="18" charset="0"/>
            </a:endParaRPr>
          </a:p>
          <a:p>
            <a:pPr marL="457200" indent="-457200" algn="just">
              <a:buAutoNum type="arabicPeriod"/>
            </a:pPr>
            <a:r>
              <a:rPr lang="en-US" sz="2400" dirty="0" smtClean="0">
                <a:latin typeface="Times New Roman" pitchFamily="18" charset="0"/>
                <a:cs typeface="Times New Roman" pitchFamily="18" charset="0"/>
              </a:rPr>
              <a:t>Introduction to Algorithms by </a:t>
            </a:r>
            <a:r>
              <a:rPr lang="en-US" sz="2400" dirty="0" err="1" smtClean="0">
                <a:latin typeface="Times New Roman" pitchFamily="18" charset="0"/>
                <a:cs typeface="Times New Roman" pitchFamily="18" charset="0"/>
              </a:rPr>
              <a:t>Coreman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Leiserson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Rivest</a:t>
            </a:r>
            <a:r>
              <a:rPr lang="en-US" sz="2400" dirty="0" smtClean="0">
                <a:latin typeface="Times New Roman" pitchFamily="18" charset="0"/>
                <a:cs typeface="Times New Roman" pitchFamily="18" charset="0"/>
              </a:rPr>
              <a:t>, Stein.</a:t>
            </a:r>
          </a:p>
          <a:p>
            <a:pPr marL="457200" indent="-457200" algn="just">
              <a:buAutoNum type="arabicPeriod"/>
            </a:pPr>
            <a:r>
              <a:rPr lang="en-US" sz="2400" dirty="0" smtClean="0">
                <a:latin typeface="Times New Roman" pitchFamily="18" charset="0"/>
                <a:cs typeface="Times New Roman" pitchFamily="18" charset="0"/>
              </a:rPr>
              <a:t>Fundamentals of Algorithms by Ellis </a:t>
            </a:r>
            <a:r>
              <a:rPr lang="en-US" sz="2400" dirty="0" err="1" smtClean="0">
                <a:latin typeface="Times New Roman" pitchFamily="18" charset="0"/>
                <a:cs typeface="Times New Roman" pitchFamily="18" charset="0"/>
              </a:rPr>
              <a:t>Horwitz</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Sartaj</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Sahni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Sanguthevar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Rajasekaran</a:t>
            </a: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a:xfrm>
            <a:off x="838200" y="6356350"/>
            <a:ext cx="2743200" cy="365125"/>
          </a:xfrm>
        </p:spPr>
        <p:txBody>
          <a:bodyPr/>
          <a:lstStyle/>
          <a:p>
            <a:fld id="{08C26EC8-54BA-4A3E-B1AE-45C0D842F2A9}" type="datetime1">
              <a:rPr lang="en-IN" smtClean="0"/>
              <a:pPr/>
              <a:t>05-07-2018</a:t>
            </a:fld>
            <a:endParaRPr lang="en-IN" dirty="0"/>
          </a:p>
        </p:txBody>
      </p:sp>
      <p:sp>
        <p:nvSpPr>
          <p:cNvPr id="5" name="Slide Number Placeholder 4"/>
          <p:cNvSpPr>
            <a:spLocks noGrp="1"/>
          </p:cNvSpPr>
          <p:nvPr>
            <p:ph type="sldNum" sz="quarter" idx="12"/>
          </p:nvPr>
        </p:nvSpPr>
        <p:spPr>
          <a:xfrm>
            <a:off x="8610600" y="6356350"/>
            <a:ext cx="2743200" cy="365125"/>
          </a:xfrm>
        </p:spPr>
        <p:txBody>
          <a:bodyPr/>
          <a:lstStyle/>
          <a:p>
            <a:fld id="{D0ACE207-8893-440E-B420-229E26CA706E}" type="slidenum">
              <a:rPr lang="en-IN" smtClean="0">
                <a:latin typeface="Times New Roman" pitchFamily="18" charset="0"/>
                <a:cs typeface="Times New Roman" pitchFamily="18" charset="0"/>
              </a:rPr>
              <a:pPr/>
              <a:t>37</a:t>
            </a:fld>
            <a:endParaRPr lang="en-IN"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2800" b="1" dirty="0">
                <a:latin typeface="Times New Roman" panose="02020603050405020304" pitchFamily="18" charset="0"/>
                <a:cs typeface="Times New Roman" panose="02020603050405020304" pitchFamily="18" charset="0"/>
              </a:rPr>
              <a:t>Bibliography</a:t>
            </a:r>
            <a:endParaRPr lang="en-US" sz="2800" b="1" dirty="0"/>
          </a:p>
        </p:txBody>
      </p:sp>
      <p:sp>
        <p:nvSpPr>
          <p:cNvPr id="3" name="Content Placeholder 2"/>
          <p:cNvSpPr>
            <a:spLocks noGrp="1"/>
          </p:cNvSpPr>
          <p:nvPr>
            <p:ph idx="1"/>
          </p:nvPr>
        </p:nvSpPr>
        <p:spPr/>
        <p:txBody>
          <a:bodyPr>
            <a:normAutofit/>
          </a:bodyPr>
          <a:lstStyle/>
          <a:p>
            <a:pPr algn="just"/>
            <a:r>
              <a:rPr lang="en-US" altLang="en-US" sz="2400" dirty="0">
                <a:latin typeface="Times New Roman" pitchFamily="18" charset="0"/>
                <a:cs typeface="Times New Roman" pitchFamily="18" charset="0"/>
              </a:rPr>
              <a:t>Seymour </a:t>
            </a:r>
            <a:r>
              <a:rPr lang="en-US" altLang="en-US" sz="2400" dirty="0" err="1">
                <a:latin typeface="Times New Roman" pitchFamily="18" charset="0"/>
                <a:cs typeface="Times New Roman" pitchFamily="18" charset="0"/>
              </a:rPr>
              <a:t>Lipschutz</a:t>
            </a:r>
            <a:r>
              <a:rPr lang="en-US" altLang="en-US" sz="2400" dirty="0">
                <a:latin typeface="Times New Roman" pitchFamily="18" charset="0"/>
                <a:cs typeface="Times New Roman" pitchFamily="18" charset="0"/>
              </a:rPr>
              <a:t>, Schaum's Outlines Series Data </a:t>
            </a:r>
            <a:r>
              <a:rPr lang="en-US" altLang="en-US" sz="2400" dirty="0" smtClean="0">
                <a:latin typeface="Times New Roman" pitchFamily="18" charset="0"/>
                <a:cs typeface="Times New Roman" pitchFamily="18" charset="0"/>
              </a:rPr>
              <a:t>structures, </a:t>
            </a:r>
            <a:r>
              <a:rPr lang="en-US" altLang="en-US" sz="2400" dirty="0">
                <a:latin typeface="Times New Roman" pitchFamily="18" charset="0"/>
                <a:cs typeface="Times New Roman" pitchFamily="18" charset="0"/>
              </a:rPr>
              <a:t>TMH</a:t>
            </a:r>
          </a:p>
          <a:p>
            <a:pPr algn="just"/>
            <a:r>
              <a:rPr lang="en-US" altLang="en-US" sz="2400" dirty="0">
                <a:latin typeface="Times New Roman" pitchFamily="18" charset="0"/>
                <a:cs typeface="Times New Roman" pitchFamily="18" charset="0"/>
              </a:rPr>
              <a:t>Introduction to Data Structures Applications, </a:t>
            </a:r>
            <a:r>
              <a:rPr lang="en-US" altLang="en-US" sz="2400" dirty="0" err="1" smtClean="0">
                <a:latin typeface="Times New Roman" pitchFamily="18" charset="0"/>
                <a:cs typeface="Times New Roman" pitchFamily="18" charset="0"/>
              </a:rPr>
              <a:t>Trembley</a:t>
            </a:r>
            <a:r>
              <a:rPr lang="en-US" altLang="en-US" sz="2400" dirty="0" smtClean="0">
                <a:latin typeface="Times New Roman" pitchFamily="18" charset="0"/>
                <a:cs typeface="Times New Roman" pitchFamily="18" charset="0"/>
              </a:rPr>
              <a:t> &amp; </a:t>
            </a:r>
            <a:r>
              <a:rPr lang="en-US" altLang="en-US" sz="2400" dirty="0" err="1" smtClean="0">
                <a:latin typeface="Times New Roman" pitchFamily="18" charset="0"/>
                <a:cs typeface="Times New Roman" pitchFamily="18" charset="0"/>
              </a:rPr>
              <a:t>Soreson</a:t>
            </a:r>
            <a:r>
              <a:rPr lang="en-US" altLang="en-US" sz="2400" dirty="0">
                <a:latin typeface="Times New Roman" pitchFamily="18" charset="0"/>
                <a:cs typeface="Times New Roman" pitchFamily="18" charset="0"/>
              </a:rPr>
              <a:t>, Second    Edition, Pearson Education</a:t>
            </a:r>
          </a:p>
          <a:p>
            <a:pPr algn="just"/>
            <a:r>
              <a:rPr lang="en-US" altLang="en-US" sz="2400" dirty="0">
                <a:latin typeface="Times New Roman" pitchFamily="18" charset="0"/>
                <a:cs typeface="Times New Roman" pitchFamily="18" charset="0"/>
                <a:hlinkClick r:id="rId2"/>
              </a:rPr>
              <a:t>http://</a:t>
            </a:r>
            <a:r>
              <a:rPr lang="en-US" altLang="en-US" sz="2400" dirty="0" smtClean="0">
                <a:latin typeface="Times New Roman" pitchFamily="18" charset="0"/>
                <a:cs typeface="Times New Roman" pitchFamily="18" charset="0"/>
                <a:hlinkClick r:id="rId2"/>
              </a:rPr>
              <a:t>btechsmartclass.com/DS/U1_T9.html</a:t>
            </a:r>
            <a:endParaRPr lang="en-US" alt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hlinkClick r:id="rId3"/>
              </a:rPr>
              <a:t>https://</a:t>
            </a:r>
            <a:r>
              <a:rPr lang="en-US" sz="2400" dirty="0" smtClean="0">
                <a:latin typeface="Times New Roman" pitchFamily="18" charset="0"/>
                <a:cs typeface="Times New Roman" pitchFamily="18" charset="0"/>
                <a:hlinkClick r:id="rId3"/>
              </a:rPr>
              <a:t>www.studytonight.com/data-structures/introduction-to-data-structures</a:t>
            </a:r>
            <a:r>
              <a:rPr lang="en-US" sz="2400" dirty="0" smtClean="0">
                <a:latin typeface="Times New Roman" pitchFamily="18" charset="0"/>
                <a:cs typeface="Times New Roman" pitchFamily="18" charset="0"/>
              </a:rPr>
              <a:t> </a:t>
            </a:r>
            <a:endParaRPr lang="en-US" sz="2400" dirty="0">
              <a:latin typeface="Times New Roman" pitchFamily="18" charset="0"/>
              <a:ea typeface="Times New Roman"/>
              <a:cs typeface="Times New Roman" pitchFamily="18" charset="0"/>
            </a:endParaRPr>
          </a:p>
          <a:p>
            <a:pPr algn="just"/>
            <a:r>
              <a:rPr lang="en-US" sz="2400" u="sng" dirty="0">
                <a:latin typeface="Times New Roman" pitchFamily="18" charset="0"/>
                <a:cs typeface="Times New Roman" pitchFamily="18" charset="0"/>
                <a:hlinkClick r:id="rId4"/>
              </a:rPr>
              <a:t>https://</a:t>
            </a:r>
            <a:r>
              <a:rPr lang="en-US" sz="2400" u="sng" dirty="0" smtClean="0">
                <a:latin typeface="Times New Roman" pitchFamily="18" charset="0"/>
                <a:cs typeface="Times New Roman" pitchFamily="18" charset="0"/>
                <a:hlinkClick r:id="rId4"/>
              </a:rPr>
              <a:t>www.edx.org/course/implementation-of-data-structures</a:t>
            </a:r>
            <a:r>
              <a:rPr lang="en-US" sz="2400" u="sng" dirty="0" smtClean="0">
                <a:latin typeface="Times New Roman" pitchFamily="18" charset="0"/>
                <a:cs typeface="Times New Roman" pitchFamily="18" charset="0"/>
              </a:rPr>
              <a:t> </a:t>
            </a:r>
            <a:endParaRPr lang="en-US" altLang="en-US" sz="2400" dirty="0">
              <a:latin typeface="Times New Roman" pitchFamily="18" charset="0"/>
              <a:cs typeface="Times New Roman" pitchFamily="18" charset="0"/>
            </a:endParaRPr>
          </a:p>
          <a:p>
            <a:pPr algn="just"/>
            <a:r>
              <a:rPr lang="en-US" sz="2400" u="sng" dirty="0">
                <a:latin typeface="Times New Roman" pitchFamily="18" charset="0"/>
                <a:cs typeface="Times New Roman" pitchFamily="18" charset="0"/>
                <a:hlinkClick r:id="rId5"/>
              </a:rPr>
              <a:t>http://</a:t>
            </a:r>
            <a:r>
              <a:rPr lang="en-US" sz="2400" u="sng" dirty="0" smtClean="0">
                <a:latin typeface="Times New Roman" pitchFamily="18" charset="0"/>
                <a:cs typeface="Times New Roman" pitchFamily="18" charset="0"/>
                <a:hlinkClick r:id="rId5"/>
              </a:rPr>
              <a:t>www.xpode.com/ShowArticle.aspx?ArticleId=87</a:t>
            </a:r>
            <a:r>
              <a:rPr lang="en-US" sz="2400" u="sng" dirty="0" smtClean="0">
                <a:latin typeface="Times New Roman" pitchFamily="18" charset="0"/>
                <a:cs typeface="Times New Roman" pitchFamily="18" charset="0"/>
              </a:rPr>
              <a:t> </a:t>
            </a:r>
            <a:endParaRPr lang="en-US" sz="2400" dirty="0">
              <a:latin typeface="Times New Roman" pitchFamily="18" charset="0"/>
              <a:ea typeface="Times New Roman"/>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8C26EC8-54BA-4A3E-B1AE-45C0D842F2A9}" type="datetime1">
              <a:rPr lang="en-IN" smtClean="0"/>
              <a:pPr/>
              <a:t>05-07-2018</a:t>
            </a:fld>
            <a:endParaRPr lang="en-IN" dirty="0"/>
          </a:p>
        </p:txBody>
      </p:sp>
      <p:sp>
        <p:nvSpPr>
          <p:cNvPr id="5" name="Slide Number Placeholder 4"/>
          <p:cNvSpPr>
            <a:spLocks noGrp="1"/>
          </p:cNvSpPr>
          <p:nvPr>
            <p:ph type="sldNum" sz="quarter" idx="12"/>
          </p:nvPr>
        </p:nvSpPr>
        <p:spPr/>
        <p:txBody>
          <a:bodyPr/>
          <a:lstStyle/>
          <a:p>
            <a:fld id="{D0ACE207-8893-440E-B420-229E26CA706E}" type="slidenum">
              <a:rPr lang="en-IN" smtClean="0"/>
              <a:pPr/>
              <a:t>38</a:t>
            </a:fld>
            <a:endParaRPr lang="en-IN" dirty="0"/>
          </a:p>
        </p:txBody>
      </p:sp>
    </p:spTree>
    <p:extLst>
      <p:ext uri="{BB962C8B-B14F-4D97-AF65-F5344CB8AC3E}">
        <p14:creationId xmlns="" xmlns:p14="http://schemas.microsoft.com/office/powerpoint/2010/main" val="4252930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29802" y="2794426"/>
            <a:ext cx="6508845" cy="1026947"/>
          </a:xfrm>
        </p:spPr>
        <p:txBody>
          <a:bodyPr/>
          <a:lstStyle/>
          <a:p>
            <a:pPr algn="ctr"/>
            <a:r>
              <a:rPr lang="en-US"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8C26EC8-54BA-4A3E-B1AE-45C0D842F2A9}" type="datetime1">
              <a:rPr lang="en-IN" smtClean="0"/>
              <a:pPr/>
              <a:t>05-07-2018</a:t>
            </a:fld>
            <a:endParaRPr lang="en-IN" dirty="0"/>
          </a:p>
        </p:txBody>
      </p:sp>
      <p:sp>
        <p:nvSpPr>
          <p:cNvPr id="5" name="Slide Number Placeholder 4"/>
          <p:cNvSpPr>
            <a:spLocks noGrp="1"/>
          </p:cNvSpPr>
          <p:nvPr>
            <p:ph type="sldNum" sz="quarter" idx="12"/>
          </p:nvPr>
        </p:nvSpPr>
        <p:spPr/>
        <p:txBody>
          <a:bodyPr/>
          <a:lstStyle/>
          <a:p>
            <a:fld id="{D0ACE207-8893-440E-B420-229E26CA706E}" type="slidenum">
              <a:rPr lang="en-IN" smtClean="0"/>
              <a:pPr/>
              <a:t>39</a:t>
            </a:fld>
            <a:endParaRPr lang="en-IN" dirty="0"/>
          </a:p>
        </p:txBody>
      </p:sp>
    </p:spTree>
    <p:extLst>
      <p:ext uri="{BB962C8B-B14F-4D97-AF65-F5344CB8AC3E}">
        <p14:creationId xmlns="" xmlns:p14="http://schemas.microsoft.com/office/powerpoint/2010/main" val="2644943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2800" b="1" dirty="0">
                <a:latin typeface="Times New Roman" pitchFamily="18" charset="0"/>
                <a:cs typeface="Times New Roman" pitchFamily="18" charset="0"/>
              </a:rPr>
              <a:t>Syllabus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86421"/>
            <a:ext cx="10515600" cy="4351338"/>
          </a:xfrm>
        </p:spPr>
        <p:txBody>
          <a:bodyPr>
            <a:noAutofit/>
          </a:bodyPr>
          <a:lstStyle/>
          <a:p>
            <a:pPr marL="0" indent="0" algn="just">
              <a:buNone/>
              <a:defRPr/>
            </a:pPr>
            <a:r>
              <a:rPr lang="en-US" sz="2400" b="1" dirty="0" smtClean="0">
                <a:latin typeface="Times New Roman" pitchFamily="18" charset="0"/>
                <a:cs typeface="Times New Roman" pitchFamily="18" charset="0"/>
              </a:rPr>
              <a:t> </a:t>
            </a:r>
          </a:p>
          <a:p>
            <a:pPr marL="0" indent="0" algn="just">
              <a:buNone/>
              <a:defRPr/>
            </a:pPr>
            <a:r>
              <a:rPr lang="en-US" sz="2400" b="1" dirty="0" smtClean="0">
                <a:latin typeface="Times New Roman" pitchFamily="18" charset="0"/>
                <a:cs typeface="Times New Roman" pitchFamily="18" charset="0"/>
              </a:rPr>
              <a:t>                                                              UNIT-I</a:t>
            </a:r>
          </a:p>
          <a:p>
            <a:pPr marL="0" indent="0" algn="just">
              <a:buNone/>
              <a:defRPr/>
            </a:pPr>
            <a:endParaRPr lang="en-US" sz="2400" dirty="0">
              <a:latin typeface="Times New Roman" pitchFamily="18" charset="0"/>
              <a:cs typeface="Times New Roman" pitchFamily="18" charset="0"/>
            </a:endParaRPr>
          </a:p>
          <a:p>
            <a:pPr marL="0" indent="0" algn="just">
              <a:buNone/>
              <a:defRPr/>
            </a:pPr>
            <a:r>
              <a:rPr lang="en-US" sz="2400" b="1" dirty="0" smtClean="0">
                <a:latin typeface="Times New Roman" pitchFamily="18" charset="0"/>
                <a:cs typeface="Times New Roman" pitchFamily="18" charset="0"/>
              </a:rPr>
              <a:t>Introduction</a:t>
            </a:r>
            <a:r>
              <a:rPr lang="en-US" sz="2400" dirty="0" smtClean="0">
                <a:latin typeface="Times New Roman" pitchFamily="18" charset="0"/>
                <a:cs typeface="Times New Roman" pitchFamily="18" charset="0"/>
              </a:rPr>
              <a:t>: Algorithm Specification, Analysis Framework, Performance Analysis: Space complexity, Time complexity. Asymptotic Notations: Big-Oh notation (O), Omega notation (Ω),Theta notation (Θ), and Little-oh notation (o), Mathematical analysis of Non-Recursive and recursive Algorithms with Examples. Important Problem Types: Sorting, Searching, String processing, Graph Problems, Combinatorial Problems. Fundamental Data Structures: Stacks, Queues, Graphs, Trees, Sets and Dictionaries.</a:t>
            </a:r>
            <a:endParaRPr lang="en-IN" sz="2400" dirty="0" smtClean="0">
              <a:latin typeface="Times New Roman" pitchFamily="18" charset="0"/>
              <a:cs typeface="Times New Roman" pitchFamily="18" charset="0"/>
            </a:endParaRPr>
          </a:p>
          <a:p>
            <a:pPr marL="0" indent="0" algn="just">
              <a:buNone/>
              <a:defRPr/>
            </a:pPr>
            <a:r>
              <a:rPr lang="en-US" sz="2400"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8C26EC8-54BA-4A3E-B1AE-45C0D842F2A9}" type="datetime1">
              <a:rPr lang="en-IN" smtClean="0">
                <a:latin typeface="Times New Roman" pitchFamily="18" charset="0"/>
                <a:cs typeface="Times New Roman" pitchFamily="18" charset="0"/>
              </a:rPr>
              <a:pPr/>
              <a:t>05-07-2018</a:t>
            </a:fld>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latin typeface="Times New Roman" pitchFamily="18" charset="0"/>
                <a:cs typeface="Times New Roman" pitchFamily="18" charset="0"/>
              </a:rPr>
              <a:pPr/>
              <a:t>4</a:t>
            </a:fld>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37146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2800" b="1" dirty="0">
                <a:latin typeface="Times New Roman" pitchFamily="18" charset="0"/>
                <a:cs typeface="Times New Roman" pitchFamily="18" charset="0"/>
              </a:rPr>
              <a:t>Syllabus</a:t>
            </a:r>
            <a:endParaRPr lang="en-US" sz="2800" b="1" dirty="0"/>
          </a:p>
        </p:txBody>
      </p:sp>
      <p:sp>
        <p:nvSpPr>
          <p:cNvPr id="3" name="Content Placeholder 2"/>
          <p:cNvSpPr>
            <a:spLocks noGrp="1"/>
          </p:cNvSpPr>
          <p:nvPr>
            <p:ph idx="1"/>
          </p:nvPr>
        </p:nvSpPr>
        <p:spPr/>
        <p:txBody>
          <a:bodyPr>
            <a:normAutofit/>
          </a:bodyPr>
          <a:lstStyle/>
          <a:p>
            <a:pPr marL="0" indent="0" algn="just">
              <a:buNone/>
              <a:defRPr/>
            </a:pPr>
            <a:r>
              <a:rPr lang="en-US" sz="2400" b="1" dirty="0" smtClean="0">
                <a:latin typeface="Times New Roman" pitchFamily="18" charset="0"/>
                <a:cs typeface="Times New Roman" pitchFamily="18" charset="0"/>
              </a:rPr>
              <a:t>					UNIT-II</a:t>
            </a:r>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Divide and Conquer</a:t>
            </a:r>
            <a:r>
              <a:rPr lang="en-US" sz="2400" dirty="0" smtClean="0">
                <a:latin typeface="Times New Roman" pitchFamily="18" charset="0"/>
                <a:cs typeface="Times New Roman" pitchFamily="18" charset="0"/>
              </a:rPr>
              <a:t>: General method, Binary Search, Merge sort, Quick sort, Advantages and disadvantages of divide and conquer. Decrease and Conquer approach: Topological Sort.</a:t>
            </a:r>
            <a:endParaRPr lang="en-IN"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Greedy Method</a:t>
            </a:r>
            <a:r>
              <a:rPr lang="en-US" sz="2400" dirty="0" smtClean="0">
                <a:latin typeface="Times New Roman" pitchFamily="18" charset="0"/>
                <a:cs typeface="Times New Roman" pitchFamily="18" charset="0"/>
              </a:rPr>
              <a:t>: General method, Coin change Problem, Knapsack Problem, Job sequencing with deadlines, Minimum cost spanning trees: Prim’s Algorithm, Kruskal’s Algorithm. Single source Shortest paths: Dijkstra’s Algorithm. Optimal Tree Problem: Huffman Trees and Codes .Transform and Conquer Approach: Heaps and Hear Sort.</a:t>
            </a:r>
            <a:endParaRPr lang="en-IN" sz="2400" dirty="0" smtClean="0">
              <a:latin typeface="Times New Roman" pitchFamily="18" charset="0"/>
              <a:cs typeface="Times New Roman" pitchFamily="18" charset="0"/>
            </a:endParaRPr>
          </a:p>
          <a:p>
            <a:pPr marL="0" indent="0" algn="just">
              <a:buNone/>
              <a:defRPr/>
            </a:pPr>
            <a:r>
              <a:rPr lang="en-US" sz="24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08C26EC8-54BA-4A3E-B1AE-45C0D842F2A9}" type="datetime1">
              <a:rPr lang="en-IN" smtClean="0"/>
              <a:pPr/>
              <a:t>05-07-2018</a:t>
            </a:fld>
            <a:endParaRPr lang="en-IN" dirty="0"/>
          </a:p>
        </p:txBody>
      </p:sp>
      <p:sp>
        <p:nvSpPr>
          <p:cNvPr id="5" name="Slide Number Placeholder 4"/>
          <p:cNvSpPr>
            <a:spLocks noGrp="1"/>
          </p:cNvSpPr>
          <p:nvPr>
            <p:ph type="sldNum" sz="quarter" idx="12"/>
          </p:nvPr>
        </p:nvSpPr>
        <p:spPr/>
        <p:txBody>
          <a:bodyPr/>
          <a:lstStyle/>
          <a:p>
            <a:fld id="{D0ACE207-8893-440E-B420-229E26CA706E}" type="slidenum">
              <a:rPr lang="en-IN" smtClean="0"/>
              <a:pPr/>
              <a:t>5</a:t>
            </a:fld>
            <a:endParaRPr lang="en-IN" dirty="0"/>
          </a:p>
        </p:txBody>
      </p:sp>
    </p:spTree>
    <p:extLst>
      <p:ext uri="{BB962C8B-B14F-4D97-AF65-F5344CB8AC3E}">
        <p14:creationId xmlns="" xmlns:p14="http://schemas.microsoft.com/office/powerpoint/2010/main" val="123735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2800" b="1" dirty="0">
                <a:latin typeface="Times New Roman" pitchFamily="18" charset="0"/>
                <a:cs typeface="Times New Roman" pitchFamily="18" charset="0"/>
              </a:rPr>
              <a:t>Syllabus</a:t>
            </a:r>
            <a:endParaRPr lang="en-US" sz="2800" b="1" dirty="0"/>
          </a:p>
        </p:txBody>
      </p:sp>
      <p:sp>
        <p:nvSpPr>
          <p:cNvPr id="3" name="Content Placeholder 2"/>
          <p:cNvSpPr>
            <a:spLocks noGrp="1"/>
          </p:cNvSpPr>
          <p:nvPr>
            <p:ph idx="1"/>
          </p:nvPr>
        </p:nvSpPr>
        <p:spPr/>
        <p:txBody>
          <a:bodyPr>
            <a:normAutofit/>
          </a:bodyPr>
          <a:lstStyle/>
          <a:p>
            <a:pPr marL="0" indent="0" algn="just">
              <a:buNone/>
              <a:defRPr/>
            </a:pPr>
            <a:r>
              <a:rPr lang="en-US" sz="2400" b="1" dirty="0" smtClean="0">
                <a:latin typeface="Times New Roman" pitchFamily="18" charset="0"/>
                <a:cs typeface="Times New Roman" pitchFamily="18" charset="0"/>
              </a:rPr>
              <a:t>					UNIT-III</a:t>
            </a:r>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Dynamic Programming</a:t>
            </a:r>
            <a:r>
              <a:rPr lang="en-US" sz="2400" dirty="0" smtClean="0">
                <a:latin typeface="Times New Roman" pitchFamily="18" charset="0"/>
                <a:cs typeface="Times New Roman" pitchFamily="18" charset="0"/>
              </a:rPr>
              <a:t>: General method with Examples, Multistage Graphs, Transitive Closure: </a:t>
            </a:r>
            <a:r>
              <a:rPr lang="en-US" sz="2400" dirty="0" err="1" smtClean="0">
                <a:latin typeface="Times New Roman" pitchFamily="18" charset="0"/>
                <a:cs typeface="Times New Roman" pitchFamily="18" charset="0"/>
              </a:rPr>
              <a:t>Warshall’s</a:t>
            </a:r>
            <a:r>
              <a:rPr lang="en-US" sz="2400" dirty="0" smtClean="0">
                <a:latin typeface="Times New Roman" pitchFamily="18" charset="0"/>
                <a:cs typeface="Times New Roman" pitchFamily="18" charset="0"/>
              </a:rPr>
              <a:t> Algorithm, All Pairs Shortest Paths: Floyd’s Algorithm, Optimal Binary Search Trees, Knapsack Problem, Bellman-Ford Algorithm, Travelling Sales Person problem, Reliability design.</a:t>
            </a:r>
            <a:endParaRPr lang="en-IN"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Backtracking</a:t>
            </a:r>
            <a:r>
              <a:rPr lang="en-US" sz="2400" dirty="0" smtClean="0">
                <a:latin typeface="Times New Roman" pitchFamily="18" charset="0"/>
                <a:cs typeface="Times New Roman" pitchFamily="18" charset="0"/>
              </a:rPr>
              <a:t>: General method: N-Queens problem, Sum of subset problem, Graph coloring. Hamilton cycles, Branch and Bound: Assignment Problem, Travelling Sales Person problem,0/1 Knapsack problem: LC Branch and Bound solution, FIFO Branch and Bound solution.NP-Complete and NP –Hard problems: Basic concepts, Non-deterministic algorithms.</a:t>
            </a:r>
            <a:endParaRPr lang="en-IN"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8C26EC8-54BA-4A3E-B1AE-45C0D842F2A9}" type="datetime1">
              <a:rPr lang="en-IN" smtClean="0"/>
              <a:pPr/>
              <a:t>05-07-2018</a:t>
            </a:fld>
            <a:endParaRPr lang="en-IN" dirty="0"/>
          </a:p>
        </p:txBody>
      </p:sp>
      <p:sp>
        <p:nvSpPr>
          <p:cNvPr id="5" name="Slide Number Placeholder 4"/>
          <p:cNvSpPr>
            <a:spLocks noGrp="1"/>
          </p:cNvSpPr>
          <p:nvPr>
            <p:ph type="sldNum" sz="quarter" idx="12"/>
          </p:nvPr>
        </p:nvSpPr>
        <p:spPr/>
        <p:txBody>
          <a:bodyPr/>
          <a:lstStyle/>
          <a:p>
            <a:fld id="{D0ACE207-8893-440E-B420-229E26CA706E}" type="slidenum">
              <a:rPr lang="en-IN" smtClean="0"/>
              <a:pPr/>
              <a:t>6</a:t>
            </a:fld>
            <a:endParaRPr lang="en-IN" dirty="0"/>
          </a:p>
        </p:txBody>
      </p:sp>
    </p:spTree>
    <p:extLst>
      <p:ext uri="{BB962C8B-B14F-4D97-AF65-F5344CB8AC3E}">
        <p14:creationId xmlns="" xmlns:p14="http://schemas.microsoft.com/office/powerpoint/2010/main" val="2445764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en-US" sz="2800" b="1" dirty="0">
                <a:latin typeface="Times New Roman" pitchFamily="18" charset="0"/>
                <a:cs typeface="Times New Roman" pitchFamily="18" charset="0"/>
              </a:rPr>
              <a:t>Course Objectives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2109405"/>
            <a:ext cx="10515600" cy="4351338"/>
          </a:xfrm>
        </p:spPr>
        <p:txBody>
          <a:bodyPr>
            <a:normAutofit/>
          </a:bodyPr>
          <a:lstStyle/>
          <a:p>
            <a:pPr lvl="0">
              <a:lnSpc>
                <a:spcPct val="150000"/>
              </a:lnSpc>
            </a:pPr>
            <a:r>
              <a:rPr lang="en-US" sz="2400" dirty="0" smtClean="0">
                <a:latin typeface="Times New Roman" pitchFamily="18" charset="0"/>
                <a:cs typeface="Times New Roman" pitchFamily="18" charset="0"/>
              </a:rPr>
              <a:t>Demonstrate a familiarity with major algorithms and data structures.</a:t>
            </a:r>
            <a:endParaRPr lang="en-IN" sz="2400" dirty="0" smtClean="0">
              <a:latin typeface="Times New Roman" pitchFamily="18" charset="0"/>
              <a:cs typeface="Times New Roman" pitchFamily="18" charset="0"/>
            </a:endParaRPr>
          </a:p>
          <a:p>
            <a:pPr lvl="0">
              <a:lnSpc>
                <a:spcPct val="150000"/>
              </a:lnSpc>
            </a:pPr>
            <a:r>
              <a:rPr lang="en-US" sz="2400" dirty="0" smtClean="0">
                <a:latin typeface="Times New Roman" pitchFamily="18" charset="0"/>
                <a:cs typeface="Times New Roman" pitchFamily="18" charset="0"/>
              </a:rPr>
              <a:t>Analyze the performance of algorithms.</a:t>
            </a:r>
            <a:endParaRPr lang="en-IN" sz="2400" dirty="0" smtClean="0">
              <a:latin typeface="Times New Roman" pitchFamily="18" charset="0"/>
              <a:cs typeface="Times New Roman" pitchFamily="18" charset="0"/>
            </a:endParaRPr>
          </a:p>
          <a:p>
            <a:pPr>
              <a:lnSpc>
                <a:spcPct val="150000"/>
              </a:lnSpc>
              <a:buNone/>
            </a:pPr>
            <a:endParaRPr lang="en-IN"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8C26EC8-54BA-4A3E-B1AE-45C0D842F2A9}" type="datetime1">
              <a:rPr lang="en-IN" smtClean="0">
                <a:latin typeface="Times New Roman" pitchFamily="18" charset="0"/>
                <a:cs typeface="Times New Roman" pitchFamily="18" charset="0"/>
              </a:rPr>
              <a:pPr/>
              <a:t>05-07-2018</a:t>
            </a:fld>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latin typeface="Times New Roman" pitchFamily="18" charset="0"/>
                <a:cs typeface="Times New Roman" pitchFamily="18" charset="0"/>
              </a:rPr>
              <a:pPr/>
              <a:t>7</a:t>
            </a:fld>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982892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737" y="1497725"/>
            <a:ext cx="10470856" cy="2349062"/>
          </a:xfrm>
          <a:solidFill>
            <a:srgbClr val="C00000"/>
          </a:solidFill>
        </p:spPr>
        <p:txBody>
          <a:bodyPr>
            <a:noAutofit/>
          </a:bodyPr>
          <a:lstStyle/>
          <a:p>
            <a:pPr>
              <a:lnSpc>
                <a:spcPct val="150000"/>
              </a:lnSpc>
            </a:pPr>
            <a:r>
              <a:rPr lang="en-IN" altLang="en-US" sz="4000" b="1" dirty="0" smtClean="0">
                <a:latin typeface="Times New Roman" panose="02020603050405020304" pitchFamily="18" charset="0"/>
                <a:cs typeface="Times New Roman" panose="02020603050405020304" pitchFamily="18" charset="0"/>
              </a:rPr>
              <a:t>DESIGN AND ANALYSIS OF ALGORITHMS</a:t>
            </a:r>
            <a:br>
              <a:rPr lang="en-IN" altLang="en-US" sz="4000" b="1" dirty="0" smtClean="0">
                <a:latin typeface="Times New Roman" panose="02020603050405020304" pitchFamily="18" charset="0"/>
                <a:cs typeface="Times New Roman" panose="02020603050405020304" pitchFamily="18" charset="0"/>
              </a:rPr>
            </a:br>
            <a:r>
              <a:rPr lang="en-IN" altLang="en-US" sz="4000" b="1" dirty="0" smtClean="0">
                <a:latin typeface="Times New Roman" panose="02020603050405020304" pitchFamily="18" charset="0"/>
                <a:cs typeface="Times New Roman" panose="02020603050405020304" pitchFamily="18" charset="0"/>
              </a:rPr>
              <a:t>(CAT-708)</a:t>
            </a:r>
            <a:br>
              <a:rPr lang="en-IN" altLang="en-US" sz="4000" b="1" dirty="0" smtClean="0">
                <a:latin typeface="Times New Roman" panose="02020603050405020304" pitchFamily="18" charset="0"/>
                <a:cs typeface="Times New Roman" panose="02020603050405020304" pitchFamily="18" charset="0"/>
              </a:rPr>
            </a:br>
            <a:r>
              <a:rPr lang="en-IN" altLang="en-US" sz="2800" b="1" dirty="0" smtClean="0">
                <a:latin typeface="Times New Roman" panose="02020603050405020304" pitchFamily="18" charset="0"/>
                <a:cs typeface="Times New Roman" panose="02020603050405020304" pitchFamily="18" charset="0"/>
              </a:rPr>
              <a:t>UNIT-I</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6385559"/>
            <a:ext cx="12192000" cy="457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a:xfrm>
            <a:off x="425594" y="6385559"/>
            <a:ext cx="2743200" cy="365125"/>
          </a:xfrm>
        </p:spPr>
        <p:txBody>
          <a:bodyPr/>
          <a:lstStyle/>
          <a:p>
            <a:fld id="{9FD85B33-7A5D-44C5-B666-6FE29D7E460D}" type="datetime1">
              <a:rPr lang="en-IN" sz="1400" b="1" smtClean="0">
                <a:solidFill>
                  <a:schemeClr val="bg1"/>
                </a:solidFill>
                <a:latin typeface="Times New Roman" panose="02020603050405020304" pitchFamily="18" charset="0"/>
                <a:cs typeface="Times New Roman" panose="02020603050405020304" pitchFamily="18" charset="0"/>
              </a:rPr>
              <a:pPr/>
              <a:t>05-07-2018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9023206" y="6385558"/>
            <a:ext cx="2743200" cy="365125"/>
          </a:xfrm>
        </p:spPr>
        <p:txBody>
          <a:bodyPr/>
          <a:lstStyle/>
          <a:p>
            <a:fld id="{D0ACE207-8893-440E-B420-229E26CA706E}" type="slidenum">
              <a:rPr lang="en-IN" sz="1400" b="1" smtClean="0">
                <a:solidFill>
                  <a:schemeClr val="bg1"/>
                </a:solidFill>
                <a:latin typeface="Times New Roman" panose="02020603050405020304" pitchFamily="18" charset="0"/>
                <a:cs typeface="Times New Roman" panose="02020603050405020304" pitchFamily="18" charset="0"/>
              </a:rPr>
              <a:pPr/>
              <a:t>8</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11" name="Subtitle 2"/>
          <p:cNvSpPr>
            <a:spLocks noGrp="1"/>
          </p:cNvSpPr>
          <p:nvPr>
            <p:ph type="subTitle" idx="1"/>
          </p:nvPr>
        </p:nvSpPr>
        <p:spPr>
          <a:xfrm>
            <a:off x="993227" y="3988675"/>
            <a:ext cx="10531365" cy="2296589"/>
          </a:xfrm>
        </p:spPr>
        <p:txBody>
          <a:bodyPr>
            <a:normAutofit fontScale="62500" lnSpcReduction="20000"/>
          </a:bodyPr>
          <a:lstStyle/>
          <a:p>
            <a:r>
              <a:rPr lang="en-US" sz="3800" b="1" dirty="0" smtClean="0">
                <a:solidFill>
                  <a:srgbClr val="C00000"/>
                </a:solidFill>
                <a:latin typeface="Times New Roman" panose="02020603050405020304" pitchFamily="18" charset="0"/>
                <a:cs typeface="Times New Roman" panose="02020603050405020304" pitchFamily="18" charset="0"/>
              </a:rPr>
              <a:t>Design </a:t>
            </a:r>
            <a:r>
              <a:rPr lang="en-US" sz="3800" b="1" dirty="0" smtClean="0">
                <a:solidFill>
                  <a:srgbClr val="C00000"/>
                </a:solidFill>
                <a:latin typeface="Times New Roman" panose="02020603050405020304" pitchFamily="18" charset="0"/>
                <a:cs typeface="Times New Roman" panose="02020603050405020304" pitchFamily="18" charset="0"/>
              </a:rPr>
              <a:t>By:</a:t>
            </a:r>
          </a:p>
          <a:p>
            <a:pPr algn="just">
              <a:lnSpc>
                <a:spcPct val="120000"/>
              </a:lnSpc>
            </a:pPr>
            <a:r>
              <a:rPr lang="en-US" sz="2600" dirty="0" smtClean="0">
                <a:solidFill>
                  <a:srgbClr val="C00000"/>
                </a:solidFill>
                <a:latin typeface="Times New Roman" panose="02020603050405020304" pitchFamily="18" charset="0"/>
                <a:cs typeface="Times New Roman" panose="02020603050405020304" pitchFamily="18" charset="0"/>
              </a:rPr>
              <a:t>     </a:t>
            </a:r>
            <a:r>
              <a:rPr lang="en-US" sz="2900" dirty="0" smtClean="0">
                <a:solidFill>
                  <a:srgbClr val="C00000"/>
                </a:solidFill>
                <a:latin typeface="Times New Roman" panose="02020603050405020304" pitchFamily="18" charset="0"/>
                <a:cs typeface="Times New Roman" panose="02020603050405020304" pitchFamily="18" charset="0"/>
              </a:rPr>
              <a:t>Dr. </a:t>
            </a:r>
            <a:r>
              <a:rPr lang="en-US" sz="2900" dirty="0" err="1" smtClean="0">
                <a:solidFill>
                  <a:srgbClr val="C00000"/>
                </a:solidFill>
                <a:latin typeface="Times New Roman" panose="02020603050405020304" pitchFamily="18" charset="0"/>
                <a:cs typeface="Times New Roman" panose="02020603050405020304" pitchFamily="18" charset="0"/>
              </a:rPr>
              <a:t>Amit</a:t>
            </a:r>
            <a:r>
              <a:rPr lang="en-US" sz="2900" dirty="0" smtClean="0">
                <a:solidFill>
                  <a:srgbClr val="C00000"/>
                </a:solidFill>
                <a:latin typeface="Times New Roman" panose="02020603050405020304" pitchFamily="18" charset="0"/>
                <a:cs typeface="Times New Roman" panose="02020603050405020304" pitchFamily="18" charset="0"/>
              </a:rPr>
              <a:t> Jain                                   	 Dr. </a:t>
            </a:r>
            <a:r>
              <a:rPr lang="en-US" sz="2900" dirty="0" err="1" smtClean="0">
                <a:solidFill>
                  <a:srgbClr val="C00000"/>
                </a:solidFill>
                <a:latin typeface="Times New Roman" panose="02020603050405020304" pitchFamily="18" charset="0"/>
                <a:cs typeface="Times New Roman" panose="02020603050405020304" pitchFamily="18" charset="0"/>
              </a:rPr>
              <a:t>Sharanpreet</a:t>
            </a:r>
            <a:r>
              <a:rPr lang="en-US" sz="2900" dirty="0" smtClean="0">
                <a:solidFill>
                  <a:srgbClr val="C00000"/>
                </a:solidFill>
                <a:latin typeface="Times New Roman" panose="02020603050405020304" pitchFamily="18" charset="0"/>
                <a:cs typeface="Times New Roman" panose="02020603050405020304" pitchFamily="18" charset="0"/>
              </a:rPr>
              <a:t> </a:t>
            </a:r>
            <a:r>
              <a:rPr lang="en-US" sz="2900" dirty="0" err="1" smtClean="0">
                <a:solidFill>
                  <a:srgbClr val="C00000"/>
                </a:solidFill>
                <a:latin typeface="Times New Roman" panose="02020603050405020304" pitchFamily="18" charset="0"/>
                <a:cs typeface="Times New Roman" panose="02020603050405020304" pitchFamily="18" charset="0"/>
              </a:rPr>
              <a:t>Kaur</a:t>
            </a:r>
            <a:r>
              <a:rPr lang="en-US" sz="2900" dirty="0" smtClean="0">
                <a:solidFill>
                  <a:srgbClr val="C00000"/>
                </a:solidFill>
                <a:latin typeface="Times New Roman" panose="02020603050405020304" pitchFamily="18" charset="0"/>
                <a:cs typeface="Times New Roman" panose="02020603050405020304" pitchFamily="18" charset="0"/>
              </a:rPr>
              <a:t>	            		Ms. </a:t>
            </a:r>
            <a:r>
              <a:rPr lang="en-US" sz="2900" dirty="0" err="1" smtClean="0">
                <a:solidFill>
                  <a:srgbClr val="C00000"/>
                </a:solidFill>
                <a:latin typeface="Times New Roman" panose="02020603050405020304" pitchFamily="18" charset="0"/>
                <a:cs typeface="Times New Roman" panose="02020603050405020304" pitchFamily="18" charset="0"/>
              </a:rPr>
              <a:t>Susheela</a:t>
            </a:r>
            <a:r>
              <a:rPr lang="en-US" sz="2900" dirty="0" smtClean="0">
                <a:solidFill>
                  <a:srgbClr val="C00000"/>
                </a:solidFill>
                <a:latin typeface="Times New Roman" panose="02020603050405020304" pitchFamily="18" charset="0"/>
                <a:cs typeface="Times New Roman" panose="02020603050405020304" pitchFamily="18" charset="0"/>
              </a:rPr>
              <a:t> </a:t>
            </a:r>
            <a:r>
              <a:rPr lang="en-US" sz="2900" dirty="0" err="1" smtClean="0">
                <a:solidFill>
                  <a:srgbClr val="C00000"/>
                </a:solidFill>
                <a:latin typeface="Times New Roman" panose="02020603050405020304" pitchFamily="18" charset="0"/>
                <a:cs typeface="Times New Roman" panose="02020603050405020304" pitchFamily="18" charset="0"/>
              </a:rPr>
              <a:t>Hooda</a:t>
            </a:r>
            <a:endParaRPr lang="en-US" sz="2900" dirty="0" smtClean="0">
              <a:solidFill>
                <a:srgbClr val="C00000"/>
              </a:solidFill>
              <a:latin typeface="Times New Roman" panose="02020603050405020304" pitchFamily="18" charset="0"/>
              <a:cs typeface="Times New Roman" panose="02020603050405020304" pitchFamily="18" charset="0"/>
            </a:endParaRPr>
          </a:p>
          <a:p>
            <a:pPr algn="just">
              <a:lnSpc>
                <a:spcPct val="120000"/>
              </a:lnSpc>
            </a:pPr>
            <a:r>
              <a:rPr lang="en-US" sz="2900" b="1" dirty="0" smtClean="0">
                <a:solidFill>
                  <a:srgbClr val="C00000"/>
                </a:solidFill>
                <a:latin typeface="Times New Roman" panose="02020603050405020304" pitchFamily="18" charset="0"/>
                <a:cs typeface="Times New Roman" panose="02020603050405020304" pitchFamily="18" charset="0"/>
              </a:rPr>
              <a:t>Associate </a:t>
            </a:r>
            <a:r>
              <a:rPr lang="en-US" sz="2900" b="1" dirty="0" smtClean="0">
                <a:solidFill>
                  <a:srgbClr val="C00000"/>
                </a:solidFill>
                <a:latin typeface="Times New Roman" panose="02020603050405020304" pitchFamily="18" charset="0"/>
                <a:cs typeface="Times New Roman" panose="02020603050405020304" pitchFamily="18" charset="0"/>
              </a:rPr>
              <a:t>Professor	</a:t>
            </a:r>
            <a:r>
              <a:rPr lang="en-US" sz="2900" b="1" dirty="0" smtClean="0">
                <a:solidFill>
                  <a:srgbClr val="C00000"/>
                </a:solidFill>
                <a:latin typeface="Times New Roman" panose="02020603050405020304" pitchFamily="18" charset="0"/>
                <a:cs typeface="Times New Roman" panose="02020603050405020304" pitchFamily="18" charset="0"/>
              </a:rPr>
              <a:t>	Assistant </a:t>
            </a:r>
            <a:r>
              <a:rPr lang="en-US" sz="2900" b="1" dirty="0" smtClean="0">
                <a:solidFill>
                  <a:srgbClr val="C00000"/>
                </a:solidFill>
                <a:latin typeface="Times New Roman" panose="02020603050405020304" pitchFamily="18" charset="0"/>
                <a:cs typeface="Times New Roman" panose="02020603050405020304" pitchFamily="18" charset="0"/>
              </a:rPr>
              <a:t>Professor	</a:t>
            </a:r>
            <a:r>
              <a:rPr lang="en-US" sz="2900" b="1" dirty="0" smtClean="0">
                <a:solidFill>
                  <a:srgbClr val="C00000"/>
                </a:solidFill>
                <a:latin typeface="Times New Roman" panose="02020603050405020304" pitchFamily="18" charset="0"/>
                <a:cs typeface="Times New Roman" panose="02020603050405020304" pitchFamily="18" charset="0"/>
              </a:rPr>
              <a:t>		Assistant </a:t>
            </a:r>
            <a:r>
              <a:rPr lang="en-US" sz="2900" b="1" dirty="0" smtClean="0">
                <a:solidFill>
                  <a:srgbClr val="C00000"/>
                </a:solidFill>
                <a:latin typeface="Times New Roman" panose="02020603050405020304" pitchFamily="18" charset="0"/>
                <a:cs typeface="Times New Roman" panose="02020603050405020304" pitchFamily="18" charset="0"/>
              </a:rPr>
              <a:t>Professor</a:t>
            </a:r>
          </a:p>
          <a:p>
            <a:endParaRPr lang="en-IN" sz="1900" b="1" dirty="0" smtClean="0">
              <a:solidFill>
                <a:srgbClr val="C00000"/>
              </a:solidFill>
              <a:latin typeface="Times New Roman" panose="02020603050405020304" pitchFamily="18" charset="0"/>
              <a:cs typeface="Times New Roman" panose="02020603050405020304" pitchFamily="18" charset="0"/>
            </a:endParaRPr>
          </a:p>
          <a:p>
            <a:r>
              <a:rPr lang="en-IN" sz="3800" b="1" dirty="0" smtClean="0">
                <a:solidFill>
                  <a:srgbClr val="C00000"/>
                </a:solidFill>
                <a:latin typeface="Times New Roman" panose="02020603050405020304" pitchFamily="18" charset="0"/>
                <a:cs typeface="Times New Roman" panose="02020603050405020304" pitchFamily="18" charset="0"/>
              </a:rPr>
              <a:t>University Institute of </a:t>
            </a:r>
            <a:r>
              <a:rPr lang="en-IN" sz="3800" b="1" dirty="0" smtClean="0">
                <a:solidFill>
                  <a:srgbClr val="C00000"/>
                </a:solidFill>
                <a:latin typeface="Times New Roman" panose="02020603050405020304" pitchFamily="18" charset="0"/>
                <a:cs typeface="Times New Roman" panose="02020603050405020304" pitchFamily="18" charset="0"/>
              </a:rPr>
              <a:t>Computing,</a:t>
            </a:r>
          </a:p>
          <a:p>
            <a:r>
              <a:rPr lang="en-IN" sz="3800" b="1" dirty="0" smtClean="0">
                <a:solidFill>
                  <a:srgbClr val="C00000"/>
                </a:solidFill>
                <a:latin typeface="Times New Roman" panose="02020603050405020304" pitchFamily="18" charset="0"/>
                <a:cs typeface="Times New Roman" panose="02020603050405020304" pitchFamily="18" charset="0"/>
              </a:rPr>
              <a:t>Chandigarh University.</a:t>
            </a:r>
            <a:endParaRPr lang="en-IN" sz="3800" b="1"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1630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2800" b="1" dirty="0">
                <a:latin typeface="Times New Roman" pitchFamily="18" charset="0"/>
                <a:cs typeface="Times New Roman" pitchFamily="18" charset="0"/>
              </a:rPr>
              <a:t>Syllabus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86421"/>
            <a:ext cx="10515600" cy="4351338"/>
          </a:xfrm>
        </p:spPr>
        <p:txBody>
          <a:bodyPr>
            <a:noAutofit/>
          </a:bodyPr>
          <a:lstStyle/>
          <a:p>
            <a:pPr marL="0" indent="0" algn="just">
              <a:buNone/>
              <a:defRPr/>
            </a:pPr>
            <a:r>
              <a:rPr lang="en-US" sz="2400" b="1" dirty="0" smtClean="0">
                <a:latin typeface="Times New Roman" pitchFamily="18" charset="0"/>
                <a:cs typeface="Times New Roman" pitchFamily="18" charset="0"/>
              </a:rPr>
              <a:t> </a:t>
            </a:r>
          </a:p>
          <a:p>
            <a:pPr marL="0" indent="0" algn="just">
              <a:buNone/>
              <a:defRPr/>
            </a:pPr>
            <a:r>
              <a:rPr lang="en-US" sz="2400" b="1" dirty="0" smtClean="0">
                <a:latin typeface="Times New Roman" pitchFamily="18" charset="0"/>
                <a:cs typeface="Times New Roman" pitchFamily="18" charset="0"/>
              </a:rPr>
              <a:t>                                                              UNIT-I</a:t>
            </a:r>
          </a:p>
          <a:p>
            <a:pPr marL="0" indent="0" algn="just">
              <a:buNone/>
              <a:defRPr/>
            </a:pPr>
            <a:endParaRPr lang="en-US" sz="2400" dirty="0">
              <a:latin typeface="Times New Roman" pitchFamily="18" charset="0"/>
              <a:cs typeface="Times New Roman" pitchFamily="18" charset="0"/>
            </a:endParaRPr>
          </a:p>
          <a:p>
            <a:pPr marL="0" indent="0" algn="just">
              <a:buNone/>
              <a:defRPr/>
            </a:pPr>
            <a:r>
              <a:rPr lang="en-US" sz="2400" b="1" dirty="0" smtClean="0">
                <a:latin typeface="Times New Roman" pitchFamily="18" charset="0"/>
                <a:cs typeface="Times New Roman" pitchFamily="18" charset="0"/>
              </a:rPr>
              <a:t>Introduction</a:t>
            </a:r>
            <a:r>
              <a:rPr lang="en-US" sz="2400" dirty="0" smtClean="0">
                <a:latin typeface="Times New Roman" pitchFamily="18" charset="0"/>
                <a:cs typeface="Times New Roman" pitchFamily="18" charset="0"/>
              </a:rPr>
              <a:t>: Algorithm Specification, Analysis Framework, Performance Analysis: Space complexity, Time complexity. Asymptotic Notations: Big-Oh notation (O), Omega notation (Ω),Theta notation (Θ), and Little-oh notation (o), Mathematical analysis of Non-Recursive and recursive Algorithms with Examples. Important Problem Types: Sorting, Searching, String processing, Graph Problems, Combinatorial Problems. Fundamental Data Structures: Stacks, Queues, Graphs, Trees, Sets and Dictionaries.</a:t>
            </a:r>
            <a:endParaRPr lang="en-IN" sz="2400" dirty="0" smtClean="0">
              <a:latin typeface="Times New Roman" pitchFamily="18" charset="0"/>
              <a:cs typeface="Times New Roman" pitchFamily="18" charset="0"/>
            </a:endParaRPr>
          </a:p>
          <a:p>
            <a:pPr marL="0" indent="0" algn="just">
              <a:buNone/>
              <a:defRPr/>
            </a:pPr>
            <a:r>
              <a:rPr lang="en-US" sz="2400"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8C26EC8-54BA-4A3E-B1AE-45C0D842F2A9}" type="datetime1">
              <a:rPr lang="en-IN" smtClean="0">
                <a:latin typeface="Times New Roman" pitchFamily="18" charset="0"/>
                <a:cs typeface="Times New Roman" pitchFamily="18" charset="0"/>
              </a:rPr>
              <a:pPr/>
              <a:t>05-07-2018</a:t>
            </a:fld>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latin typeface="Times New Roman" pitchFamily="18" charset="0"/>
                <a:cs typeface="Times New Roman" pitchFamily="18" charset="0"/>
              </a:rPr>
              <a:pPr/>
              <a:t>9</a:t>
            </a:fld>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371468376"/>
      </p:ext>
    </p:extLst>
  </p:cSld>
  <p:clrMapOvr>
    <a:masterClrMapping/>
  </p:clrMapOvr>
</p:sld>
</file>

<file path=ppt/theme/theme1.xml><?xml version="1.0" encoding="utf-8"?>
<a:theme xmlns:a="http://schemas.openxmlformats.org/drawingml/2006/main" name="unit 1.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1.1</Template>
  <TotalTime>517</TotalTime>
  <Words>1836</Words>
  <Application>Microsoft Office PowerPoint</Application>
  <PresentationFormat>Custom</PresentationFormat>
  <Paragraphs>406</Paragraphs>
  <Slides>39</Slides>
  <Notes>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unit 1.1</vt:lpstr>
      <vt:lpstr>DESIGN AND ANALYSIS OF ALGORITHMS (CAT-708)</vt:lpstr>
      <vt:lpstr>Scheme</vt:lpstr>
      <vt:lpstr>Syllabus</vt:lpstr>
      <vt:lpstr>Syllabus</vt:lpstr>
      <vt:lpstr>Syllabus</vt:lpstr>
      <vt:lpstr>Syllabus</vt:lpstr>
      <vt:lpstr>Course Objectives</vt:lpstr>
      <vt:lpstr>DESIGN AND ANALYSIS OF ALGORITHMS (CAT-708) UNIT-I</vt:lpstr>
      <vt:lpstr>Syllabus</vt:lpstr>
      <vt:lpstr>Introduction</vt:lpstr>
      <vt:lpstr>Slide 11</vt:lpstr>
      <vt:lpstr> Algorithm Specification</vt:lpstr>
      <vt:lpstr>Translating a Problem into an Algorithm</vt:lpstr>
      <vt:lpstr>Translating a Problem into an Algorithm(cont..)</vt:lpstr>
      <vt:lpstr>Correctness Proof</vt:lpstr>
      <vt:lpstr> Performance Analysis</vt:lpstr>
      <vt:lpstr>Performance Analysis(cont..)</vt:lpstr>
      <vt:lpstr>Performance Analysis  (Time Complexity)</vt:lpstr>
      <vt:lpstr>Space Complexity</vt:lpstr>
      <vt:lpstr>Time Complexity</vt:lpstr>
      <vt:lpstr>Asymptotic Notations </vt:lpstr>
      <vt:lpstr>Big - Oh (O) Notation</vt:lpstr>
      <vt:lpstr>Big - Omega (Ω) </vt:lpstr>
      <vt:lpstr>Big - Theta (Θ)  </vt:lpstr>
      <vt:lpstr>Little-oh(o)-Notation  </vt:lpstr>
      <vt:lpstr>Recursive Algorithms </vt:lpstr>
      <vt:lpstr>Examples of Recursive Algorithms</vt:lpstr>
      <vt:lpstr>Non-Recursive Algorithms </vt:lpstr>
      <vt:lpstr>Examples of  Non-Recursive Algorithms </vt:lpstr>
      <vt:lpstr>Sorting</vt:lpstr>
      <vt:lpstr>Searching</vt:lpstr>
      <vt:lpstr>Searching</vt:lpstr>
      <vt:lpstr>Data Structure</vt:lpstr>
      <vt:lpstr>Examples of Data Structure</vt:lpstr>
      <vt:lpstr>FAQ’s</vt:lpstr>
      <vt:lpstr>Course Outcomes</vt:lpstr>
      <vt:lpstr>References </vt:lpstr>
      <vt:lpstr>Bibliography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INFORMATION</dc:title>
  <dc:creator>Harleen</dc:creator>
  <cp:lastModifiedBy>Jain</cp:lastModifiedBy>
  <cp:revision>123</cp:revision>
  <dcterms:created xsi:type="dcterms:W3CDTF">2016-12-21T19:16:26Z</dcterms:created>
  <dcterms:modified xsi:type="dcterms:W3CDTF">2018-07-05T14:51:51Z</dcterms:modified>
</cp:coreProperties>
</file>