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9" r:id="rId2"/>
    <p:sldId id="270" r:id="rId3"/>
    <p:sldId id="271" r:id="rId4"/>
    <p:sldId id="272" r:id="rId5"/>
    <p:sldId id="273" r:id="rId6"/>
    <p:sldId id="274" r:id="rId7"/>
    <p:sldId id="275" r:id="rId8"/>
    <p:sldId id="276" r:id="rId9"/>
    <p:sldId id="277" r:id="rId10"/>
    <p:sldId id="280" r:id="rId11"/>
    <p:sldId id="278" r:id="rId12"/>
    <p:sldId id="286" r:id="rId13"/>
    <p:sldId id="287" r:id="rId14"/>
    <p:sldId id="281" r:id="rId15"/>
    <p:sldId id="282" r:id="rId16"/>
    <p:sldId id="283" r:id="rId17"/>
    <p:sldId id="261" r:id="rId18"/>
    <p:sldId id="262" r:id="rId19"/>
    <p:sldId id="265" r:id="rId20"/>
    <p:sldId id="263" r:id="rId21"/>
    <p:sldId id="264" r:id="rId22"/>
    <p:sldId id="266" r:id="rId23"/>
    <p:sldId id="289" r:id="rId24"/>
    <p:sldId id="290" r:id="rId25"/>
    <p:sldId id="291" r:id="rId26"/>
    <p:sldId id="292" r:id="rId27"/>
    <p:sldId id="293" r:id="rId28"/>
    <p:sldId id="294" r:id="rId29"/>
    <p:sldId id="295" r:id="rId30"/>
    <p:sldId id="296" r:id="rId31"/>
    <p:sldId id="297" r:id="rId32"/>
    <p:sldId id="298" r:id="rId33"/>
    <p:sldId id="285" r:id="rId34"/>
    <p:sldId id="288"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82592" autoAdjust="0"/>
  </p:normalViewPr>
  <p:slideViewPr>
    <p:cSldViewPr>
      <p:cViewPr varScale="1">
        <p:scale>
          <a:sx n="69" d="100"/>
          <a:sy n="69" d="100"/>
        </p:scale>
        <p:origin x="-1196"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365839B-D7D3-4F8C-9C0F-99A5FA9EE566}" type="datetimeFigureOut">
              <a:rPr lang="en-US"/>
              <a:pPr>
                <a:defRPr/>
              </a:pPr>
              <a:t>6/15/2018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D0F7718-E7AB-4380-B987-EAC4B3ABD12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5D0928E-7640-4809-9A00-149482E17941}" type="slidenum">
              <a:rPr lang="en-IN" smtClean="0"/>
              <a:pPr/>
              <a:t>5</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6ABF8A-5A26-4A5A-8939-93A5D996763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3F0CC3-DE2C-4300-9DDE-BD2C492CF7E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9BA9AC-98B2-41DF-AF69-DE6D1EC7510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8EE457-ED91-479C-B8A5-3333C2180DD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4D899E-95C5-47A4-96CC-97BBDD6867E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2FF645-1BD9-49F1-B5CE-732429F68B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6FF38A-72D9-4C18-8F10-258DACD1304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B8F8821-9129-4694-BC2F-69B4324112E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AFAAA4-A2A5-450C-887B-C12A9D2B950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BA7748-27EF-4744-95FF-A46DFF16E45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153DF24-C5C3-4773-A1F7-B618865BE6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3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2C7F9B2-46A7-4D7E-A40E-49E698322F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0"/>
          <p:cNvSpPr>
            <a:spLocks noGrp="1"/>
          </p:cNvSpPr>
          <p:nvPr>
            <p:ph type="title"/>
          </p:nvPr>
        </p:nvSpPr>
        <p:spPr>
          <a:xfrm>
            <a:off x="685800" y="228600"/>
            <a:ext cx="7772400" cy="1143000"/>
          </a:xfrm>
        </p:spPr>
        <p:txBody>
          <a:bodyPr/>
          <a:lstStyle/>
          <a:p>
            <a:r>
              <a:rPr lang="en-IN" sz="3600" b="1" smtClean="0"/>
              <a:t>5. ARCHITECTURAL DESIGN</a:t>
            </a:r>
            <a:endParaRPr lang="en-IN" sz="3600" smtClean="0"/>
          </a:p>
        </p:txBody>
      </p:sp>
      <p:pic>
        <p:nvPicPr>
          <p:cNvPr id="11267" name="Picture 41"/>
          <p:cNvPicPr>
            <a:picLocks noGrp="1" noChangeAspect="1" noChangeArrowheads="1"/>
          </p:cNvPicPr>
          <p:nvPr>
            <p:ph idx="1"/>
          </p:nvPr>
        </p:nvPicPr>
        <p:blipFill>
          <a:blip r:embed="rId2"/>
          <a:srcRect/>
          <a:stretch>
            <a:fillRect/>
          </a:stretch>
        </p:blipFill>
        <p:spPr>
          <a:xfrm>
            <a:off x="995363" y="1371600"/>
            <a:ext cx="7153275" cy="4114800"/>
          </a:xfrm>
          <a:noFill/>
        </p:spPr>
      </p:pic>
      <p:sp>
        <p:nvSpPr>
          <p:cNvPr id="11268" name="Rectangle 43"/>
          <p:cNvSpPr>
            <a:spLocks noChangeArrowheads="1"/>
          </p:cNvSpPr>
          <p:nvPr/>
        </p:nvSpPr>
        <p:spPr bwMode="auto">
          <a:xfrm>
            <a:off x="2438400" y="5467350"/>
            <a:ext cx="4572000" cy="400050"/>
          </a:xfrm>
          <a:prstGeom prst="rect">
            <a:avLst/>
          </a:prstGeom>
          <a:noFill/>
          <a:ln w="9525">
            <a:noFill/>
            <a:miter lim="800000"/>
            <a:headEnd/>
            <a:tailEnd/>
          </a:ln>
        </p:spPr>
        <p:txBody>
          <a:bodyPr>
            <a:spAutoFit/>
          </a:bodyPr>
          <a:lstStyle/>
          <a:p>
            <a:r>
              <a:rPr lang="en-IN" sz="2000" b="1"/>
              <a:t>Figure : System Architecture For SQL</a:t>
            </a:r>
            <a:endParaRPr lang="en-IN"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8"/>
          <p:cNvSpPr>
            <a:spLocks noGrp="1"/>
          </p:cNvSpPr>
          <p:nvPr>
            <p:ph type="title"/>
          </p:nvPr>
        </p:nvSpPr>
        <p:spPr>
          <a:xfrm>
            <a:off x="685800" y="228600"/>
            <a:ext cx="7772400" cy="1143000"/>
          </a:xfrm>
        </p:spPr>
        <p:txBody>
          <a:bodyPr/>
          <a:lstStyle/>
          <a:p>
            <a:r>
              <a:rPr lang="en-IN" sz="3600" b="1" smtClean="0"/>
              <a:t>Figure : System Architecture For SQL</a:t>
            </a:r>
            <a:endParaRPr lang="en-IN" sz="3600" smtClean="0"/>
          </a:p>
        </p:txBody>
      </p:sp>
      <p:pic>
        <p:nvPicPr>
          <p:cNvPr id="12291" name="Picture 38"/>
          <p:cNvPicPr>
            <a:picLocks noGrp="1" noChangeAspect="1" noChangeArrowheads="1"/>
          </p:cNvPicPr>
          <p:nvPr>
            <p:ph idx="1"/>
          </p:nvPr>
        </p:nvPicPr>
        <p:blipFill>
          <a:blip r:embed="rId2"/>
          <a:srcRect/>
          <a:stretch>
            <a:fillRect/>
          </a:stretch>
        </p:blipFill>
        <p:spPr>
          <a:xfrm>
            <a:off x="685800" y="1693863"/>
            <a:ext cx="7772400" cy="3640137"/>
          </a:xfrm>
          <a:noFill/>
        </p:spPr>
      </p:pic>
      <p:sp>
        <p:nvSpPr>
          <p:cNvPr id="12292" name="Rectangle 41"/>
          <p:cNvSpPr>
            <a:spLocks noChangeArrowheads="1"/>
          </p:cNvSpPr>
          <p:nvPr/>
        </p:nvSpPr>
        <p:spPr bwMode="auto">
          <a:xfrm>
            <a:off x="1981200" y="5467350"/>
            <a:ext cx="5486400" cy="400050"/>
          </a:xfrm>
          <a:prstGeom prst="rect">
            <a:avLst/>
          </a:prstGeom>
          <a:noFill/>
          <a:ln w="9525">
            <a:noFill/>
            <a:miter lim="800000"/>
            <a:headEnd/>
            <a:tailEnd/>
          </a:ln>
        </p:spPr>
        <p:txBody>
          <a:bodyPr>
            <a:spAutoFit/>
          </a:bodyPr>
          <a:lstStyle/>
          <a:p>
            <a:r>
              <a:rPr lang="en-IN" sz="2000" b="1"/>
              <a:t>Figure : The Context Diagram of Online Music</a:t>
            </a:r>
            <a:endParaRPr lang="en-IN"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9"/>
          <p:cNvSpPr>
            <a:spLocks noGrp="1"/>
          </p:cNvSpPr>
          <p:nvPr>
            <p:ph type="title"/>
          </p:nvPr>
        </p:nvSpPr>
        <p:spPr>
          <a:xfrm>
            <a:off x="685800" y="-76200"/>
            <a:ext cx="7772400" cy="1143000"/>
          </a:xfrm>
        </p:spPr>
        <p:txBody>
          <a:bodyPr/>
          <a:lstStyle/>
          <a:p>
            <a:r>
              <a:rPr lang="en-IN" sz="3600" b="1" smtClean="0"/>
              <a:t>7. DATA FLOW DIAGRAM</a:t>
            </a:r>
            <a:endParaRPr lang="en-IN" sz="3600" smtClean="0"/>
          </a:p>
        </p:txBody>
      </p:sp>
      <p:sp>
        <p:nvSpPr>
          <p:cNvPr id="13315" name="Rectangle 12"/>
          <p:cNvSpPr>
            <a:spLocks noChangeArrowheads="1"/>
          </p:cNvSpPr>
          <p:nvPr/>
        </p:nvSpPr>
        <p:spPr bwMode="auto">
          <a:xfrm>
            <a:off x="0" y="914400"/>
            <a:ext cx="4572000" cy="461963"/>
          </a:xfrm>
          <a:prstGeom prst="rect">
            <a:avLst/>
          </a:prstGeom>
          <a:noFill/>
          <a:ln w="9525">
            <a:noFill/>
            <a:miter lim="800000"/>
            <a:headEnd/>
            <a:tailEnd/>
          </a:ln>
        </p:spPr>
        <p:txBody>
          <a:bodyPr>
            <a:spAutoFit/>
          </a:bodyPr>
          <a:lstStyle/>
          <a:p>
            <a:r>
              <a:rPr lang="en-IN" b="1"/>
              <a:t>LEVEL '0' DFD </a:t>
            </a:r>
            <a:endParaRPr lang="en-IN"/>
          </a:p>
        </p:txBody>
      </p:sp>
      <p:pic>
        <p:nvPicPr>
          <p:cNvPr id="13316" name="Picture 10"/>
          <p:cNvPicPr>
            <a:picLocks noGrp="1" noChangeAspect="1" noChangeArrowheads="1"/>
          </p:cNvPicPr>
          <p:nvPr>
            <p:ph idx="1"/>
          </p:nvPr>
        </p:nvPicPr>
        <p:blipFill>
          <a:blip r:embed="rId2"/>
          <a:srcRect/>
          <a:stretch>
            <a:fillRect/>
          </a:stretch>
        </p:blipFill>
        <p:spPr>
          <a:xfrm>
            <a:off x="914400" y="1524000"/>
            <a:ext cx="7239000" cy="457200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7"/>
          <p:cNvSpPr>
            <a:spLocks noGrp="1"/>
          </p:cNvSpPr>
          <p:nvPr>
            <p:ph type="title"/>
          </p:nvPr>
        </p:nvSpPr>
        <p:spPr>
          <a:xfrm>
            <a:off x="685800" y="3352800"/>
            <a:ext cx="7772400" cy="1143000"/>
          </a:xfrm>
        </p:spPr>
        <p:txBody>
          <a:bodyPr/>
          <a:lstStyle/>
          <a:p>
            <a:endParaRPr lang="en-IN" smtClean="0"/>
          </a:p>
        </p:txBody>
      </p:sp>
      <p:sp>
        <p:nvSpPr>
          <p:cNvPr id="14339" name="Rectangle 18"/>
          <p:cNvSpPr>
            <a:spLocks noChangeArrowheads="1"/>
          </p:cNvSpPr>
          <p:nvPr/>
        </p:nvSpPr>
        <p:spPr bwMode="auto">
          <a:xfrm>
            <a:off x="76200" y="381000"/>
            <a:ext cx="2322513" cy="461963"/>
          </a:xfrm>
          <a:prstGeom prst="rect">
            <a:avLst/>
          </a:prstGeom>
          <a:noFill/>
          <a:ln w="9525">
            <a:noFill/>
            <a:miter lim="800000"/>
            <a:headEnd/>
            <a:tailEnd/>
          </a:ln>
        </p:spPr>
        <p:txBody>
          <a:bodyPr wrap="none">
            <a:spAutoFit/>
          </a:bodyPr>
          <a:lstStyle/>
          <a:p>
            <a:r>
              <a:rPr lang="en-IN" b="1"/>
              <a:t>LEVEL '1' DFD</a:t>
            </a:r>
            <a:endParaRPr lang="en-IN"/>
          </a:p>
        </p:txBody>
      </p:sp>
      <p:pic>
        <p:nvPicPr>
          <p:cNvPr id="14340" name="Picture 18"/>
          <p:cNvPicPr>
            <a:picLocks noChangeAspect="1" noChangeArrowheads="1"/>
          </p:cNvPicPr>
          <p:nvPr/>
        </p:nvPicPr>
        <p:blipFill>
          <a:blip r:embed="rId2"/>
          <a:srcRect/>
          <a:stretch>
            <a:fillRect/>
          </a:stretch>
        </p:blipFill>
        <p:spPr bwMode="auto">
          <a:xfrm>
            <a:off x="352425" y="890588"/>
            <a:ext cx="8439150" cy="507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685800" y="0"/>
            <a:ext cx="7772400" cy="1143000"/>
          </a:xfrm>
        </p:spPr>
        <p:txBody>
          <a:bodyPr/>
          <a:lstStyle/>
          <a:p>
            <a:r>
              <a:rPr lang="en-IN" sz="3600" b="1" smtClean="0"/>
              <a:t>ER – DIAGRAM</a:t>
            </a:r>
            <a:endParaRPr lang="en-IN" sz="3600" smtClean="0"/>
          </a:p>
        </p:txBody>
      </p:sp>
      <p:pic>
        <p:nvPicPr>
          <p:cNvPr id="15363" name="Picture 3"/>
          <p:cNvPicPr>
            <a:picLocks noGrp="1" noChangeAspect="1" noChangeArrowheads="1"/>
          </p:cNvPicPr>
          <p:nvPr>
            <p:ph idx="1"/>
          </p:nvPr>
        </p:nvPicPr>
        <p:blipFill>
          <a:blip r:embed="rId2"/>
          <a:srcRect/>
          <a:stretch>
            <a:fillRect/>
          </a:stretch>
        </p:blipFill>
        <p:spPr>
          <a:xfrm>
            <a:off x="609600" y="1295400"/>
            <a:ext cx="7872413" cy="4724400"/>
          </a:xfrm>
          <a:noFill/>
        </p:spPr>
      </p:pic>
      <p:sp>
        <p:nvSpPr>
          <p:cNvPr id="15364" name="Rectangle 5"/>
          <p:cNvSpPr>
            <a:spLocks noChangeArrowheads="1"/>
          </p:cNvSpPr>
          <p:nvPr/>
        </p:nvSpPr>
        <p:spPr bwMode="auto">
          <a:xfrm>
            <a:off x="3106738" y="6000750"/>
            <a:ext cx="2989262" cy="400050"/>
          </a:xfrm>
          <a:prstGeom prst="rect">
            <a:avLst/>
          </a:prstGeom>
          <a:noFill/>
          <a:ln w="9525">
            <a:noFill/>
            <a:miter lim="800000"/>
            <a:headEnd/>
            <a:tailEnd/>
          </a:ln>
        </p:spPr>
        <p:txBody>
          <a:bodyPr wrap="none">
            <a:spAutoFit/>
          </a:bodyPr>
          <a:lstStyle/>
          <a:p>
            <a:r>
              <a:rPr lang="en-IN" sz="2000" b="1"/>
              <a:t>Figure : ER-DIAGRAMS</a:t>
            </a:r>
            <a:endParaRPr lang="en-IN"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a:xfrm>
            <a:off x="685800" y="-76200"/>
            <a:ext cx="7772400" cy="1143000"/>
          </a:xfrm>
        </p:spPr>
        <p:txBody>
          <a:bodyPr/>
          <a:lstStyle/>
          <a:p>
            <a:r>
              <a:rPr lang="en-IN" sz="3600" b="1" smtClean="0"/>
              <a:t>USE CASE DIAGRAM</a:t>
            </a:r>
            <a:endParaRPr lang="en-IN" sz="3600" smtClean="0"/>
          </a:p>
        </p:txBody>
      </p:sp>
      <p:pic>
        <p:nvPicPr>
          <p:cNvPr id="16387" name="Picture 3"/>
          <p:cNvPicPr>
            <a:picLocks noGrp="1" noChangeAspect="1" noChangeArrowheads="1"/>
          </p:cNvPicPr>
          <p:nvPr>
            <p:ph idx="1"/>
          </p:nvPr>
        </p:nvPicPr>
        <p:blipFill>
          <a:blip r:embed="rId2"/>
          <a:srcRect/>
          <a:stretch>
            <a:fillRect/>
          </a:stretch>
        </p:blipFill>
        <p:spPr>
          <a:xfrm>
            <a:off x="1981200" y="762000"/>
            <a:ext cx="5257800" cy="5257800"/>
          </a:xfrm>
          <a:noFill/>
        </p:spPr>
      </p:pic>
      <p:sp>
        <p:nvSpPr>
          <p:cNvPr id="16388" name="Rectangle 5"/>
          <p:cNvSpPr>
            <a:spLocks noChangeArrowheads="1"/>
          </p:cNvSpPr>
          <p:nvPr/>
        </p:nvSpPr>
        <p:spPr bwMode="auto">
          <a:xfrm>
            <a:off x="2362200" y="6153150"/>
            <a:ext cx="4800600" cy="400050"/>
          </a:xfrm>
          <a:prstGeom prst="rect">
            <a:avLst/>
          </a:prstGeom>
          <a:noFill/>
          <a:ln w="9525">
            <a:noFill/>
            <a:miter lim="800000"/>
            <a:headEnd/>
            <a:tailEnd/>
          </a:ln>
        </p:spPr>
        <p:txBody>
          <a:bodyPr>
            <a:spAutoFit/>
          </a:bodyPr>
          <a:lstStyle/>
          <a:p>
            <a:r>
              <a:rPr lang="en-IN" sz="2000" b="1"/>
              <a:t>Figure : The Basic Function of Each Actor</a:t>
            </a:r>
            <a:endParaRPr lang="en-IN"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7"/>
          <p:cNvSpPr>
            <a:spLocks noGrp="1"/>
          </p:cNvSpPr>
          <p:nvPr>
            <p:ph type="body" idx="1"/>
          </p:nvPr>
        </p:nvSpPr>
        <p:spPr>
          <a:xfrm>
            <a:off x="228600" y="3213100"/>
            <a:ext cx="3124200" cy="673100"/>
          </a:xfrm>
        </p:spPr>
        <p:txBody>
          <a:bodyPr/>
          <a:lstStyle/>
          <a:p>
            <a:r>
              <a:rPr lang="en-IN" sz="2200" b="1" smtClean="0"/>
              <a:t>Registration Info Table:</a:t>
            </a:r>
            <a:endParaRPr lang="en-IN" sz="2200" smtClean="0"/>
          </a:p>
        </p:txBody>
      </p:sp>
      <p:pic>
        <p:nvPicPr>
          <p:cNvPr id="17411" name="Picture 3"/>
          <p:cNvPicPr>
            <a:picLocks noChangeAspect="1" noChangeArrowheads="1"/>
          </p:cNvPicPr>
          <p:nvPr/>
        </p:nvPicPr>
        <p:blipFill>
          <a:blip r:embed="rId2"/>
          <a:srcRect/>
          <a:stretch>
            <a:fillRect/>
          </a:stretch>
        </p:blipFill>
        <p:spPr bwMode="auto">
          <a:xfrm>
            <a:off x="0" y="990600"/>
            <a:ext cx="8534400" cy="1676400"/>
          </a:xfrm>
          <a:prstGeom prst="rect">
            <a:avLst/>
          </a:prstGeom>
          <a:noFill/>
          <a:ln w="9525">
            <a:noFill/>
            <a:miter lim="800000"/>
            <a:headEnd/>
            <a:tailEnd/>
          </a:ln>
        </p:spPr>
      </p:pic>
      <p:sp>
        <p:nvSpPr>
          <p:cNvPr id="17412" name="Rectangle 5"/>
          <p:cNvSpPr>
            <a:spLocks noChangeArrowheads="1"/>
          </p:cNvSpPr>
          <p:nvPr/>
        </p:nvSpPr>
        <p:spPr bwMode="auto">
          <a:xfrm>
            <a:off x="-76200" y="376238"/>
            <a:ext cx="3094038" cy="431800"/>
          </a:xfrm>
          <a:prstGeom prst="rect">
            <a:avLst/>
          </a:prstGeom>
          <a:noFill/>
          <a:ln w="9525">
            <a:noFill/>
            <a:miter lim="800000"/>
            <a:headEnd/>
            <a:tailEnd/>
          </a:ln>
        </p:spPr>
        <p:txBody>
          <a:bodyPr wrap="none">
            <a:spAutoFit/>
          </a:bodyPr>
          <a:lstStyle/>
          <a:p>
            <a:r>
              <a:rPr lang="en-IN" sz="2200" b="1"/>
              <a:t>Admin Login Info Table</a:t>
            </a:r>
            <a:endParaRPr lang="en-IN" sz="2200"/>
          </a:p>
        </p:txBody>
      </p:sp>
      <p:pic>
        <p:nvPicPr>
          <p:cNvPr id="17413" name="Picture 5"/>
          <p:cNvPicPr>
            <a:picLocks noChangeAspect="1" noChangeArrowheads="1"/>
          </p:cNvPicPr>
          <p:nvPr/>
        </p:nvPicPr>
        <p:blipFill>
          <a:blip r:embed="rId3"/>
          <a:srcRect/>
          <a:stretch>
            <a:fillRect/>
          </a:stretch>
        </p:blipFill>
        <p:spPr bwMode="auto">
          <a:xfrm>
            <a:off x="319088" y="4038600"/>
            <a:ext cx="8505825" cy="2271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2"/>
          <p:cNvSpPr>
            <a:spLocks noChangeArrowheads="1"/>
          </p:cNvSpPr>
          <p:nvPr/>
        </p:nvSpPr>
        <p:spPr bwMode="auto">
          <a:xfrm>
            <a:off x="3175" y="457200"/>
            <a:ext cx="9144000" cy="1077913"/>
          </a:xfrm>
          <a:prstGeom prst="rect">
            <a:avLst/>
          </a:prstGeom>
          <a:noFill/>
          <a:ln w="9525">
            <a:noFill/>
            <a:miter lim="800000"/>
            <a:headEnd/>
            <a:tailEnd/>
          </a:ln>
        </p:spPr>
        <p:txBody>
          <a:bodyPr>
            <a:spAutoFit/>
          </a:bodyPr>
          <a:lstStyle/>
          <a:p>
            <a:r>
              <a:rPr lang="en-US" sz="1400">
                <a:solidFill>
                  <a:srgbClr val="000000"/>
                </a:solidFill>
                <a:latin typeface="Arial Black" pitchFamily="34" charset="0"/>
                <a:ea typeface="Arial Unicode MS" pitchFamily="34" charset="-128"/>
                <a:cs typeface="Arial Unicode MS" pitchFamily="34" charset="-128"/>
              </a:rPr>
              <a:t> </a:t>
            </a:r>
            <a:r>
              <a:rPr lang="en-IN" sz="2000" b="1"/>
              <a:t>Bengali Song Info Table</a:t>
            </a:r>
            <a:endParaRPr lang="en-US" sz="2000">
              <a:solidFill>
                <a:srgbClr val="000000"/>
              </a:solidFill>
              <a:latin typeface="Verdana" pitchFamily="34" charset="0"/>
              <a:ea typeface="Arial Unicode MS" pitchFamily="34" charset="-128"/>
              <a:cs typeface="Arial Unicode MS" pitchFamily="34" charset="-128"/>
            </a:endParaRPr>
          </a:p>
          <a:p>
            <a:pPr eaLnBrk="0" hangingPunct="0"/>
            <a:r>
              <a:rPr lang="en-US" sz="1000">
                <a:solidFill>
                  <a:srgbClr val="000000"/>
                </a:solidFill>
                <a:latin typeface="Verdana" pitchFamily="34" charset="0"/>
                <a:ea typeface="Arial Unicode MS" pitchFamily="34" charset="-128"/>
                <a:cs typeface="Arial Unicode MS" pitchFamily="34" charset="-128"/>
              </a:rPr>
              <a:t> </a:t>
            </a:r>
          </a:p>
          <a:p>
            <a:pPr eaLnBrk="0" hangingPunct="0"/>
            <a:r>
              <a:rPr lang="en-US" sz="1000">
                <a:solidFill>
                  <a:srgbClr val="000000"/>
                </a:solidFill>
                <a:latin typeface="Verdana" pitchFamily="34" charset="0"/>
                <a:ea typeface="Arial Unicode MS" pitchFamily="34" charset="-128"/>
                <a:cs typeface="Arial Unicode MS" pitchFamily="34" charset="-128"/>
              </a:rPr>
              <a:t> </a:t>
            </a:r>
          </a:p>
          <a:p>
            <a:pPr eaLnBrk="0" hangingPunct="0"/>
            <a:endParaRPr lang="en-US"/>
          </a:p>
        </p:txBody>
      </p:sp>
      <p:pic>
        <p:nvPicPr>
          <p:cNvPr id="18435" name="Picture 132"/>
          <p:cNvPicPr>
            <a:picLocks noChangeAspect="1" noChangeArrowheads="1"/>
          </p:cNvPicPr>
          <p:nvPr/>
        </p:nvPicPr>
        <p:blipFill>
          <a:blip r:embed="rId2"/>
          <a:srcRect/>
          <a:stretch>
            <a:fillRect/>
          </a:stretch>
        </p:blipFill>
        <p:spPr bwMode="auto">
          <a:xfrm>
            <a:off x="0" y="990600"/>
            <a:ext cx="8543925" cy="1905000"/>
          </a:xfrm>
          <a:prstGeom prst="rect">
            <a:avLst/>
          </a:prstGeom>
          <a:noFill/>
          <a:ln w="9525">
            <a:noFill/>
            <a:miter lim="800000"/>
            <a:headEnd/>
            <a:tailEnd/>
          </a:ln>
        </p:spPr>
      </p:pic>
      <p:sp>
        <p:nvSpPr>
          <p:cNvPr id="18436" name="Rectangle 133"/>
          <p:cNvSpPr>
            <a:spLocks noChangeArrowheads="1"/>
          </p:cNvSpPr>
          <p:nvPr/>
        </p:nvSpPr>
        <p:spPr bwMode="auto">
          <a:xfrm>
            <a:off x="76200" y="3486150"/>
            <a:ext cx="2597150" cy="400050"/>
          </a:xfrm>
          <a:prstGeom prst="rect">
            <a:avLst/>
          </a:prstGeom>
          <a:noFill/>
          <a:ln w="9525">
            <a:noFill/>
            <a:miter lim="800000"/>
            <a:headEnd/>
            <a:tailEnd/>
          </a:ln>
        </p:spPr>
        <p:txBody>
          <a:bodyPr wrap="none">
            <a:spAutoFit/>
          </a:bodyPr>
          <a:lstStyle/>
          <a:p>
            <a:r>
              <a:rPr lang="en-IN" sz="2000" b="1"/>
              <a:t>Hindi Song Info Table</a:t>
            </a:r>
            <a:endParaRPr lang="en-IN" sz="2000"/>
          </a:p>
        </p:txBody>
      </p:sp>
      <p:pic>
        <p:nvPicPr>
          <p:cNvPr id="18437" name="Picture 133"/>
          <p:cNvPicPr>
            <a:picLocks noChangeAspect="1" noChangeArrowheads="1"/>
          </p:cNvPicPr>
          <p:nvPr/>
        </p:nvPicPr>
        <p:blipFill>
          <a:blip r:embed="rId3"/>
          <a:srcRect/>
          <a:stretch>
            <a:fillRect/>
          </a:stretch>
        </p:blipFill>
        <p:spPr bwMode="auto">
          <a:xfrm>
            <a:off x="95250" y="4038600"/>
            <a:ext cx="851535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1"/>
          <p:cNvSpPr>
            <a:spLocks noChangeArrowheads="1"/>
          </p:cNvSpPr>
          <p:nvPr/>
        </p:nvSpPr>
        <p:spPr bwMode="auto">
          <a:xfrm>
            <a:off x="0" y="457200"/>
            <a:ext cx="2630488" cy="430213"/>
          </a:xfrm>
          <a:prstGeom prst="rect">
            <a:avLst/>
          </a:prstGeom>
          <a:noFill/>
          <a:ln w="9525">
            <a:noFill/>
            <a:miter lim="800000"/>
            <a:headEnd/>
            <a:tailEnd/>
          </a:ln>
        </p:spPr>
        <p:txBody>
          <a:bodyPr wrap="none">
            <a:spAutoFit/>
          </a:bodyPr>
          <a:lstStyle/>
          <a:p>
            <a:r>
              <a:rPr lang="en-IN" sz="2200" b="1"/>
              <a:t>EngMp3 Info Table:</a:t>
            </a:r>
            <a:endParaRPr lang="en-IN" sz="2200"/>
          </a:p>
        </p:txBody>
      </p:sp>
      <p:pic>
        <p:nvPicPr>
          <p:cNvPr id="19459" name="Picture 132"/>
          <p:cNvPicPr>
            <a:picLocks noChangeAspect="1" noChangeArrowheads="1"/>
          </p:cNvPicPr>
          <p:nvPr/>
        </p:nvPicPr>
        <p:blipFill>
          <a:blip r:embed="rId2"/>
          <a:srcRect/>
          <a:stretch>
            <a:fillRect/>
          </a:stretch>
        </p:blipFill>
        <p:spPr bwMode="auto">
          <a:xfrm>
            <a:off x="0" y="990600"/>
            <a:ext cx="8543925" cy="1676400"/>
          </a:xfrm>
          <a:prstGeom prst="rect">
            <a:avLst/>
          </a:prstGeom>
          <a:noFill/>
          <a:ln w="9525">
            <a:noFill/>
            <a:miter lim="800000"/>
            <a:headEnd/>
            <a:tailEnd/>
          </a:ln>
        </p:spPr>
      </p:pic>
      <p:sp>
        <p:nvSpPr>
          <p:cNvPr id="19460" name="Rectangle 133"/>
          <p:cNvSpPr>
            <a:spLocks noChangeArrowheads="1"/>
          </p:cNvSpPr>
          <p:nvPr/>
        </p:nvSpPr>
        <p:spPr bwMode="auto">
          <a:xfrm>
            <a:off x="52388" y="3198813"/>
            <a:ext cx="2614612" cy="460375"/>
          </a:xfrm>
          <a:prstGeom prst="rect">
            <a:avLst/>
          </a:prstGeom>
          <a:noFill/>
          <a:ln w="9525">
            <a:noFill/>
            <a:miter lim="800000"/>
            <a:headEnd/>
            <a:tailEnd/>
          </a:ln>
        </p:spPr>
        <p:txBody>
          <a:bodyPr wrap="none">
            <a:spAutoFit/>
          </a:bodyPr>
          <a:lstStyle/>
          <a:p>
            <a:r>
              <a:rPr lang="en-IN" b="1"/>
              <a:t>Album Info Table:</a:t>
            </a:r>
            <a:endParaRPr lang="en-IN"/>
          </a:p>
        </p:txBody>
      </p:sp>
      <p:pic>
        <p:nvPicPr>
          <p:cNvPr id="19461" name="Picture 133"/>
          <p:cNvPicPr>
            <a:picLocks noChangeAspect="1" noChangeArrowheads="1"/>
          </p:cNvPicPr>
          <p:nvPr/>
        </p:nvPicPr>
        <p:blipFill>
          <a:blip r:embed="rId3"/>
          <a:srcRect/>
          <a:stretch>
            <a:fillRect/>
          </a:stretch>
        </p:blipFill>
        <p:spPr bwMode="auto">
          <a:xfrm>
            <a:off x="76200" y="3886200"/>
            <a:ext cx="8543925" cy="191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87"/>
          <p:cNvSpPr>
            <a:spLocks noChangeArrowheads="1"/>
          </p:cNvSpPr>
          <p:nvPr/>
        </p:nvSpPr>
        <p:spPr bwMode="auto">
          <a:xfrm>
            <a:off x="152400" y="381000"/>
            <a:ext cx="3333750" cy="461963"/>
          </a:xfrm>
          <a:prstGeom prst="rect">
            <a:avLst/>
          </a:prstGeom>
          <a:noFill/>
          <a:ln w="9525">
            <a:noFill/>
            <a:miter lim="800000"/>
            <a:headEnd/>
            <a:tailEnd/>
          </a:ln>
        </p:spPr>
        <p:txBody>
          <a:bodyPr wrap="none">
            <a:spAutoFit/>
          </a:bodyPr>
          <a:lstStyle/>
          <a:p>
            <a:r>
              <a:rPr lang="en-IN" b="1"/>
              <a:t>Member Req Info Table</a:t>
            </a:r>
            <a:endParaRPr lang="en-IN"/>
          </a:p>
        </p:txBody>
      </p:sp>
      <p:pic>
        <p:nvPicPr>
          <p:cNvPr id="20484" name="Picture 88"/>
          <p:cNvPicPr>
            <a:picLocks noChangeAspect="1" noChangeArrowheads="1"/>
          </p:cNvPicPr>
          <p:nvPr/>
        </p:nvPicPr>
        <p:blipFill>
          <a:blip r:embed="rId2"/>
          <a:srcRect/>
          <a:stretch>
            <a:fillRect/>
          </a:stretch>
        </p:blipFill>
        <p:spPr bwMode="auto">
          <a:xfrm>
            <a:off x="180975" y="914400"/>
            <a:ext cx="8505825" cy="2162175"/>
          </a:xfrm>
          <a:prstGeom prst="rect">
            <a:avLst/>
          </a:prstGeom>
          <a:noFill/>
          <a:ln w="9525">
            <a:noFill/>
            <a:miter lim="800000"/>
            <a:headEnd/>
            <a:tailEnd/>
          </a:ln>
        </p:spPr>
      </p:pic>
      <p:pic>
        <p:nvPicPr>
          <p:cNvPr id="20485" name="Picture 90"/>
          <p:cNvPicPr>
            <a:picLocks noChangeAspect="1" noChangeArrowheads="1"/>
          </p:cNvPicPr>
          <p:nvPr/>
        </p:nvPicPr>
        <p:blipFill>
          <a:blip r:embed="rId2"/>
          <a:srcRect/>
          <a:stretch>
            <a:fillRect/>
          </a:stretch>
        </p:blipFill>
        <p:spPr bwMode="auto">
          <a:xfrm>
            <a:off x="319088" y="4391025"/>
            <a:ext cx="8505825" cy="2162175"/>
          </a:xfrm>
          <a:prstGeom prst="rect">
            <a:avLst/>
          </a:prstGeom>
          <a:noFill/>
          <a:ln w="9525">
            <a:noFill/>
            <a:miter lim="800000"/>
            <a:headEnd/>
            <a:tailEnd/>
          </a:ln>
        </p:spPr>
      </p:pic>
      <p:sp>
        <p:nvSpPr>
          <p:cNvPr id="20486" name="Rectangle 91"/>
          <p:cNvSpPr>
            <a:spLocks noChangeArrowheads="1"/>
          </p:cNvSpPr>
          <p:nvPr/>
        </p:nvSpPr>
        <p:spPr bwMode="auto">
          <a:xfrm>
            <a:off x="228600" y="3810000"/>
            <a:ext cx="3084513" cy="461963"/>
          </a:xfrm>
          <a:prstGeom prst="rect">
            <a:avLst/>
          </a:prstGeom>
          <a:noFill/>
          <a:ln w="9525">
            <a:noFill/>
            <a:miter lim="800000"/>
            <a:headEnd/>
            <a:tailEnd/>
          </a:ln>
        </p:spPr>
        <p:txBody>
          <a:bodyPr wrap="none">
            <a:spAutoFit/>
          </a:bodyPr>
          <a:lstStyle/>
          <a:p>
            <a:r>
              <a:rPr lang="en-IN" b="1"/>
              <a:t>Guest Req Info Table:</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762000"/>
            <a:ext cx="7772400" cy="1143000"/>
          </a:xfrm>
        </p:spPr>
        <p:txBody>
          <a:bodyPr/>
          <a:lstStyle/>
          <a:p>
            <a:pPr eaLnBrk="1" hangingPunct="1"/>
            <a:r>
              <a:rPr lang="en-US" smtClean="0"/>
              <a:t>	INTRODUCTION</a:t>
            </a:r>
          </a:p>
        </p:txBody>
      </p:sp>
      <p:sp>
        <p:nvSpPr>
          <p:cNvPr id="3075" name="Rectangle 3"/>
          <p:cNvSpPr>
            <a:spLocks noGrp="1" noChangeArrowheads="1"/>
          </p:cNvSpPr>
          <p:nvPr>
            <p:ph type="subTitle" idx="1"/>
          </p:nvPr>
        </p:nvSpPr>
        <p:spPr>
          <a:xfrm>
            <a:off x="1295400" y="2057400"/>
            <a:ext cx="6400800" cy="1752600"/>
          </a:xfrm>
        </p:spPr>
        <p:txBody>
          <a:bodyPr/>
          <a:lstStyle/>
          <a:p>
            <a:pPr algn="just" eaLnBrk="1" hangingPunct="1">
              <a:buClr>
                <a:schemeClr val="accent1"/>
              </a:buClr>
              <a:buFont typeface="Wingdings" pitchFamily="2" charset="2"/>
              <a:buChar char="§"/>
            </a:pPr>
            <a:endParaRPr lang="en-US" b="1" smtClean="0"/>
          </a:p>
          <a:p>
            <a:pPr algn="just" eaLnBrk="1" hangingPunct="1">
              <a:buClr>
                <a:schemeClr val="accent1"/>
              </a:buClr>
            </a:pPr>
            <a:r>
              <a:rPr lang="en-US" b="1" smtClean="0"/>
              <a:t>“</a:t>
            </a:r>
            <a:r>
              <a:rPr lang="en-US" sz="2000" b="1" smtClean="0"/>
              <a:t>Music Online</a:t>
            </a:r>
            <a:r>
              <a:rPr lang="en-US" b="1" smtClean="0"/>
              <a:t>”</a:t>
            </a:r>
            <a:r>
              <a:rPr lang="en-US" sz="2000" b="1" smtClean="0"/>
              <a:t> </a:t>
            </a:r>
            <a:r>
              <a:rPr lang="en-US" sz="2000" smtClean="0"/>
              <a:t>refers to systems that will enable the user to mobilize it through uploading, playing and downloading  the various music items in the website. </a:t>
            </a:r>
          </a:p>
          <a:p>
            <a:pPr algn="just" eaLnBrk="1" hangingPunct="1">
              <a:buClr>
                <a:schemeClr val="accent1"/>
              </a:buClr>
              <a:buFont typeface="Wingdings" pitchFamily="2" charset="2"/>
              <a:buChar char="Ø"/>
            </a:pPr>
            <a:endParaRPr lang="en-US" sz="2000" smtClean="0"/>
          </a:p>
          <a:p>
            <a:pPr algn="just" eaLnBrk="1" hangingPunct="1">
              <a:buClr>
                <a:schemeClr val="accent1"/>
              </a:buClr>
              <a:buFont typeface="Wingdings" pitchFamily="2" charset="2"/>
              <a:buNone/>
            </a:pPr>
            <a:r>
              <a:rPr lang="en-US" sz="2000" smtClean="0"/>
              <a:t>It will enable a visitor to have access to online browsing that is the site should be dynamic and more users centric website procedure thereby maximizing the profit of the organization.</a:t>
            </a:r>
            <a:r>
              <a:rPr lang="en-US" smtClean="0"/>
              <a:t>	</a:t>
            </a:r>
          </a:p>
          <a:p>
            <a:pPr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52400" y="152400"/>
            <a:ext cx="2359172" cy="430887"/>
          </a:xfrm>
          <a:prstGeom prst="rect">
            <a:avLst/>
          </a:prstGeom>
        </p:spPr>
        <p:txBody>
          <a:bodyPr wrap="none">
            <a:spAutoFit/>
          </a:bodyPr>
          <a:lstStyle/>
          <a:p>
            <a:r>
              <a:rPr lang="en-IN" sz="2200" b="1" dirty="0"/>
              <a:t>Singer Info Table:</a:t>
            </a:r>
            <a:endParaRPr lang="en-IN" sz="2200" dirty="0"/>
          </a:p>
        </p:txBody>
      </p:sp>
      <p:pic>
        <p:nvPicPr>
          <p:cNvPr id="21564" name="Picture 60"/>
          <p:cNvPicPr>
            <a:picLocks noChangeAspect="1" noChangeArrowheads="1"/>
          </p:cNvPicPr>
          <p:nvPr/>
        </p:nvPicPr>
        <p:blipFill>
          <a:blip r:embed="rId2"/>
          <a:srcRect/>
          <a:stretch>
            <a:fillRect/>
          </a:stretch>
        </p:blipFill>
        <p:spPr bwMode="auto">
          <a:xfrm>
            <a:off x="85725" y="762000"/>
            <a:ext cx="8524875" cy="2057400"/>
          </a:xfrm>
          <a:prstGeom prst="rect">
            <a:avLst/>
          </a:prstGeom>
          <a:noFill/>
          <a:ln w="9525">
            <a:noFill/>
            <a:miter lim="800000"/>
            <a:headEnd/>
            <a:tailEnd/>
          </a:ln>
          <a:effectLst/>
        </p:spPr>
      </p:pic>
      <p:sp>
        <p:nvSpPr>
          <p:cNvPr id="62" name="Rectangle 61"/>
          <p:cNvSpPr/>
          <p:nvPr/>
        </p:nvSpPr>
        <p:spPr>
          <a:xfrm>
            <a:off x="76200" y="3379113"/>
            <a:ext cx="3601499" cy="430887"/>
          </a:xfrm>
          <a:prstGeom prst="rect">
            <a:avLst/>
          </a:prstGeom>
        </p:spPr>
        <p:txBody>
          <a:bodyPr wrap="none">
            <a:spAutoFit/>
          </a:bodyPr>
          <a:lstStyle/>
          <a:p>
            <a:r>
              <a:rPr lang="en-IN" sz="2200" b="1" dirty="0"/>
              <a:t>Member Message Info Table</a:t>
            </a:r>
            <a:endParaRPr lang="en-IN" sz="2200" dirty="0"/>
          </a:p>
        </p:txBody>
      </p:sp>
      <p:pic>
        <p:nvPicPr>
          <p:cNvPr id="21565" name="Picture 61"/>
          <p:cNvPicPr>
            <a:picLocks noChangeAspect="1" noChangeArrowheads="1"/>
          </p:cNvPicPr>
          <p:nvPr/>
        </p:nvPicPr>
        <p:blipFill>
          <a:blip r:embed="rId3"/>
          <a:srcRect/>
          <a:stretch>
            <a:fillRect/>
          </a:stretch>
        </p:blipFill>
        <p:spPr bwMode="auto">
          <a:xfrm>
            <a:off x="152400" y="4076700"/>
            <a:ext cx="8515350" cy="209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2895600" y="228600"/>
            <a:ext cx="2362200" cy="461665"/>
          </a:xfrm>
          <a:prstGeom prst="rect">
            <a:avLst/>
          </a:prstGeom>
        </p:spPr>
        <p:txBody>
          <a:bodyPr wrap="square">
            <a:spAutoFit/>
          </a:bodyPr>
          <a:lstStyle/>
          <a:p>
            <a:pPr algn="just"/>
            <a:r>
              <a:rPr lang="en-IN" b="1" dirty="0"/>
              <a:t>CONCLUSION</a:t>
            </a:r>
            <a:endParaRPr lang="en-IN" dirty="0"/>
          </a:p>
        </p:txBody>
      </p:sp>
      <p:sp>
        <p:nvSpPr>
          <p:cNvPr id="45" name="Content Placeholder 44"/>
          <p:cNvSpPr>
            <a:spLocks noGrp="1"/>
          </p:cNvSpPr>
          <p:nvPr>
            <p:ph idx="1"/>
          </p:nvPr>
        </p:nvSpPr>
        <p:spPr>
          <a:xfrm>
            <a:off x="457200" y="1143000"/>
            <a:ext cx="8001000" cy="5029200"/>
          </a:xfrm>
        </p:spPr>
        <p:txBody>
          <a:bodyPr/>
          <a:lstStyle/>
          <a:p>
            <a:pPr>
              <a:buNone/>
            </a:pPr>
            <a:r>
              <a:rPr lang="en-IN" sz="1700" dirty="0" smtClean="0">
                <a:solidFill>
                  <a:schemeClr val="tx1"/>
                </a:solidFill>
                <a:latin typeface="+mn-lt"/>
                <a:ea typeface="+mn-ea"/>
                <a:cs typeface="+mn-cs"/>
              </a:rPr>
              <a:t>The website ‘Music Online’ reduces the considerable drawbacks like burden of human labour, portable defect and errors. This website saves time and provides 24x7 hour</a:t>
            </a:r>
          </a:p>
          <a:p>
            <a:pPr>
              <a:buNone/>
            </a:pPr>
            <a:r>
              <a:rPr lang="en-IN" sz="1700" dirty="0" smtClean="0">
                <a:solidFill>
                  <a:schemeClr val="tx1"/>
                </a:solidFill>
                <a:latin typeface="+mn-lt"/>
                <a:ea typeface="+mn-ea"/>
                <a:cs typeface="+mn-cs"/>
              </a:rPr>
              <a:t>accessibility even from a remote place. Programs are menu driven which help even a</a:t>
            </a:r>
          </a:p>
          <a:p>
            <a:pPr>
              <a:buNone/>
            </a:pPr>
            <a:r>
              <a:rPr lang="en-IN" sz="1700" dirty="0" smtClean="0">
                <a:solidFill>
                  <a:schemeClr val="tx1"/>
                </a:solidFill>
                <a:latin typeface="+mn-lt"/>
                <a:ea typeface="+mn-ea"/>
                <a:cs typeface="+mn-cs"/>
              </a:rPr>
              <a:t>newcomer to use the system with little training. Testing has been done with actual data</a:t>
            </a:r>
          </a:p>
          <a:p>
            <a:pPr>
              <a:buNone/>
            </a:pPr>
            <a:r>
              <a:rPr lang="en-IN" sz="1700" dirty="0" smtClean="0">
                <a:solidFill>
                  <a:schemeClr val="tx1"/>
                </a:solidFill>
                <a:latin typeface="+mn-lt"/>
                <a:ea typeface="+mn-ea"/>
                <a:cs typeface="+mn-cs"/>
              </a:rPr>
              <a:t>and system is much better than the existing one. GUI makes the interface very much user</a:t>
            </a:r>
          </a:p>
          <a:p>
            <a:pPr>
              <a:buNone/>
            </a:pPr>
            <a:r>
              <a:rPr lang="en-IN" sz="1700" dirty="0" smtClean="0">
                <a:solidFill>
                  <a:schemeClr val="tx1"/>
                </a:solidFill>
                <a:latin typeface="+mn-lt"/>
                <a:ea typeface="+mn-ea"/>
                <a:cs typeface="+mn-cs"/>
              </a:rPr>
              <a:t>friendly.</a:t>
            </a:r>
          </a:p>
          <a:p>
            <a:pPr>
              <a:buNone/>
            </a:pPr>
            <a:r>
              <a:rPr lang="en-IN" sz="1700" dirty="0" smtClean="0">
                <a:solidFill>
                  <a:schemeClr val="tx1"/>
                </a:solidFill>
                <a:latin typeface="+mn-lt"/>
                <a:ea typeface="+mn-ea"/>
                <a:cs typeface="+mn-cs"/>
              </a:rPr>
              <a:t>The system is highly user friendly and is well efficient to ease interactions with the users</a:t>
            </a:r>
          </a:p>
          <a:p>
            <a:pPr>
              <a:buNone/>
            </a:pPr>
            <a:r>
              <a:rPr lang="en-IN" sz="1700" dirty="0" smtClean="0">
                <a:solidFill>
                  <a:schemeClr val="tx1"/>
                </a:solidFill>
                <a:latin typeface="+mn-lt"/>
                <a:ea typeface="+mn-ea"/>
                <a:cs typeface="+mn-cs"/>
              </a:rPr>
              <a:t>of the system. Reports generate with live data are proved to be informative and also</a:t>
            </a:r>
          </a:p>
          <a:p>
            <a:pPr>
              <a:buNone/>
            </a:pPr>
            <a:r>
              <a:rPr lang="en-IN" sz="1700" dirty="0" smtClean="0">
                <a:solidFill>
                  <a:schemeClr val="tx1"/>
                </a:solidFill>
                <a:latin typeface="+mn-lt"/>
                <a:ea typeface="+mn-ea"/>
                <a:cs typeface="+mn-cs"/>
              </a:rPr>
              <a:t>helpful in making important decisions. The system is tested and implemented with high</a:t>
            </a:r>
          </a:p>
          <a:p>
            <a:pPr>
              <a:buNone/>
            </a:pPr>
            <a:r>
              <a:rPr lang="en-IN" sz="1700" dirty="0" smtClean="0">
                <a:solidFill>
                  <a:schemeClr val="tx1"/>
                </a:solidFill>
                <a:latin typeface="+mn-lt"/>
                <a:ea typeface="+mn-ea"/>
                <a:cs typeface="+mn-cs"/>
              </a:rPr>
              <a:t>degree of accuracy.</a:t>
            </a:r>
          </a:p>
          <a:p>
            <a:pPr>
              <a:buNone/>
            </a:pPr>
            <a:r>
              <a:rPr lang="en-IN" sz="1700" dirty="0" smtClean="0">
                <a:solidFill>
                  <a:schemeClr val="tx1"/>
                </a:solidFill>
                <a:latin typeface="+mn-lt"/>
                <a:ea typeface="+mn-ea"/>
                <a:cs typeface="+mn-cs"/>
              </a:rPr>
              <a:t>The system is done with an insight into the necessary modification that may require in</a:t>
            </a:r>
          </a:p>
          <a:p>
            <a:pPr>
              <a:buNone/>
            </a:pPr>
            <a:r>
              <a:rPr lang="en-IN" sz="1700" dirty="0" smtClean="0">
                <a:solidFill>
                  <a:schemeClr val="tx1"/>
                </a:solidFill>
                <a:latin typeface="+mn-lt"/>
                <a:ea typeface="+mn-ea"/>
                <a:cs typeface="+mn-cs"/>
              </a:rPr>
              <a:t>the future. Hence the system can be maintained successfully, without much rework.</a:t>
            </a:r>
            <a:endParaRPr lang="en-IN" sz="1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0"/>
            <a:ext cx="7772400" cy="1143000"/>
          </a:xfrm>
        </p:spPr>
        <p:txBody>
          <a:bodyPr/>
          <a:lstStyle/>
          <a:p>
            <a:pPr eaLnBrk="1" hangingPunct="1"/>
            <a:r>
              <a:rPr lang="en-US" smtClean="0"/>
              <a:t>EXISTING SYSTEM</a:t>
            </a:r>
          </a:p>
        </p:txBody>
      </p:sp>
      <p:sp>
        <p:nvSpPr>
          <p:cNvPr id="4099" name="Rectangle 3"/>
          <p:cNvSpPr>
            <a:spLocks noGrp="1" noChangeArrowheads="1"/>
          </p:cNvSpPr>
          <p:nvPr>
            <p:ph type="subTitle" idx="1"/>
          </p:nvPr>
        </p:nvSpPr>
        <p:spPr>
          <a:xfrm>
            <a:off x="0" y="1219200"/>
            <a:ext cx="8839200" cy="3657600"/>
          </a:xfrm>
        </p:spPr>
        <p:txBody>
          <a:bodyPr/>
          <a:lstStyle/>
          <a:p>
            <a:pPr algn="just" eaLnBrk="1" hangingPunct="1"/>
            <a:r>
              <a:rPr lang="en-US" sz="2800" smtClean="0">
                <a:solidFill>
                  <a:srgbClr val="000000"/>
                </a:solidFill>
                <a:latin typeface="Verdana" pitchFamily="34" charset="0"/>
                <a:ea typeface="Arial Unicode MS" pitchFamily="34" charset="-128"/>
                <a:cs typeface="Arial Unicode MS" pitchFamily="34" charset="-128"/>
              </a:rPr>
              <a:t> </a:t>
            </a:r>
            <a:endParaRPr lang="en-US" sz="2000" smtClean="0">
              <a:solidFill>
                <a:srgbClr val="000000"/>
              </a:solidFill>
              <a:latin typeface="Verdana" pitchFamily="34" charset="0"/>
              <a:ea typeface="Arial Unicode MS" pitchFamily="34" charset="-128"/>
              <a:cs typeface="Arial Unicode MS" pitchFamily="34" charset="-128"/>
            </a:endParaRPr>
          </a:p>
          <a:p>
            <a:pPr algn="just" eaLnBrk="1" hangingPunct="1"/>
            <a:r>
              <a:rPr lang="en-US" sz="2000" smtClean="0">
                <a:solidFill>
                  <a:srgbClr val="000000"/>
                </a:solidFill>
                <a:latin typeface="Wingdings" pitchFamily="2" charset="2"/>
                <a:ea typeface="Arial Unicode MS" pitchFamily="34" charset="-128"/>
                <a:cs typeface="Arial Unicode MS" pitchFamily="34" charset="-128"/>
              </a:rPr>
              <a:t>Ø </a:t>
            </a:r>
            <a:r>
              <a:rPr lang="en-US" sz="2000" smtClean="0">
                <a:solidFill>
                  <a:srgbClr val="000000"/>
                </a:solidFill>
                <a:latin typeface="Verdana" pitchFamily="34" charset="0"/>
                <a:ea typeface="Arial Unicode MS" pitchFamily="34" charset="-128"/>
                <a:cs typeface="Arial Unicode MS" pitchFamily="34" charset="-128"/>
              </a:rPr>
              <a:t>User has to manually visit the music shop and need to download the music item they needed.</a:t>
            </a:r>
          </a:p>
          <a:p>
            <a:pPr algn="just" eaLnBrk="1" hangingPunct="1"/>
            <a:endParaRPr lang="en-US" sz="2000" smtClean="0">
              <a:solidFill>
                <a:srgbClr val="000000"/>
              </a:solidFill>
              <a:latin typeface="Verdana" pitchFamily="34" charset="0"/>
              <a:ea typeface="Arial Unicode MS" pitchFamily="34" charset="-128"/>
              <a:cs typeface="Arial Unicode MS" pitchFamily="34" charset="-128"/>
            </a:endParaRPr>
          </a:p>
          <a:p>
            <a:pPr algn="just" eaLnBrk="1" hangingPunct="1"/>
            <a:r>
              <a:rPr lang="en-US" sz="2000" smtClean="0">
                <a:solidFill>
                  <a:srgbClr val="000000"/>
                </a:solidFill>
                <a:latin typeface="Wingdings" pitchFamily="2" charset="2"/>
                <a:ea typeface="Arial Unicode MS" pitchFamily="34" charset="-128"/>
                <a:cs typeface="Arial Unicode MS" pitchFamily="34" charset="-128"/>
              </a:rPr>
              <a:t>Ø </a:t>
            </a:r>
            <a:r>
              <a:rPr lang="en-US" sz="2000" smtClean="0">
                <a:solidFill>
                  <a:srgbClr val="000000"/>
                </a:solidFill>
                <a:latin typeface="Verdana" pitchFamily="34" charset="0"/>
                <a:ea typeface="Arial Unicode MS" pitchFamily="34" charset="-128"/>
                <a:cs typeface="Arial Unicode MS" pitchFamily="34" charset="-128"/>
              </a:rPr>
              <a:t>The wastage of time for searching a particular venue and a particular shop.</a:t>
            </a:r>
          </a:p>
          <a:p>
            <a:pPr algn="just" eaLnBrk="1" hangingPunct="1"/>
            <a:endParaRPr lang="en-US" sz="2000" smtClean="0">
              <a:solidFill>
                <a:srgbClr val="000000"/>
              </a:solidFill>
              <a:latin typeface="Verdana" pitchFamily="34" charset="0"/>
              <a:ea typeface="Arial Unicode MS" pitchFamily="34" charset="-128"/>
              <a:cs typeface="Arial Unicode MS" pitchFamily="34" charset="-128"/>
            </a:endParaRPr>
          </a:p>
          <a:p>
            <a:pPr algn="just" eaLnBrk="1" hangingPunct="1"/>
            <a:r>
              <a:rPr lang="en-US" sz="2000" smtClean="0">
                <a:solidFill>
                  <a:srgbClr val="000000"/>
                </a:solidFill>
                <a:latin typeface="Wingdings" pitchFamily="2" charset="2"/>
                <a:ea typeface="Arial Unicode MS" pitchFamily="34" charset="-128"/>
                <a:cs typeface="Arial Unicode MS" pitchFamily="34" charset="-128"/>
              </a:rPr>
              <a:t>Ø </a:t>
            </a:r>
            <a:r>
              <a:rPr lang="en-US" sz="2000" smtClean="0">
                <a:solidFill>
                  <a:srgbClr val="000000"/>
                </a:solidFill>
                <a:latin typeface="Verdana" pitchFamily="34" charset="0"/>
                <a:ea typeface="Arial Unicode MS" pitchFamily="34" charset="-128"/>
                <a:cs typeface="Arial Unicode MS" pitchFamily="34" charset="-128"/>
              </a:rPr>
              <a:t>The wastage of money as transportation for searching a particular shop.</a:t>
            </a:r>
          </a:p>
          <a:p>
            <a:pPr algn="just" eaLnBrk="1" hangingPunct="1"/>
            <a:endParaRPr lang="en-US" sz="2000" smtClean="0">
              <a:solidFill>
                <a:srgbClr val="000000"/>
              </a:solidFill>
              <a:latin typeface="Verdana" pitchFamily="34" charset="0"/>
              <a:ea typeface="Arial Unicode MS" pitchFamily="34" charset="-128"/>
              <a:cs typeface="Arial Unicode MS" pitchFamily="34" charset="-128"/>
            </a:endParaRPr>
          </a:p>
          <a:p>
            <a:pPr eaLnBrk="1" hangingPunct="1"/>
            <a:endParaRPr lang="en-US" sz="2000" smtClean="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52400"/>
            <a:ext cx="7772400" cy="1143000"/>
          </a:xfrm>
        </p:spPr>
        <p:txBody>
          <a:bodyPr/>
          <a:lstStyle/>
          <a:p>
            <a:r>
              <a:rPr lang="en-IN" sz="3600" b="1" dirty="0" smtClean="0">
                <a:solidFill>
                  <a:schemeClr val="tx2"/>
                </a:solidFill>
                <a:latin typeface="+mj-lt"/>
                <a:ea typeface="+mj-ea"/>
                <a:cs typeface="+mj-cs"/>
              </a:rPr>
              <a:t>SCOPE FOR FUTURE ENHANCEMENT</a:t>
            </a:r>
            <a:endParaRPr lang="en-IN" sz="3600" dirty="0"/>
          </a:p>
        </p:txBody>
      </p:sp>
      <p:sp>
        <p:nvSpPr>
          <p:cNvPr id="5" name="Content Placeholder 4"/>
          <p:cNvSpPr>
            <a:spLocks noGrp="1"/>
          </p:cNvSpPr>
          <p:nvPr>
            <p:ph idx="1"/>
          </p:nvPr>
        </p:nvSpPr>
        <p:spPr>
          <a:xfrm>
            <a:off x="457200" y="1371600"/>
            <a:ext cx="8305800" cy="4953000"/>
          </a:xfrm>
        </p:spPr>
        <p:txBody>
          <a:bodyPr/>
          <a:lstStyle/>
          <a:p>
            <a:pPr>
              <a:buNone/>
            </a:pPr>
            <a:r>
              <a:rPr lang="en-IN" sz="1600" dirty="0" smtClean="0">
                <a:solidFill>
                  <a:schemeClr val="tx1"/>
                </a:solidFill>
                <a:latin typeface="+mn-lt"/>
                <a:ea typeface="+mn-ea"/>
                <a:cs typeface="+mn-cs"/>
              </a:rPr>
              <a:t>The system ‘MUSIC ONLINE’ will fulfil the entire requirement of the clients. The</a:t>
            </a:r>
          </a:p>
          <a:p>
            <a:pPr>
              <a:buNone/>
            </a:pPr>
            <a:r>
              <a:rPr lang="en-IN" sz="1600" dirty="0" smtClean="0">
                <a:solidFill>
                  <a:schemeClr val="tx1"/>
                </a:solidFill>
                <a:latin typeface="+mn-lt"/>
                <a:ea typeface="+mn-ea"/>
                <a:cs typeface="+mn-cs"/>
              </a:rPr>
              <a:t>system is developed according to the present requirements of the listeners. The system is</a:t>
            </a:r>
          </a:p>
          <a:p>
            <a:pPr>
              <a:buNone/>
            </a:pPr>
            <a:r>
              <a:rPr lang="en-IN" sz="1600" dirty="0" smtClean="0">
                <a:solidFill>
                  <a:schemeClr val="tx1"/>
                </a:solidFill>
                <a:latin typeface="+mn-lt"/>
                <a:ea typeface="+mn-ea"/>
                <a:cs typeface="+mn-cs"/>
              </a:rPr>
              <a:t>developed as easy as possible for the sake of end users.</a:t>
            </a:r>
          </a:p>
          <a:p>
            <a:pPr>
              <a:buNone/>
            </a:pPr>
            <a:r>
              <a:rPr lang="en-IN" sz="1600" dirty="0" smtClean="0">
                <a:solidFill>
                  <a:schemeClr val="tx1"/>
                </a:solidFill>
                <a:latin typeface="+mn-lt"/>
                <a:ea typeface="+mn-ea"/>
                <a:cs typeface="+mn-cs"/>
              </a:rPr>
              <a:t> One drawback of our system is that the client cannot search music items by the keywords</a:t>
            </a:r>
          </a:p>
          <a:p>
            <a:pPr>
              <a:buNone/>
            </a:pPr>
            <a:r>
              <a:rPr lang="en-IN" sz="1600" dirty="0" smtClean="0">
                <a:solidFill>
                  <a:schemeClr val="tx1"/>
                </a:solidFill>
                <a:latin typeface="+mn-lt"/>
                <a:ea typeface="+mn-ea"/>
                <a:cs typeface="+mn-cs"/>
              </a:rPr>
              <a:t>according to particular language option. By the next time we would like to add this</a:t>
            </a:r>
          </a:p>
          <a:p>
            <a:pPr>
              <a:buNone/>
            </a:pPr>
            <a:r>
              <a:rPr lang="en-IN" sz="1600" dirty="0" smtClean="0">
                <a:solidFill>
                  <a:schemeClr val="tx1"/>
                </a:solidFill>
                <a:latin typeface="+mn-lt"/>
                <a:ea typeface="+mn-ea"/>
                <a:cs typeface="+mn-cs"/>
              </a:rPr>
              <a:t>facility.</a:t>
            </a:r>
          </a:p>
          <a:p>
            <a:pPr>
              <a:buNone/>
            </a:pPr>
            <a:r>
              <a:rPr lang="en-IN" sz="1600" dirty="0" smtClean="0">
                <a:solidFill>
                  <a:schemeClr val="tx1"/>
                </a:solidFill>
                <a:latin typeface="+mn-lt"/>
                <a:ea typeface="+mn-ea"/>
                <a:cs typeface="+mn-cs"/>
              </a:rPr>
              <a:t>By the next time we would like to add two more items, the notification bar, where the</a:t>
            </a:r>
          </a:p>
          <a:p>
            <a:pPr>
              <a:buNone/>
            </a:pPr>
            <a:r>
              <a:rPr lang="en-IN" sz="1600" dirty="0" smtClean="0">
                <a:solidFill>
                  <a:schemeClr val="tx1"/>
                </a:solidFill>
                <a:latin typeface="+mn-lt"/>
                <a:ea typeface="+mn-ea"/>
                <a:cs typeface="+mn-cs"/>
              </a:rPr>
              <a:t>important messages will show to the users. And the help page, from where the users can</a:t>
            </a:r>
          </a:p>
          <a:p>
            <a:pPr>
              <a:buNone/>
            </a:pPr>
            <a:r>
              <a:rPr lang="en-IN" sz="1600" dirty="0" smtClean="0">
                <a:solidFill>
                  <a:schemeClr val="tx1"/>
                </a:solidFill>
                <a:latin typeface="+mn-lt"/>
                <a:ea typeface="+mn-ea"/>
                <a:cs typeface="+mn-cs"/>
              </a:rPr>
              <a:t>get help by reading help tips.</a:t>
            </a:r>
          </a:p>
          <a:p>
            <a:pPr>
              <a:buNone/>
            </a:pPr>
            <a:r>
              <a:rPr lang="en-IN" sz="1600" dirty="0" smtClean="0">
                <a:solidFill>
                  <a:schemeClr val="tx1"/>
                </a:solidFill>
                <a:latin typeface="+mn-lt"/>
                <a:ea typeface="+mn-ea"/>
                <a:cs typeface="+mn-cs"/>
              </a:rPr>
              <a:t>As the system will be growing by the time, we would like to add one more page, new</a:t>
            </a:r>
          </a:p>
          <a:p>
            <a:pPr>
              <a:buNone/>
            </a:pPr>
            <a:r>
              <a:rPr lang="en-IN" sz="1600" dirty="0" smtClean="0">
                <a:solidFill>
                  <a:schemeClr val="tx1"/>
                </a:solidFill>
                <a:latin typeface="+mn-lt"/>
                <a:ea typeface="+mn-ea"/>
                <a:cs typeface="+mn-cs"/>
              </a:rPr>
              <a:t>releases, so the users don’t have to go pages to pages to get a new released song. They</a:t>
            </a:r>
          </a:p>
          <a:p>
            <a:pPr>
              <a:buNone/>
            </a:pPr>
            <a:r>
              <a:rPr lang="en-IN" sz="1600" dirty="0" smtClean="0">
                <a:solidFill>
                  <a:schemeClr val="tx1"/>
                </a:solidFill>
                <a:latin typeface="+mn-lt"/>
                <a:ea typeface="+mn-ea"/>
                <a:cs typeface="+mn-cs"/>
              </a:rPr>
              <a:t>can get them easily just by clicking one button.</a:t>
            </a:r>
          </a:p>
          <a:p>
            <a:pPr>
              <a:buNone/>
            </a:pPr>
            <a:r>
              <a:rPr lang="en-IN" sz="1600" dirty="0" smtClean="0">
                <a:solidFill>
                  <a:schemeClr val="tx1"/>
                </a:solidFill>
                <a:latin typeface="+mn-lt"/>
                <a:ea typeface="+mn-ea"/>
                <a:cs typeface="+mn-cs"/>
              </a:rPr>
              <a:t>The developed software for the organization is flexible and it can be made to run on all</a:t>
            </a:r>
          </a:p>
          <a:p>
            <a:pPr>
              <a:buNone/>
            </a:pPr>
            <a:r>
              <a:rPr lang="en-IN" sz="1600" dirty="0" smtClean="0">
                <a:solidFill>
                  <a:schemeClr val="tx1"/>
                </a:solidFill>
                <a:latin typeface="+mn-lt"/>
                <a:ea typeface="+mn-ea"/>
                <a:cs typeface="+mn-cs"/>
              </a:rPr>
              <a:t>kinds of platforms. The system is error free and highly portable. It can be implemented in</a:t>
            </a:r>
          </a:p>
          <a:p>
            <a:pPr>
              <a:buNone/>
            </a:pPr>
            <a:r>
              <a:rPr lang="en-IN" sz="1600" dirty="0" smtClean="0">
                <a:solidFill>
                  <a:schemeClr val="tx1"/>
                </a:solidFill>
                <a:latin typeface="+mn-lt"/>
                <a:ea typeface="+mn-ea"/>
                <a:cs typeface="+mn-cs"/>
              </a:rPr>
              <a:t>any servers in the Internet providing an easy access to the clients. It also has more</a:t>
            </a:r>
          </a:p>
          <a:p>
            <a:pPr>
              <a:buNone/>
            </a:pPr>
            <a:r>
              <a:rPr lang="en-IN" sz="1600" dirty="0" smtClean="0">
                <a:solidFill>
                  <a:schemeClr val="tx1"/>
                </a:solidFill>
                <a:latin typeface="+mn-lt"/>
                <a:ea typeface="+mn-ea"/>
                <a:cs typeface="+mn-cs"/>
              </a:rPr>
              <a:t>options of the future developments.</a:t>
            </a:r>
            <a:endParaRPr lang="en-IN"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IN" b="1" dirty="0" smtClean="0">
                <a:solidFill>
                  <a:schemeClr val="tx2"/>
                </a:solidFill>
                <a:latin typeface="+mj-lt"/>
                <a:ea typeface="+mj-ea"/>
                <a:cs typeface="+mj-cs"/>
              </a:rPr>
              <a:t>BIBLIOGRAPHY</a:t>
            </a:r>
            <a:endParaRPr lang="en-IN" dirty="0"/>
          </a:p>
        </p:txBody>
      </p:sp>
      <p:sp>
        <p:nvSpPr>
          <p:cNvPr id="5" name="Content Placeholder 4"/>
          <p:cNvSpPr>
            <a:spLocks noGrp="1"/>
          </p:cNvSpPr>
          <p:nvPr>
            <p:ph idx="1"/>
          </p:nvPr>
        </p:nvSpPr>
        <p:spPr>
          <a:xfrm>
            <a:off x="685800" y="1600200"/>
            <a:ext cx="7772400" cy="4495800"/>
          </a:xfrm>
        </p:spPr>
        <p:txBody>
          <a:bodyPr/>
          <a:lstStyle/>
          <a:p>
            <a:r>
              <a:rPr lang="en-IN" sz="1800" dirty="0" smtClean="0">
                <a:solidFill>
                  <a:schemeClr val="tx1"/>
                </a:solidFill>
                <a:latin typeface="+mn-lt"/>
                <a:ea typeface="+mn-ea"/>
                <a:cs typeface="+mn-cs"/>
              </a:rPr>
              <a:t>A lot of Information had to be gathered before proceeding with the project. A</a:t>
            </a:r>
          </a:p>
          <a:p>
            <a:r>
              <a:rPr lang="en-IN" sz="1800" dirty="0" smtClean="0">
                <a:solidFill>
                  <a:schemeClr val="tx1"/>
                </a:solidFill>
                <a:latin typeface="+mn-lt"/>
                <a:ea typeface="+mn-ea"/>
                <a:cs typeface="+mn-cs"/>
              </a:rPr>
              <a:t>number of books, user manuals, e-books, case-studies and websites have been used while</a:t>
            </a:r>
          </a:p>
          <a:p>
            <a:r>
              <a:rPr lang="en-IN" sz="1800" dirty="0" smtClean="0">
                <a:solidFill>
                  <a:schemeClr val="tx1"/>
                </a:solidFill>
                <a:latin typeface="+mn-lt"/>
                <a:ea typeface="+mn-ea"/>
                <a:cs typeface="+mn-cs"/>
              </a:rPr>
              <a:t>creating this project. Here is a brief list of the materials and sites.</a:t>
            </a:r>
          </a:p>
          <a:p>
            <a:r>
              <a:rPr lang="en-IN" sz="1800" dirty="0" smtClean="0">
                <a:solidFill>
                  <a:schemeClr val="tx1"/>
                </a:solidFill>
                <a:latin typeface="+mn-lt"/>
                <a:ea typeface="+mn-ea"/>
                <a:cs typeface="+mn-cs"/>
              </a:rPr>
              <a:t> ASP.NET 2.0 Unleashed by Stephen </a:t>
            </a:r>
            <a:r>
              <a:rPr lang="en-IN" sz="1800" dirty="0" err="1" smtClean="0">
                <a:solidFill>
                  <a:schemeClr val="tx1"/>
                </a:solidFill>
                <a:latin typeface="+mn-lt"/>
                <a:ea typeface="+mn-ea"/>
                <a:cs typeface="+mn-cs"/>
              </a:rPr>
              <a:t>Watther</a:t>
            </a:r>
            <a:endParaRPr lang="en-IN" sz="1800" dirty="0" smtClean="0">
              <a:solidFill>
                <a:schemeClr val="tx1"/>
              </a:solidFill>
              <a:latin typeface="+mn-lt"/>
              <a:ea typeface="+mn-ea"/>
              <a:cs typeface="+mn-cs"/>
            </a:endParaRPr>
          </a:p>
          <a:p>
            <a:r>
              <a:rPr lang="en-IN" sz="1800" dirty="0" smtClean="0">
                <a:solidFill>
                  <a:schemeClr val="tx1"/>
                </a:solidFill>
                <a:latin typeface="+mn-lt"/>
                <a:ea typeface="+mn-ea"/>
                <a:cs typeface="+mn-cs"/>
              </a:rPr>
              <a:t> Beginning ASP.NET 2.0 in C# by Mathew MacDonald</a:t>
            </a:r>
          </a:p>
          <a:p>
            <a:r>
              <a:rPr lang="en-IN" sz="1800" dirty="0" smtClean="0">
                <a:solidFill>
                  <a:schemeClr val="tx1"/>
                </a:solidFill>
                <a:latin typeface="+mn-lt"/>
                <a:ea typeface="+mn-ea"/>
                <a:cs typeface="+mn-cs"/>
              </a:rPr>
              <a:t> 250 HTML web design secrets by </a:t>
            </a:r>
            <a:r>
              <a:rPr lang="en-IN" sz="1800" dirty="0" err="1" smtClean="0">
                <a:solidFill>
                  <a:schemeClr val="tx1"/>
                </a:solidFill>
                <a:latin typeface="+mn-lt"/>
                <a:ea typeface="+mn-ea"/>
                <a:cs typeface="+mn-cs"/>
              </a:rPr>
              <a:t>Mollye</a:t>
            </a:r>
            <a:r>
              <a:rPr lang="en-IN" sz="1800" dirty="0" smtClean="0">
                <a:solidFill>
                  <a:schemeClr val="tx1"/>
                </a:solidFill>
                <a:latin typeface="+mn-lt"/>
                <a:ea typeface="+mn-ea"/>
                <a:cs typeface="+mn-cs"/>
              </a:rPr>
              <a:t> </a:t>
            </a:r>
            <a:r>
              <a:rPr lang="en-IN" sz="1800" dirty="0" err="1" smtClean="0">
                <a:solidFill>
                  <a:schemeClr val="tx1"/>
                </a:solidFill>
                <a:latin typeface="+mn-lt"/>
                <a:ea typeface="+mn-ea"/>
                <a:cs typeface="+mn-cs"/>
              </a:rPr>
              <a:t>Holzschlag</a:t>
            </a:r>
            <a:endParaRPr lang="en-IN" sz="1800" dirty="0" smtClean="0">
              <a:solidFill>
                <a:schemeClr val="tx1"/>
              </a:solidFill>
              <a:latin typeface="+mn-lt"/>
              <a:ea typeface="+mn-ea"/>
              <a:cs typeface="+mn-cs"/>
            </a:endParaRPr>
          </a:p>
          <a:p>
            <a:r>
              <a:rPr lang="en-IN" sz="1800" dirty="0" smtClean="0">
                <a:solidFill>
                  <a:schemeClr val="tx1"/>
                </a:solidFill>
                <a:latin typeface="+mn-lt"/>
                <a:ea typeface="+mn-ea"/>
                <a:cs typeface="+mn-cs"/>
              </a:rPr>
              <a:t> http://www.google.com</a:t>
            </a:r>
          </a:p>
          <a:p>
            <a:r>
              <a:rPr lang="en-IN" sz="1800" dirty="0" smtClean="0">
                <a:solidFill>
                  <a:schemeClr val="tx1"/>
                </a:solidFill>
                <a:latin typeface="+mn-lt"/>
                <a:ea typeface="+mn-ea"/>
                <a:cs typeface="+mn-cs"/>
              </a:rPr>
              <a:t> http://www.ebooksspyder.com</a:t>
            </a:r>
          </a:p>
          <a:p>
            <a:r>
              <a:rPr lang="en-IN" sz="1800" dirty="0" smtClean="0">
                <a:solidFill>
                  <a:schemeClr val="tx1"/>
                </a:solidFill>
                <a:latin typeface="+mn-lt"/>
                <a:ea typeface="+mn-ea"/>
                <a:cs typeface="+mn-cs"/>
              </a:rPr>
              <a:t> www.codeworld.com</a:t>
            </a:r>
          </a:p>
          <a:p>
            <a:r>
              <a:rPr lang="en-IN" sz="1800" dirty="0" smtClean="0">
                <a:solidFill>
                  <a:schemeClr val="tx1"/>
                </a:solidFill>
                <a:latin typeface="+mn-lt"/>
                <a:ea typeface="+mn-ea"/>
                <a:cs typeface="+mn-cs"/>
              </a:rPr>
              <a:t> www.w3c.com</a:t>
            </a:r>
          </a:p>
          <a:p>
            <a:r>
              <a:rPr lang="en-IN" sz="1800" dirty="0" smtClean="0">
                <a:solidFill>
                  <a:schemeClr val="tx1"/>
                </a:solidFill>
                <a:latin typeface="+mn-lt"/>
                <a:ea typeface="+mn-ea"/>
                <a:cs typeface="+mn-cs"/>
              </a:rPr>
              <a:t> www.yahoo.com</a:t>
            </a:r>
          </a:p>
          <a:p>
            <a:r>
              <a:rPr lang="en-IN" sz="1800" dirty="0" smtClean="0">
                <a:solidFill>
                  <a:schemeClr val="tx1"/>
                </a:solidFill>
                <a:latin typeface="+mn-lt"/>
                <a:ea typeface="+mn-ea"/>
                <a:cs typeface="+mn-cs"/>
              </a:rPr>
              <a:t> www.indiainfoline.com</a:t>
            </a:r>
            <a:endParaRPr lang="en-IN"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0"/>
            <a:ext cx="7772400" cy="1143000"/>
          </a:xfrm>
        </p:spPr>
        <p:txBody>
          <a:bodyPr/>
          <a:lstStyle/>
          <a:p>
            <a:pPr eaLnBrk="1" hangingPunct="1"/>
            <a:r>
              <a:rPr lang="en-US" smtClean="0"/>
              <a:t>PROPOSED SYSTEM</a:t>
            </a:r>
          </a:p>
        </p:txBody>
      </p:sp>
      <p:sp>
        <p:nvSpPr>
          <p:cNvPr id="5123" name="Rectangle 3"/>
          <p:cNvSpPr>
            <a:spLocks noGrp="1" noChangeArrowheads="1"/>
          </p:cNvSpPr>
          <p:nvPr>
            <p:ph type="subTitle" idx="1"/>
          </p:nvPr>
        </p:nvSpPr>
        <p:spPr>
          <a:xfrm>
            <a:off x="1371600" y="1143000"/>
            <a:ext cx="6400800" cy="4495800"/>
          </a:xfrm>
        </p:spPr>
        <p:txBody>
          <a:bodyPr/>
          <a:lstStyle/>
          <a:p>
            <a:pPr eaLnBrk="1" hangingPunct="1"/>
            <a:endParaRPr lang="en-US" sz="2000" smtClean="0">
              <a:solidFill>
                <a:srgbClr val="000000"/>
              </a:solidFill>
              <a:latin typeface="Verdana" pitchFamily="34" charset="0"/>
              <a:ea typeface="Arial Unicode MS" pitchFamily="34" charset="-128"/>
              <a:cs typeface="Arial Unicode MS" pitchFamily="34" charset="-128"/>
            </a:endParaRPr>
          </a:p>
          <a:p>
            <a:pPr algn="just" eaLnBrk="1" hangingPunct="1"/>
            <a:r>
              <a:rPr lang="en-US" sz="2000" smtClean="0">
                <a:solidFill>
                  <a:srgbClr val="000000"/>
                </a:solidFill>
                <a:latin typeface="Verdana" pitchFamily="34" charset="0"/>
                <a:ea typeface="Arial Unicode MS" pitchFamily="34" charset="-128"/>
                <a:cs typeface="Arial Unicode MS" pitchFamily="34" charset="-128"/>
              </a:rPr>
              <a:t>1.The proposed system uses GUI framework. This system is highly user friendly because the entire programs are menu driven so that the new comer can use the software efficiently.</a:t>
            </a:r>
          </a:p>
          <a:p>
            <a:pPr algn="just" eaLnBrk="1" hangingPunct="1"/>
            <a:endParaRPr lang="en-US" sz="2000" smtClean="0">
              <a:solidFill>
                <a:srgbClr val="000000"/>
              </a:solidFill>
              <a:latin typeface="Verdana" pitchFamily="34" charset="0"/>
              <a:ea typeface="Arial Unicode MS" pitchFamily="34" charset="-128"/>
              <a:cs typeface="Arial Unicode MS" pitchFamily="34" charset="-128"/>
            </a:endParaRPr>
          </a:p>
          <a:p>
            <a:pPr algn="just" eaLnBrk="1" hangingPunct="1"/>
            <a:r>
              <a:rPr lang="en-US" sz="2000" smtClean="0">
                <a:solidFill>
                  <a:srgbClr val="000000"/>
                </a:solidFill>
                <a:latin typeface="Verdana" pitchFamily="34" charset="0"/>
                <a:ea typeface="Arial Unicode MS" pitchFamily="34" charset="-128"/>
                <a:cs typeface="Arial Unicode MS" pitchFamily="34" charset="-128"/>
              </a:rPr>
              <a:t>2.The main intention of the proposed and designed system is to automate the downloading process between the website and the users, and easy the user work. Through this an end user can easily download the needed thing from his/her home and office or, anywhere by just clicking the mouse. And it increases the mentality of downloading. </a:t>
            </a:r>
          </a:p>
          <a:p>
            <a:pPr algn="just" eaLnBrk="1" hangingPunct="1"/>
            <a:r>
              <a:rPr lang="en-US" sz="2000" smtClean="0">
                <a:solidFill>
                  <a:srgbClr val="000000"/>
                </a:solidFill>
                <a:latin typeface="Verdana" pitchFamily="34" charset="0"/>
                <a:ea typeface="Arial Unicode MS" pitchFamily="34" charset="-128"/>
                <a:cs typeface="Arial Unicode MS" pitchFamily="34" charset="-128"/>
              </a:rPr>
              <a:t> </a:t>
            </a:r>
          </a:p>
          <a:p>
            <a:pPr algn="just" eaLnBrk="1" hangingPunct="1"/>
            <a:r>
              <a:rPr lang="en-US" sz="2400" b="1" smtClean="0">
                <a:solidFill>
                  <a:srgbClr val="000000"/>
                </a:solidFill>
                <a:latin typeface="Verdana" pitchFamily="34" charset="0"/>
                <a:ea typeface="Arial Unicode MS" pitchFamily="34" charset="-128"/>
                <a:cs typeface="Arial Unicode MS" pitchFamily="34" charset="-128"/>
              </a:rPr>
              <a:t> </a:t>
            </a:r>
            <a:endParaRPr lang="en-US" sz="2400" smtClean="0">
              <a:solidFill>
                <a:srgbClr val="000000"/>
              </a:solidFill>
              <a:latin typeface="Verdana" pitchFamily="34" charset="0"/>
              <a:ea typeface="Arial Unicode MS" pitchFamily="34" charset="-128"/>
              <a:cs typeface="Arial Unicode MS" pitchFamily="34" charset="-128"/>
            </a:endParaRPr>
          </a:p>
          <a:p>
            <a:pPr algn="just" eaLnBrk="1" hangingPunct="1"/>
            <a:endParaRPr lang="en-US" sz="2400" smtClean="0">
              <a:solidFill>
                <a:srgbClr val="000000"/>
              </a:solidFill>
              <a:latin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81000" y="381000"/>
            <a:ext cx="7772400" cy="1143000"/>
          </a:xfrm>
        </p:spPr>
        <p:txBody>
          <a:bodyPr/>
          <a:lstStyle/>
          <a:p>
            <a:pPr eaLnBrk="1" hangingPunct="1"/>
            <a:r>
              <a:rPr lang="en-US" smtClean="0"/>
              <a:t>ADVANTAGES OF PROPOSED SYSTEM</a:t>
            </a:r>
          </a:p>
        </p:txBody>
      </p:sp>
      <p:sp>
        <p:nvSpPr>
          <p:cNvPr id="6147" name="Rectangle 3"/>
          <p:cNvSpPr>
            <a:spLocks noGrp="1" noChangeArrowheads="1"/>
          </p:cNvSpPr>
          <p:nvPr>
            <p:ph type="subTitle" idx="1"/>
          </p:nvPr>
        </p:nvSpPr>
        <p:spPr>
          <a:xfrm>
            <a:off x="1295400" y="1752600"/>
            <a:ext cx="6705600" cy="4724400"/>
          </a:xfrm>
        </p:spPr>
        <p:txBody>
          <a:bodyPr/>
          <a:lstStyle/>
          <a:p>
            <a:pPr algn="l" eaLnBrk="1" hangingPunct="1"/>
            <a:r>
              <a:rPr lang="en-US" sz="2000" b="1" smtClean="0">
                <a:solidFill>
                  <a:srgbClr val="000000"/>
                </a:solidFill>
                <a:latin typeface="Verdana" pitchFamily="34" charset="0"/>
                <a:ea typeface="Arial Unicode MS" pitchFamily="34" charset="-128"/>
                <a:cs typeface="Arial Unicode MS" pitchFamily="34" charset="-128"/>
              </a:rPr>
              <a:t> </a:t>
            </a:r>
            <a:endParaRPr lang="en-US" sz="2000" smtClean="0">
              <a:solidFill>
                <a:srgbClr val="000000"/>
              </a:solidFill>
              <a:latin typeface="Verdana" pitchFamily="34" charset="0"/>
              <a:ea typeface="Arial Unicode MS" pitchFamily="34" charset="-128"/>
              <a:cs typeface="Arial Unicode MS" pitchFamily="34" charset="-128"/>
            </a:endParaRPr>
          </a:p>
          <a:p>
            <a:pPr algn="just" eaLnBrk="1" hangingPunct="1"/>
            <a:r>
              <a:rPr lang="en-US" sz="2000" smtClean="0">
                <a:solidFill>
                  <a:srgbClr val="000000"/>
                </a:solidFill>
                <a:latin typeface="Wingdings" pitchFamily="2" charset="2"/>
                <a:ea typeface="Arial Unicode MS" pitchFamily="34" charset="-128"/>
                <a:cs typeface="Arial Unicode MS" pitchFamily="34" charset="-128"/>
              </a:rPr>
              <a:t>Ø</a:t>
            </a:r>
            <a:r>
              <a:rPr lang="en-US" sz="2000" smtClean="0">
                <a:solidFill>
                  <a:srgbClr val="000000"/>
                </a:solidFill>
                <a:latin typeface="Verdana" pitchFamily="34" charset="0"/>
                <a:ea typeface="Arial Unicode MS" pitchFamily="34" charset="-128"/>
                <a:cs typeface="Arial Unicode MS" pitchFamily="34" charset="-128"/>
              </a:rPr>
              <a:t>Automate the communication between the users and the Admin.</a:t>
            </a:r>
          </a:p>
          <a:p>
            <a:pPr algn="just" eaLnBrk="1" hangingPunct="1"/>
            <a:r>
              <a:rPr lang="en-US" sz="2000" smtClean="0">
                <a:solidFill>
                  <a:srgbClr val="000000"/>
                </a:solidFill>
                <a:latin typeface="Wingdings" pitchFamily="2" charset="2"/>
                <a:ea typeface="Arial Unicode MS" pitchFamily="34" charset="-128"/>
                <a:cs typeface="Arial Unicode MS" pitchFamily="34" charset="-128"/>
              </a:rPr>
              <a:t>Ø</a:t>
            </a:r>
            <a:r>
              <a:rPr lang="en-US" sz="2000" smtClean="0">
                <a:solidFill>
                  <a:srgbClr val="000000"/>
                </a:solidFill>
                <a:latin typeface="Verdana" pitchFamily="34" charset="0"/>
                <a:ea typeface="Arial Unicode MS" pitchFamily="34" charset="-128"/>
                <a:cs typeface="Arial Unicode MS" pitchFamily="34" charset="-128"/>
              </a:rPr>
              <a:t>Save the time of customer.</a:t>
            </a:r>
          </a:p>
          <a:p>
            <a:pPr algn="just" eaLnBrk="1" hangingPunct="1"/>
            <a:r>
              <a:rPr lang="en-US" sz="2000" smtClean="0">
                <a:solidFill>
                  <a:srgbClr val="000000"/>
                </a:solidFill>
                <a:latin typeface="Wingdings" pitchFamily="2" charset="2"/>
                <a:ea typeface="Arial Unicode MS" pitchFamily="34" charset="-128"/>
                <a:cs typeface="Arial Unicode MS" pitchFamily="34" charset="-128"/>
              </a:rPr>
              <a:t>Ø</a:t>
            </a:r>
            <a:r>
              <a:rPr lang="en-US" sz="2000" smtClean="0">
                <a:solidFill>
                  <a:srgbClr val="000000"/>
                </a:solidFill>
                <a:latin typeface="Verdana" pitchFamily="34" charset="0"/>
                <a:ea typeface="Arial Unicode MS" pitchFamily="34" charset="-128"/>
                <a:cs typeface="Arial Unicode MS" pitchFamily="34" charset="-128"/>
              </a:rPr>
              <a:t>It provides 24 hours of facility.</a:t>
            </a:r>
          </a:p>
          <a:p>
            <a:pPr algn="just" eaLnBrk="1" hangingPunct="1"/>
            <a:r>
              <a:rPr lang="en-US" sz="2000" smtClean="0">
                <a:solidFill>
                  <a:srgbClr val="000000"/>
                </a:solidFill>
                <a:latin typeface="Wingdings" pitchFamily="2" charset="2"/>
                <a:ea typeface="Arial Unicode MS" pitchFamily="34" charset="-128"/>
                <a:cs typeface="Arial Unicode MS" pitchFamily="34" charset="-128"/>
              </a:rPr>
              <a:t>Ø</a:t>
            </a:r>
            <a:r>
              <a:rPr lang="en-US" sz="2000" smtClean="0">
                <a:solidFill>
                  <a:srgbClr val="000000"/>
                </a:solidFill>
                <a:latin typeface="Verdana" pitchFamily="34" charset="0"/>
                <a:ea typeface="Arial Unicode MS" pitchFamily="34" charset="-128"/>
                <a:cs typeface="Arial Unicode MS" pitchFamily="34" charset="-128"/>
              </a:rPr>
              <a:t>Everyone can access the system those who are living in any place.</a:t>
            </a:r>
          </a:p>
          <a:p>
            <a:pPr algn="just" eaLnBrk="1" hangingPunct="1"/>
            <a:r>
              <a:rPr lang="en-IN" sz="2000" smtClean="0">
                <a:sym typeface="Wingdings" pitchFamily="2" charset="2"/>
              </a:rPr>
              <a:t></a:t>
            </a:r>
            <a:r>
              <a:rPr lang="en-IN" sz="2000" smtClean="0"/>
              <a:t> </a:t>
            </a:r>
            <a:r>
              <a:rPr lang="en-IN" sz="2000" smtClean="0">
                <a:solidFill>
                  <a:srgbClr val="000000"/>
                </a:solidFill>
                <a:latin typeface="Verdana" pitchFamily="34" charset="0"/>
                <a:ea typeface="Arial Unicode MS" pitchFamily="34" charset="-128"/>
                <a:cs typeface="Arial Unicode MS" pitchFamily="34" charset="-128"/>
              </a:rPr>
              <a:t>A guest can request a song.</a:t>
            </a:r>
            <a:endParaRPr lang="en-IN" sz="2000" smtClean="0">
              <a:solidFill>
                <a:srgbClr val="000000"/>
              </a:solidFill>
              <a:latin typeface="Verdana" pitchFamily="34" charset="0"/>
              <a:ea typeface="Arial Unicode MS" pitchFamily="34" charset="-128"/>
              <a:cs typeface="Arial Unicode MS" pitchFamily="34" charset="-128"/>
              <a:sym typeface="Wingdings" pitchFamily="2" charset="2"/>
            </a:endParaRPr>
          </a:p>
          <a:p>
            <a:pPr algn="just" eaLnBrk="1" hangingPunct="1"/>
            <a:r>
              <a:rPr lang="en-US" sz="2000" smtClean="0">
                <a:solidFill>
                  <a:srgbClr val="000000"/>
                </a:solidFill>
                <a:latin typeface="Wingdings" pitchFamily="2" charset="2"/>
                <a:ea typeface="Arial Unicode MS" pitchFamily="34" charset="-128"/>
                <a:cs typeface="Arial Unicode MS" pitchFamily="34" charset="-128"/>
              </a:rPr>
              <a:t>Ø</a:t>
            </a:r>
            <a:r>
              <a:rPr lang="en-US" sz="2000" smtClean="0">
                <a:solidFill>
                  <a:srgbClr val="000000"/>
                </a:solidFill>
                <a:latin typeface="Verdana" pitchFamily="34" charset="0"/>
                <a:ea typeface="Arial Unicode MS" pitchFamily="34" charset="-128"/>
                <a:cs typeface="Arial Unicode MS" pitchFamily="34" charset="-128"/>
              </a:rPr>
              <a:t>Easy for downloading.</a:t>
            </a:r>
          </a:p>
          <a:p>
            <a:pPr algn="just" eaLnBrk="1" hangingPunct="1"/>
            <a:r>
              <a:rPr lang="en-US" sz="2000" smtClean="0">
                <a:solidFill>
                  <a:srgbClr val="000000"/>
                </a:solidFill>
                <a:latin typeface="Wingdings" pitchFamily="2" charset="2"/>
                <a:ea typeface="Arial Unicode MS" pitchFamily="34" charset="-128"/>
                <a:cs typeface="Arial Unicode MS" pitchFamily="34" charset="-128"/>
              </a:rPr>
              <a:t>Ø</a:t>
            </a:r>
            <a:r>
              <a:rPr lang="en-US" sz="2000" smtClean="0">
                <a:solidFill>
                  <a:srgbClr val="000000"/>
                </a:solidFill>
                <a:latin typeface="Verdana" pitchFamily="34" charset="0"/>
                <a:ea typeface="Arial Unicode MS" pitchFamily="34" charset="-128"/>
                <a:cs typeface="Arial Unicode MS" pitchFamily="34" charset="-128"/>
              </a:rPr>
              <a:t>Increase the interest about music.</a:t>
            </a:r>
          </a:p>
          <a:p>
            <a:pPr algn="just" eaLnBrk="1" hangingPunct="1"/>
            <a:r>
              <a:rPr lang="en-US" sz="2000" smtClean="0">
                <a:solidFill>
                  <a:srgbClr val="000000"/>
                </a:solidFill>
                <a:latin typeface="Wingdings" pitchFamily="2" charset="2"/>
                <a:ea typeface="Arial Unicode MS" pitchFamily="34" charset="-128"/>
                <a:cs typeface="Arial Unicode MS" pitchFamily="34" charset="-128"/>
              </a:rPr>
              <a:t>Ø</a:t>
            </a:r>
            <a:r>
              <a:rPr lang="en-US" sz="2000" smtClean="0">
                <a:solidFill>
                  <a:srgbClr val="000000"/>
                </a:solidFill>
                <a:latin typeface="Verdana" pitchFamily="34" charset="0"/>
                <a:ea typeface="Arial Unicode MS" pitchFamily="34" charset="-128"/>
                <a:cs typeface="Arial Unicode MS" pitchFamily="34" charset="-128"/>
              </a:rPr>
              <a:t>Decrease the time wastage.</a:t>
            </a:r>
            <a:r>
              <a:rPr lang="en-US" sz="2400" smtClean="0">
                <a:solidFill>
                  <a:srgbClr val="000000"/>
                </a:solidFill>
                <a:latin typeface="Verdana" pitchFamily="34" charset="0"/>
                <a:ea typeface="Arial Unicode MS" pitchFamily="34" charset="-128"/>
                <a:cs typeface="Arial Unicode MS" pitchFamily="34" charset="-128"/>
              </a:rPr>
              <a:t> </a:t>
            </a:r>
          </a:p>
          <a:p>
            <a:pPr algn="l" eaLnBrk="1" hangingPunct="1"/>
            <a:endParaRPr 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33400" y="762000"/>
            <a:ext cx="7772400" cy="1143000"/>
          </a:xfrm>
        </p:spPr>
        <p:txBody>
          <a:bodyPr/>
          <a:lstStyle/>
          <a:p>
            <a:pPr eaLnBrk="1" hangingPunct="1"/>
            <a:r>
              <a:rPr lang="en-US" sz="4800" b="1" smtClean="0"/>
              <a:t>MODULES</a:t>
            </a:r>
          </a:p>
        </p:txBody>
      </p:sp>
      <p:sp>
        <p:nvSpPr>
          <p:cNvPr id="7171" name="Rectangle 3"/>
          <p:cNvSpPr>
            <a:spLocks noGrp="1" noChangeArrowheads="1"/>
          </p:cNvSpPr>
          <p:nvPr>
            <p:ph type="subTitle" idx="1"/>
          </p:nvPr>
        </p:nvSpPr>
        <p:spPr>
          <a:xfrm>
            <a:off x="1371600" y="2362200"/>
            <a:ext cx="6400800" cy="4191000"/>
          </a:xfrm>
        </p:spPr>
        <p:txBody>
          <a:bodyPr/>
          <a:lstStyle/>
          <a:p>
            <a:pPr algn="just" eaLnBrk="1" hangingPunct="1"/>
            <a:r>
              <a:rPr lang="en-US" smtClean="0">
                <a:solidFill>
                  <a:srgbClr val="000000"/>
                </a:solidFill>
                <a:latin typeface="Verdana" pitchFamily="34" charset="0"/>
                <a:ea typeface="Arial Unicode MS" pitchFamily="34" charset="-128"/>
                <a:cs typeface="Arial Unicode MS" pitchFamily="34" charset="-128"/>
              </a:rPr>
              <a:t>  </a:t>
            </a:r>
            <a:r>
              <a:rPr lang="en-US" smtClean="0">
                <a:solidFill>
                  <a:srgbClr val="000000"/>
                </a:solidFill>
                <a:latin typeface="Symbol" pitchFamily="18" charset="2"/>
                <a:ea typeface="Arial Unicode MS" pitchFamily="34" charset="-128"/>
                <a:cs typeface="Arial Unicode MS" pitchFamily="34" charset="-128"/>
              </a:rPr>
              <a:t>·</a:t>
            </a:r>
            <a:r>
              <a:rPr lang="en-US" smtClean="0">
                <a:solidFill>
                  <a:srgbClr val="000000"/>
                </a:solidFill>
                <a:cs typeface="Times New Roman" pitchFamily="18" charset="0"/>
              </a:rPr>
              <a:t>   </a:t>
            </a:r>
            <a:r>
              <a:rPr lang="en-US" b="1" smtClean="0">
                <a:solidFill>
                  <a:srgbClr val="000000"/>
                </a:solidFill>
                <a:latin typeface="Verdana" pitchFamily="34" charset="0"/>
                <a:ea typeface="Arial Unicode MS" pitchFamily="34" charset="-128"/>
                <a:cs typeface="Arial Unicode MS" pitchFamily="34" charset="-128"/>
              </a:rPr>
              <a:t>Guest module</a:t>
            </a:r>
          </a:p>
          <a:p>
            <a:pPr algn="just" eaLnBrk="1" hangingPunct="1"/>
            <a:r>
              <a:rPr lang="en-US" b="1" smtClean="0">
                <a:solidFill>
                  <a:srgbClr val="000000"/>
                </a:solidFill>
                <a:latin typeface="Verdana" pitchFamily="34" charset="0"/>
                <a:ea typeface="Arial Unicode MS" pitchFamily="34" charset="-128"/>
                <a:cs typeface="Arial Unicode MS" pitchFamily="34" charset="-128"/>
              </a:rPr>
              <a:t>  </a:t>
            </a:r>
            <a:r>
              <a:rPr lang="en-US" smtClean="0">
                <a:solidFill>
                  <a:srgbClr val="000000"/>
                </a:solidFill>
                <a:latin typeface="Symbol" pitchFamily="18" charset="2"/>
                <a:ea typeface="Arial Unicode MS" pitchFamily="34" charset="-128"/>
                <a:cs typeface="Arial Unicode MS" pitchFamily="34" charset="-128"/>
              </a:rPr>
              <a:t>·</a:t>
            </a:r>
            <a:r>
              <a:rPr lang="en-US" smtClean="0">
                <a:solidFill>
                  <a:srgbClr val="000000"/>
                </a:solidFill>
                <a:cs typeface="Times New Roman" pitchFamily="18" charset="0"/>
              </a:rPr>
              <a:t>    </a:t>
            </a:r>
            <a:r>
              <a:rPr lang="en-US" b="1" smtClean="0">
                <a:solidFill>
                  <a:srgbClr val="000000"/>
                </a:solidFill>
                <a:latin typeface="Verdana" pitchFamily="34" charset="0"/>
                <a:ea typeface="Arial Unicode MS" pitchFamily="34" charset="-128"/>
                <a:cs typeface="Arial Unicode MS" pitchFamily="34" charset="-128"/>
              </a:rPr>
              <a:t>Member module</a:t>
            </a:r>
            <a:endParaRPr lang="en-US" smtClean="0">
              <a:solidFill>
                <a:srgbClr val="000000"/>
              </a:solidFill>
              <a:latin typeface="Verdana" pitchFamily="34" charset="0"/>
              <a:ea typeface="Arial Unicode MS" pitchFamily="34" charset="-128"/>
              <a:cs typeface="Arial Unicode MS" pitchFamily="34" charset="-128"/>
            </a:endParaRPr>
          </a:p>
          <a:p>
            <a:pPr eaLnBrk="1" hangingPunct="1"/>
            <a:r>
              <a:rPr lang="en-US" smtClean="0">
                <a:solidFill>
                  <a:srgbClr val="000000"/>
                </a:solidFill>
                <a:latin typeface="Symbol" pitchFamily="18" charset="2"/>
                <a:ea typeface="Arial Unicode MS" pitchFamily="34" charset="-128"/>
                <a:cs typeface="Arial Unicode MS" pitchFamily="34" charset="-128"/>
              </a:rPr>
              <a:t> ·</a:t>
            </a:r>
            <a:r>
              <a:rPr lang="en-US" smtClean="0">
                <a:solidFill>
                  <a:srgbClr val="000000"/>
                </a:solidFill>
                <a:cs typeface="Times New Roman" pitchFamily="18" charset="0"/>
              </a:rPr>
              <a:t>   </a:t>
            </a:r>
            <a:r>
              <a:rPr lang="en-US" b="1" smtClean="0">
                <a:solidFill>
                  <a:srgbClr val="000000"/>
                </a:solidFill>
                <a:latin typeface="Verdana" pitchFamily="34" charset="0"/>
                <a:ea typeface="Arial Unicode MS" pitchFamily="34" charset="-128"/>
                <a:cs typeface="Arial Unicode MS" pitchFamily="34" charset="-128"/>
              </a:rPr>
              <a:t>Administrator module</a:t>
            </a:r>
            <a:endParaRPr lang="en-US" smtClean="0">
              <a:solidFill>
                <a:srgbClr val="000000"/>
              </a:solidFill>
              <a:latin typeface="Verdana" pitchFamily="34" charset="0"/>
              <a:ea typeface="Arial Unicode MS" pitchFamily="34" charset="-128"/>
              <a:cs typeface="Arial Unicode MS" pitchFamily="34" charset="-128"/>
            </a:endParaRPr>
          </a:p>
          <a:p>
            <a:pPr eaLnBrk="1" hangingPunct="1"/>
            <a:r>
              <a:rPr lang="en-US" smtClean="0">
                <a:solidFill>
                  <a:srgbClr val="000000"/>
                </a:solidFill>
                <a:latin typeface="Verdana" pitchFamily="34" charset="0"/>
                <a:ea typeface="Arial Unicode MS" pitchFamily="34" charset="-128"/>
                <a:cs typeface="Arial Unicode MS" pitchFamily="34" charset="-128"/>
              </a:rPr>
              <a:t> </a:t>
            </a:r>
          </a:p>
          <a:p>
            <a:pPr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457200" y="0"/>
            <a:ext cx="7772400" cy="1219200"/>
          </a:xfrm>
        </p:spPr>
        <p:txBody>
          <a:bodyPr/>
          <a:lstStyle/>
          <a:p>
            <a:pPr eaLnBrk="1" hangingPunct="1"/>
            <a:r>
              <a:rPr lang="en-US" b="1" smtClean="0"/>
              <a:t>GUEST MODULE</a:t>
            </a:r>
            <a:r>
              <a:rPr lang="en-US" smtClean="0"/>
              <a:t>  </a:t>
            </a:r>
          </a:p>
        </p:txBody>
      </p:sp>
      <p:sp>
        <p:nvSpPr>
          <p:cNvPr id="8195" name="Rectangle 3"/>
          <p:cNvSpPr>
            <a:spLocks noGrp="1" noChangeArrowheads="1"/>
          </p:cNvSpPr>
          <p:nvPr>
            <p:ph type="subTitle" idx="1"/>
          </p:nvPr>
        </p:nvSpPr>
        <p:spPr>
          <a:xfrm>
            <a:off x="838200" y="990600"/>
            <a:ext cx="7772400" cy="4876800"/>
          </a:xfrm>
        </p:spPr>
        <p:txBody>
          <a:bodyPr/>
          <a:lstStyle/>
          <a:p>
            <a:pPr algn="just" eaLnBrk="1" hangingPunct="1"/>
            <a:r>
              <a:rPr lang="en-IN" sz="2000" smtClean="0"/>
              <a:t> New guest can visit the home page of the online music site.</a:t>
            </a:r>
          </a:p>
          <a:p>
            <a:pPr algn="just" eaLnBrk="1" hangingPunct="1"/>
            <a:r>
              <a:rPr lang="en-IN" sz="2000" smtClean="0"/>
              <a:t> View gallery .</a:t>
            </a:r>
          </a:p>
          <a:p>
            <a:pPr algn="just" eaLnBrk="1" hangingPunct="1"/>
            <a:r>
              <a:rPr lang="en-IN" sz="2000" smtClean="0"/>
              <a:t> Can request a song as per his/her requirement.</a:t>
            </a:r>
          </a:p>
          <a:p>
            <a:pPr algn="just" eaLnBrk="1" hangingPunct="1"/>
            <a:r>
              <a:rPr lang="en-IN" sz="2000" smtClean="0"/>
              <a:t> Download any items.</a:t>
            </a:r>
          </a:p>
          <a:p>
            <a:pPr algn="just" eaLnBrk="1" hangingPunct="1"/>
            <a:r>
              <a:rPr lang="en-IN" sz="2000" smtClean="0"/>
              <a:t> For uploading items, first the guest has to click the Sign Up option in the client login area.</a:t>
            </a:r>
          </a:p>
          <a:p>
            <a:pPr algn="just" eaLnBrk="1" hangingPunct="1"/>
            <a:r>
              <a:rPr lang="en-IN" sz="2000" smtClean="0"/>
              <a:t> The guest must fill the registration form. The data are stored in to the database. It is not possible to leave any required data from the registration form.</a:t>
            </a:r>
          </a:p>
          <a:p>
            <a:pPr algn="just" eaLnBrk="1" hangingPunct="1"/>
            <a:r>
              <a:rPr lang="en-IN" sz="2000" smtClean="0"/>
              <a:t> After that the guest becomes a member and then he/she can upload a song.</a:t>
            </a:r>
          </a:p>
          <a:p>
            <a:pPr algn="just" eaLnBrk="1" hangingPunct="1"/>
            <a:r>
              <a:rPr lang="en-IN" sz="2000" smtClean="0"/>
              <a:t>Once the system authorizes the new client, then he can perform all the functions of the registered member</a:t>
            </a:r>
            <a:endParaRPr lang="en-US" sz="2000" smtClean="0">
              <a:solidFill>
                <a:srgbClr val="000000"/>
              </a:solidFill>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09600" y="304800"/>
            <a:ext cx="7772400" cy="685800"/>
          </a:xfrm>
        </p:spPr>
        <p:txBody>
          <a:bodyPr/>
          <a:lstStyle/>
          <a:p>
            <a:pPr eaLnBrk="1" hangingPunct="1"/>
            <a:r>
              <a:rPr lang="en-US" b="1" smtClean="0">
                <a:solidFill>
                  <a:srgbClr val="000000"/>
                </a:solidFill>
                <a:latin typeface="Verdana" pitchFamily="34" charset="0"/>
                <a:ea typeface="Arial Unicode MS" pitchFamily="34" charset="-128"/>
                <a:cs typeface="Arial Unicode MS" pitchFamily="34" charset="-128"/>
              </a:rPr>
              <a:t> </a:t>
            </a:r>
            <a:r>
              <a:rPr lang="en-US" smtClean="0">
                <a:solidFill>
                  <a:srgbClr val="000000"/>
                </a:solidFill>
                <a:latin typeface="Verdana" pitchFamily="34" charset="0"/>
                <a:ea typeface="Arial Unicode MS" pitchFamily="34" charset="-128"/>
                <a:cs typeface="Arial Unicode MS" pitchFamily="34" charset="-128"/>
              </a:rPr>
              <a:t/>
            </a:r>
            <a:br>
              <a:rPr lang="en-US" smtClean="0">
                <a:solidFill>
                  <a:srgbClr val="000000"/>
                </a:solidFill>
                <a:latin typeface="Verdana" pitchFamily="34" charset="0"/>
                <a:ea typeface="Arial Unicode MS" pitchFamily="34" charset="-128"/>
                <a:cs typeface="Arial Unicode MS" pitchFamily="34" charset="-128"/>
              </a:rPr>
            </a:br>
            <a:r>
              <a:rPr lang="en-US" b="1" smtClean="0">
                <a:solidFill>
                  <a:srgbClr val="000000"/>
                </a:solidFill>
                <a:latin typeface="Verdana" pitchFamily="34" charset="0"/>
                <a:ea typeface="Arial Unicode MS" pitchFamily="34" charset="-128"/>
                <a:cs typeface="Arial Unicode MS" pitchFamily="34" charset="-128"/>
              </a:rPr>
              <a:t> </a:t>
            </a:r>
            <a:r>
              <a:rPr lang="en-US" b="1" smtClean="0"/>
              <a:t>USER MODULE</a:t>
            </a:r>
            <a:r>
              <a:rPr lang="en-US" smtClean="0">
                <a:solidFill>
                  <a:srgbClr val="000000"/>
                </a:solidFill>
                <a:latin typeface="Verdana" pitchFamily="34" charset="0"/>
                <a:ea typeface="Arial Unicode MS" pitchFamily="34" charset="-128"/>
                <a:cs typeface="Arial Unicode MS" pitchFamily="34" charset="-128"/>
              </a:rPr>
              <a:t> </a:t>
            </a:r>
            <a:br>
              <a:rPr lang="en-US" smtClean="0">
                <a:solidFill>
                  <a:srgbClr val="000000"/>
                </a:solidFill>
                <a:latin typeface="Verdana" pitchFamily="34" charset="0"/>
                <a:ea typeface="Arial Unicode MS" pitchFamily="34" charset="-128"/>
                <a:cs typeface="Arial Unicode MS" pitchFamily="34" charset="-128"/>
              </a:rPr>
            </a:br>
            <a:endParaRPr lang="en-US" smtClean="0">
              <a:solidFill>
                <a:srgbClr val="000000"/>
              </a:solidFill>
              <a:latin typeface="Verdana" pitchFamily="34" charset="0"/>
              <a:ea typeface="Arial Unicode MS" pitchFamily="34" charset="-128"/>
              <a:cs typeface="Arial Unicode MS" pitchFamily="34" charset="-128"/>
            </a:endParaRPr>
          </a:p>
        </p:txBody>
      </p:sp>
      <p:sp>
        <p:nvSpPr>
          <p:cNvPr id="9219" name="Rectangle 3"/>
          <p:cNvSpPr>
            <a:spLocks noGrp="1" noChangeArrowheads="1"/>
          </p:cNvSpPr>
          <p:nvPr>
            <p:ph type="subTitle" idx="1"/>
          </p:nvPr>
        </p:nvSpPr>
        <p:spPr>
          <a:xfrm>
            <a:off x="685800" y="1295400"/>
            <a:ext cx="8153400" cy="5029200"/>
          </a:xfrm>
        </p:spPr>
        <p:txBody>
          <a:bodyPr/>
          <a:lstStyle/>
          <a:p>
            <a:pPr algn="just"/>
            <a:r>
              <a:rPr lang="en-IN" sz="2000" smtClean="0"/>
              <a:t> First he/she has to sign in into the member interface which will help him/her to avail the services of the membership.</a:t>
            </a:r>
          </a:p>
          <a:p>
            <a:pPr algn="just"/>
            <a:r>
              <a:rPr lang="en-IN" sz="2000" smtClean="0"/>
              <a:t>For the client to sign in to the system it has to provide its username and password for authorization purpose.</a:t>
            </a:r>
          </a:p>
          <a:p>
            <a:pPr algn="just"/>
            <a:r>
              <a:rPr lang="en-IN" sz="2000" smtClean="0"/>
              <a:t> If the username and the password match with the entry in the database then the client enters the member’s area.</a:t>
            </a:r>
          </a:p>
          <a:p>
            <a:pPr algn="just"/>
            <a:r>
              <a:rPr lang="en-IN" sz="2000" smtClean="0"/>
              <a:t> Then the member can song uploads songs.</a:t>
            </a:r>
          </a:p>
          <a:p>
            <a:pPr algn="just"/>
            <a:r>
              <a:rPr lang="en-IN" sz="2000" smtClean="0"/>
              <a:t> View gallery .</a:t>
            </a:r>
          </a:p>
          <a:p>
            <a:pPr algn="just"/>
            <a:r>
              <a:rPr lang="en-IN" sz="2000" smtClean="0"/>
              <a:t> The member can download song.</a:t>
            </a:r>
          </a:p>
          <a:p>
            <a:pPr algn="just"/>
            <a:r>
              <a:rPr lang="en-IN" sz="2000" smtClean="0"/>
              <a:t> The members can logout from the site. </a:t>
            </a:r>
            <a:r>
              <a:rPr lang="en-US" sz="2000" smtClean="0">
                <a:solidFill>
                  <a:srgbClr val="000000"/>
                </a:solidFill>
                <a:latin typeface="Verdana" pitchFamily="34" charset="0"/>
                <a:ea typeface="Arial Unicode MS" pitchFamily="34" charset="-128"/>
                <a:cs typeface="Arial Unicode MS" pitchFamily="34" charset="-128"/>
              </a:rPr>
              <a:t> </a:t>
            </a:r>
          </a:p>
          <a:p>
            <a:pPr algn="just" eaLnBrk="1" hangingPunct="1"/>
            <a:endParaRPr lang="en-US" sz="2000" smtClean="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09600" y="304800"/>
            <a:ext cx="7772400" cy="1143000"/>
          </a:xfrm>
        </p:spPr>
        <p:txBody>
          <a:bodyPr/>
          <a:lstStyle/>
          <a:p>
            <a:pPr eaLnBrk="1" hangingPunct="1"/>
            <a:r>
              <a:rPr lang="en-US" b="1" smtClean="0"/>
              <a:t>ADMINISTRATOR MODULE </a:t>
            </a:r>
          </a:p>
        </p:txBody>
      </p:sp>
      <p:sp>
        <p:nvSpPr>
          <p:cNvPr id="10243" name="Rectangle 3"/>
          <p:cNvSpPr>
            <a:spLocks noGrp="1" noChangeArrowheads="1"/>
          </p:cNvSpPr>
          <p:nvPr>
            <p:ph type="subTitle" idx="1"/>
          </p:nvPr>
        </p:nvSpPr>
        <p:spPr>
          <a:xfrm>
            <a:off x="838200" y="1447800"/>
            <a:ext cx="7086600" cy="4419600"/>
          </a:xfrm>
        </p:spPr>
        <p:txBody>
          <a:bodyPr/>
          <a:lstStyle/>
          <a:p>
            <a:pPr algn="just"/>
            <a:r>
              <a:rPr lang="en-IN" sz="2000" smtClean="0"/>
              <a:t> Remove a particular member from the database</a:t>
            </a:r>
          </a:p>
          <a:p>
            <a:pPr algn="just"/>
            <a:r>
              <a:rPr lang="en-IN" sz="2000" smtClean="0"/>
              <a:t> Delete a particular song from the site</a:t>
            </a:r>
          </a:p>
          <a:p>
            <a:pPr algn="just"/>
            <a:r>
              <a:rPr lang="en-IN" sz="2000" smtClean="0"/>
              <a:t> Add particular item to the inventory list</a:t>
            </a:r>
          </a:p>
          <a:p>
            <a:pPr algn="just"/>
            <a:r>
              <a:rPr lang="en-IN" sz="2000" smtClean="0"/>
              <a:t> Modify the details regarding a particular music item</a:t>
            </a:r>
          </a:p>
          <a:p>
            <a:pPr algn="just"/>
            <a:r>
              <a:rPr lang="en-IN" sz="2000" smtClean="0"/>
              <a:t> Update gallery</a:t>
            </a:r>
          </a:p>
          <a:p>
            <a:pPr algn="just"/>
            <a:r>
              <a:rPr lang="en-IN" sz="2000" smtClean="0"/>
              <a:t> Upload a song with his choice and as per requested by a guest</a:t>
            </a:r>
          </a:p>
          <a:p>
            <a:pPr algn="just"/>
            <a:r>
              <a:rPr lang="en-IN" sz="2000" smtClean="0"/>
              <a:t> Download a song</a:t>
            </a:r>
          </a:p>
          <a:p>
            <a:pPr algn="just"/>
            <a:r>
              <a:rPr lang="en-IN" sz="2000" smtClean="0"/>
              <a:t> Login and logout as a administrator</a:t>
            </a:r>
          </a:p>
          <a:p>
            <a:pPr algn="just"/>
            <a:r>
              <a:rPr lang="en-IN" sz="2000" smtClean="0"/>
              <a:t> Modify and manage the total system</a:t>
            </a:r>
            <a:endParaRPr lang="en-U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1031</Words>
  <PresentationFormat>On-screen Show (4:3)</PresentationFormat>
  <Paragraphs>127</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Default Design</vt:lpstr>
      <vt:lpstr>Slide 1</vt:lpstr>
      <vt:lpstr> INTRODUCTION</vt:lpstr>
      <vt:lpstr>EXISTING SYSTEM</vt:lpstr>
      <vt:lpstr>PROPOSED SYSTEM</vt:lpstr>
      <vt:lpstr>ADVANTAGES OF PROPOSED SYSTEM</vt:lpstr>
      <vt:lpstr>MODULES</vt:lpstr>
      <vt:lpstr>GUEST MODULE  </vt:lpstr>
      <vt:lpstr>   USER MODULE  </vt:lpstr>
      <vt:lpstr>ADMINISTRATOR MODULE </vt:lpstr>
      <vt:lpstr>5. ARCHITECTURAL DESIGN</vt:lpstr>
      <vt:lpstr>Figure : System Architecture For SQL</vt:lpstr>
      <vt:lpstr>7. DATA FLOW DIAGRAM</vt:lpstr>
      <vt:lpstr>Slide 13</vt:lpstr>
      <vt:lpstr>ER – DIAGRAM</vt:lpstr>
      <vt:lpstr>USE CASE DIAGRAM</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SCOPE FOR FUTURE ENHANCEMENT</vt:lpstr>
      <vt:lpstr>BIBLIOGRAPHY</vt:lpstr>
    </vt:vector>
  </TitlesOfParts>
  <Company>online-music-store-system-java-project-with-source-code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online-music-store-system-java-project-with-source-code</dc:title>
  <dc:creator>online-music-store-system-java-project-with-source-code</dc:creator>
  <cp:lastModifiedBy>USER</cp:lastModifiedBy>
  <cp:revision>53</cp:revision>
  <dcterms:created xsi:type="dcterms:W3CDTF">2005-05-31T15:10:40Z</dcterms:created>
  <dcterms:modified xsi:type="dcterms:W3CDTF">2018-06-15T05:11:55Z</dcterms:modified>
</cp:coreProperties>
</file>