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FB9D-C3CD-5FE5-E645-FB7293BB6450}"/>
              </a:ext>
            </a:extLst>
          </p:cNvPr>
          <p:cNvSpPr>
            <a:spLocks noGrp="1"/>
          </p:cNvSpPr>
          <p:nvPr>
            <p:ph type="ctrTitle"/>
          </p:nvPr>
        </p:nvSpPr>
        <p:spPr>
          <a:xfrm>
            <a:off x="386190" y="919863"/>
            <a:ext cx="7766936" cy="1646302"/>
          </a:xfrm>
        </p:spPr>
        <p:txBody>
          <a:bodyPr/>
          <a:lstStyle/>
          <a:p>
            <a:r>
              <a:rPr lang="en-IN" sz="7200" b="1" dirty="0"/>
              <a:t>OOPs Concept</a:t>
            </a:r>
          </a:p>
        </p:txBody>
      </p:sp>
      <p:sp>
        <p:nvSpPr>
          <p:cNvPr id="3" name="Subtitle 2">
            <a:extLst>
              <a:ext uri="{FF2B5EF4-FFF2-40B4-BE49-F238E27FC236}">
                <a16:creationId xmlns:a16="http://schemas.microsoft.com/office/drawing/2014/main" id="{DF47D832-D569-2265-7E33-033F42B16EA3}"/>
              </a:ext>
            </a:extLst>
          </p:cNvPr>
          <p:cNvSpPr>
            <a:spLocks noGrp="1"/>
          </p:cNvSpPr>
          <p:nvPr>
            <p:ph type="subTitle" idx="1"/>
          </p:nvPr>
        </p:nvSpPr>
        <p:spPr>
          <a:xfrm>
            <a:off x="2352641" y="3067606"/>
            <a:ext cx="7766936" cy="1096899"/>
          </a:xfrm>
        </p:spPr>
        <p:txBody>
          <a:bodyPr>
            <a:normAutofit/>
          </a:bodyPr>
          <a:lstStyle/>
          <a:p>
            <a:r>
              <a:rPr lang="en-IN" sz="4400" b="1" dirty="0"/>
              <a:t>-Ritu </a:t>
            </a:r>
            <a:r>
              <a:rPr lang="en-IN" sz="4400" b="1" dirty="0" err="1"/>
              <a:t>Salunke</a:t>
            </a:r>
            <a:endParaRPr lang="en-IN" sz="4400" b="1" dirty="0"/>
          </a:p>
        </p:txBody>
      </p:sp>
    </p:spTree>
    <p:extLst>
      <p:ext uri="{BB962C8B-B14F-4D97-AF65-F5344CB8AC3E}">
        <p14:creationId xmlns:p14="http://schemas.microsoft.com/office/powerpoint/2010/main" val="369761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F465-2D02-040C-DDF2-8C45D09FE7FA}"/>
              </a:ext>
            </a:extLst>
          </p:cNvPr>
          <p:cNvSpPr>
            <a:spLocks noGrp="1"/>
          </p:cNvSpPr>
          <p:nvPr>
            <p:ph type="title"/>
          </p:nvPr>
        </p:nvSpPr>
        <p:spPr>
          <a:xfrm>
            <a:off x="677335" y="816638"/>
            <a:ext cx="8596668" cy="609600"/>
          </a:xfrm>
        </p:spPr>
        <p:txBody>
          <a:bodyPr>
            <a:normAutofit fontScale="90000"/>
          </a:bodyPr>
          <a:lstStyle/>
          <a:p>
            <a:r>
              <a:rPr lang="en-US" sz="4000" b="1" kern="0" dirty="0">
                <a:effectLst/>
                <a:latin typeface="Times New Roman" panose="02020603050405020304" pitchFamily="18" charset="0"/>
                <a:ea typeface="Times New Roman" panose="02020603050405020304" pitchFamily="18" charset="0"/>
                <a:cs typeface="Shruti" panose="020B0502040204020203" pitchFamily="34" charset="0"/>
              </a:rPr>
              <a:t>4. Polymorphism</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Text Placeholder 2">
            <a:extLst>
              <a:ext uri="{FF2B5EF4-FFF2-40B4-BE49-F238E27FC236}">
                <a16:creationId xmlns:a16="http://schemas.microsoft.com/office/drawing/2014/main" id="{068E9069-AD7E-58C5-4562-C9240FF5B323}"/>
              </a:ext>
            </a:extLst>
          </p:cNvPr>
          <p:cNvSpPr>
            <a:spLocks noGrp="1"/>
          </p:cNvSpPr>
          <p:nvPr>
            <p:ph type="body" idx="1"/>
          </p:nvPr>
        </p:nvSpPr>
        <p:spPr>
          <a:xfrm>
            <a:off x="677335" y="1524000"/>
            <a:ext cx="8596668" cy="4517362"/>
          </a:xfrm>
        </p:spPr>
        <p:txBody>
          <a:bodyPr/>
          <a:lstStyle/>
          <a:p>
            <a:pPr>
              <a:lnSpc>
                <a:spcPct val="107000"/>
              </a:lnSpc>
              <a:spcAft>
                <a:spcPts val="800"/>
              </a:spcAft>
              <a:buNone/>
            </a:pPr>
            <a:r>
              <a:rPr lang="en-US" sz="3200" kern="0" dirty="0">
                <a:effectLst/>
                <a:latin typeface="Times New Roman" panose="02020603050405020304" pitchFamily="18" charset="0"/>
                <a:ea typeface="Times New Roman" panose="02020603050405020304" pitchFamily="18" charset="0"/>
                <a:cs typeface="Shruti" panose="020B0502040204020203" pitchFamily="34" charset="0"/>
              </a:rPr>
              <a:t>Polymorphism allows different classes to define methods that have the same name but behave differently. The type of the object determines which method is executed.</a:t>
            </a:r>
            <a:endParaRPr lang="en-US" sz="32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3200" b="1" kern="0" dirty="0">
                <a:effectLst/>
                <a:latin typeface="Times New Roman" panose="02020603050405020304" pitchFamily="18" charset="0"/>
                <a:ea typeface="Times New Roman" panose="02020603050405020304" pitchFamily="18" charset="0"/>
                <a:cs typeface="Shruti" panose="020B0502040204020203" pitchFamily="34" charset="0"/>
              </a:rPr>
              <a:t>Method Overriding</a:t>
            </a:r>
            <a:r>
              <a:rPr lang="en-US" sz="3200" kern="0" dirty="0">
                <a:effectLst/>
                <a:latin typeface="Times New Roman" panose="02020603050405020304" pitchFamily="18" charset="0"/>
                <a:ea typeface="Times New Roman" panose="02020603050405020304" pitchFamily="18" charset="0"/>
                <a:cs typeface="Shruti" panose="020B0502040204020203" pitchFamily="34" charset="0"/>
              </a:rPr>
              <a:t>: A child class provides a specific implementation of a method already defined in the parent class.</a:t>
            </a:r>
            <a:endParaRPr lang="en-US" sz="3200" kern="1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111757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FC1A8-3D46-71C6-5632-23DCC1AB92C4}"/>
              </a:ext>
            </a:extLst>
          </p:cNvPr>
          <p:cNvSpPr txBox="1"/>
          <p:nvPr/>
        </p:nvSpPr>
        <p:spPr>
          <a:xfrm>
            <a:off x="2694940" y="282113"/>
            <a:ext cx="6101080" cy="6293774"/>
          </a:xfrm>
          <a:prstGeom prst="rect">
            <a:avLst/>
          </a:prstGeom>
          <a:noFill/>
        </p:spPr>
        <p:txBody>
          <a:bodyPr wrap="square">
            <a:spAutoFit/>
          </a:bodyPr>
          <a:lstStyle/>
          <a:p>
            <a:pPr>
              <a:lnSpc>
                <a:spcPct val="107000"/>
              </a:lnSpc>
              <a:spcAft>
                <a:spcPts val="800"/>
              </a:spcAft>
              <a:buNone/>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Example: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class Animal:</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raise </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NotImplementedError</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("Subclass must implement abstract method")</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class Dog(Animal):</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print("Woof!")</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class Cat(Animal):</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print("Meow!")</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Creating objects</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animals = [Dog(), Cat()]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for animal in animals:</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buNone/>
            </a:pPr>
            <a:r>
              <a:rPr lang="en-US" sz="1800" kern="0" dirty="0">
                <a:effectLst/>
                <a:latin typeface="Courier New" panose="02070309020205020404" pitchFamily="49" charset="0"/>
                <a:ea typeface="Times New Roman" panose="02020603050405020304" pitchFamily="18" charset="0"/>
              </a:rPr>
              <a:t>    </a:t>
            </a:r>
            <a:r>
              <a:rPr lang="en-US" sz="1800" kern="0" dirty="0" err="1">
                <a:effectLst/>
                <a:latin typeface="Courier New" panose="02070309020205020404" pitchFamily="49" charset="0"/>
                <a:ea typeface="Times New Roman" panose="02020603050405020304" pitchFamily="18" charset="0"/>
              </a:rPr>
              <a:t>animal.speak</a:t>
            </a:r>
            <a:r>
              <a:rPr lang="en-US" sz="1800" kern="0" dirty="0">
                <a:effectLst/>
                <a:latin typeface="Courier New" panose="02070309020205020404" pitchFamily="49" charset="0"/>
                <a:ea typeface="Times New Roman" panose="02020603050405020304" pitchFamily="18" charset="0"/>
              </a:rPr>
              <a:t>()  # Each object calls its own version of 'speak'</a:t>
            </a:r>
            <a:endParaRPr lang="en-IN" dirty="0"/>
          </a:p>
        </p:txBody>
      </p:sp>
    </p:spTree>
    <p:extLst>
      <p:ext uri="{BB962C8B-B14F-4D97-AF65-F5344CB8AC3E}">
        <p14:creationId xmlns:p14="http://schemas.microsoft.com/office/powerpoint/2010/main" val="150156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76E76-5C90-7404-7A6A-8506BEF9CA30}"/>
              </a:ext>
            </a:extLst>
          </p:cNvPr>
          <p:cNvSpPr>
            <a:spLocks noGrp="1"/>
          </p:cNvSpPr>
          <p:nvPr>
            <p:ph type="title"/>
          </p:nvPr>
        </p:nvSpPr>
        <p:spPr>
          <a:xfrm>
            <a:off x="677335" y="995680"/>
            <a:ext cx="8596668" cy="751840"/>
          </a:xfrm>
        </p:spPr>
        <p:txBody>
          <a:bodyPr>
            <a:normAutofit fontScale="90000"/>
          </a:bodyPr>
          <a:lstStyle/>
          <a:p>
            <a:r>
              <a:rPr lang="en-US" sz="4000" b="1" kern="0" dirty="0">
                <a:effectLst/>
                <a:latin typeface="Times New Roman" panose="02020603050405020304" pitchFamily="18" charset="0"/>
                <a:ea typeface="Times New Roman" panose="02020603050405020304" pitchFamily="18" charset="0"/>
                <a:cs typeface="Shruti" panose="020B0502040204020203" pitchFamily="34" charset="0"/>
              </a:rPr>
              <a:t>5. Abstraction</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Text Placeholder 2">
            <a:extLst>
              <a:ext uri="{FF2B5EF4-FFF2-40B4-BE49-F238E27FC236}">
                <a16:creationId xmlns:a16="http://schemas.microsoft.com/office/drawing/2014/main" id="{9D584B11-89C3-8681-8422-A420112C8F93}"/>
              </a:ext>
            </a:extLst>
          </p:cNvPr>
          <p:cNvSpPr>
            <a:spLocks noGrp="1"/>
          </p:cNvSpPr>
          <p:nvPr>
            <p:ph type="body" idx="1"/>
          </p:nvPr>
        </p:nvSpPr>
        <p:spPr>
          <a:xfrm>
            <a:off x="677335" y="1656080"/>
            <a:ext cx="8596668" cy="4812002"/>
          </a:xfrm>
        </p:spPr>
        <p:txBody>
          <a:bodyPr/>
          <a:lstStyle/>
          <a:p>
            <a:pPr>
              <a:lnSpc>
                <a:spcPct val="107000"/>
              </a:lnSpc>
              <a:spcAft>
                <a:spcPts val="800"/>
              </a:spcAft>
              <a:buNone/>
            </a:pP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Abstraction is the concept of hiding the complex implementation details and showing only the essential features of the object. This is typically done by using abstract classes and methods. In Python, abstraction can be achieved using the </a:t>
            </a:r>
            <a:r>
              <a:rPr lang="en-US" sz="2400" b="1" kern="0" dirty="0" err="1">
                <a:effectLst/>
                <a:latin typeface="Courier New" panose="02070309020205020404" pitchFamily="49" charset="0"/>
                <a:ea typeface="Times New Roman" panose="02020603050405020304" pitchFamily="18" charset="0"/>
                <a:cs typeface="Shruti" panose="020B0502040204020203" pitchFamily="34" charset="0"/>
              </a:rPr>
              <a:t>abc</a:t>
            </a: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 module</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Abstract class</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A class that cannot be instantiated on its own and must be subclassed.</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Abstract method</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A method that is declared but contains no implementation. It must be implemented by any subclass.</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339169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CEFA05-D758-F790-766B-B2238BBE2A72}"/>
              </a:ext>
            </a:extLst>
          </p:cNvPr>
          <p:cNvSpPr txBox="1"/>
          <p:nvPr/>
        </p:nvSpPr>
        <p:spPr>
          <a:xfrm>
            <a:off x="2532380" y="215375"/>
            <a:ext cx="6101080" cy="6208494"/>
          </a:xfrm>
          <a:prstGeom prst="rect">
            <a:avLst/>
          </a:prstGeom>
          <a:noFill/>
        </p:spPr>
        <p:txBody>
          <a:bodyPr wrap="square">
            <a:spAutoFit/>
          </a:bodyPr>
          <a:lstStyle/>
          <a:p>
            <a:pPr>
              <a:lnSpc>
                <a:spcPct val="107000"/>
              </a:lnSpc>
              <a:spcAft>
                <a:spcPts val="800"/>
              </a:spcAft>
              <a:buNone/>
            </a:pPr>
            <a:r>
              <a:rPr lang="en-US" sz="1600" b="1" kern="0" dirty="0">
                <a:effectLst/>
                <a:latin typeface="Times New Roman" panose="02020603050405020304" pitchFamily="18" charset="0"/>
                <a:ea typeface="Times New Roman" panose="02020603050405020304" pitchFamily="18" charset="0"/>
                <a:cs typeface="Shruti" panose="020B0502040204020203" pitchFamily="34" charset="0"/>
              </a:rPr>
              <a:t>Example: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from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abc</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import ABC,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abstractmethod</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class Animal(ABC):</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@abstractmethod</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pass</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class Dog(Animal):</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print("Woof!")</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class Cat(Animal):</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print("Meow!")</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Creating objects</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dog = Dog()</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cat = Cat()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dog.speak</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 Woof!</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cat.speak</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 Meow!</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49699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6F66-6054-9295-E605-A8F4F2198E9A}"/>
              </a:ext>
            </a:extLst>
          </p:cNvPr>
          <p:cNvSpPr>
            <a:spLocks noGrp="1"/>
          </p:cNvSpPr>
          <p:nvPr>
            <p:ph type="title"/>
          </p:nvPr>
        </p:nvSpPr>
        <p:spPr>
          <a:xfrm>
            <a:off x="677335" y="914400"/>
            <a:ext cx="8596668" cy="711200"/>
          </a:xfrm>
        </p:spPr>
        <p:txBody>
          <a:bodyPr>
            <a:normAutofit fontScale="90000"/>
          </a:bodyPr>
          <a:lstStyle/>
          <a:p>
            <a:r>
              <a:rPr lang="en-US" sz="3600" b="1" kern="0" dirty="0">
                <a:effectLst/>
                <a:latin typeface="Times New Roman" panose="02020603050405020304" pitchFamily="18" charset="0"/>
                <a:ea typeface="Times New Roman" panose="02020603050405020304" pitchFamily="18" charset="0"/>
                <a:cs typeface="Shruti" panose="020B0502040204020203" pitchFamily="34" charset="0"/>
              </a:rPr>
              <a:t>6. Class vs. Static Methods</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Text Placeholder 2">
            <a:extLst>
              <a:ext uri="{FF2B5EF4-FFF2-40B4-BE49-F238E27FC236}">
                <a16:creationId xmlns:a16="http://schemas.microsoft.com/office/drawing/2014/main" id="{C20B29CC-BD5D-10E9-3BAC-77C50622CDDD}"/>
              </a:ext>
            </a:extLst>
          </p:cNvPr>
          <p:cNvSpPr>
            <a:spLocks noGrp="1"/>
          </p:cNvSpPr>
          <p:nvPr>
            <p:ph type="body" idx="1"/>
          </p:nvPr>
        </p:nvSpPr>
        <p:spPr>
          <a:xfrm>
            <a:off x="677335" y="1422400"/>
            <a:ext cx="8596668" cy="4618962"/>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Class Method</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A method that is bound to the class rather than the instance. It is defined using the </a:t>
            </a:r>
            <a:r>
              <a:rPr lang="en-US" sz="2800" kern="0" dirty="0">
                <a:effectLst/>
                <a:latin typeface="Courier New" panose="02070309020205020404" pitchFamily="49" charset="0"/>
                <a:ea typeface="Times New Roman" panose="02020603050405020304" pitchFamily="18" charset="0"/>
                <a:cs typeface="Shruti" panose="020B0502040204020203" pitchFamily="34" charset="0"/>
              </a:rPr>
              <a:t>@classmethod</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decorator and takes </a:t>
            </a:r>
            <a:r>
              <a:rPr lang="en-US" sz="2800" kern="0" dirty="0" err="1">
                <a:effectLst/>
                <a:latin typeface="Courier New" panose="02070309020205020404" pitchFamily="49" charset="0"/>
                <a:ea typeface="Times New Roman" panose="02020603050405020304" pitchFamily="18" charset="0"/>
                <a:cs typeface="Shruti" panose="020B0502040204020203" pitchFamily="34" charset="0"/>
              </a:rPr>
              <a:t>cls</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(the class) as its first argument.</a:t>
            </a:r>
            <a:endParaRPr lang="en-US" sz="28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Static Method</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A method that doesn't modify or access class or instance attributes. It is defined using the </a:t>
            </a:r>
            <a:r>
              <a:rPr lang="en-US" sz="2800" kern="0" dirty="0">
                <a:effectLst/>
                <a:latin typeface="Courier New" panose="02070309020205020404" pitchFamily="49" charset="0"/>
                <a:ea typeface="Times New Roman" panose="02020603050405020304" pitchFamily="18" charset="0"/>
                <a:cs typeface="Shruti" panose="020B0502040204020203" pitchFamily="34" charset="0"/>
              </a:rPr>
              <a:t>@staticmethod</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decorator.</a:t>
            </a:r>
            <a:endParaRPr lang="en-US" sz="28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08182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C5BF44-CB60-2415-8DBD-D91255F15A5B}"/>
              </a:ext>
            </a:extLst>
          </p:cNvPr>
          <p:cNvSpPr txBox="1"/>
          <p:nvPr/>
        </p:nvSpPr>
        <p:spPr>
          <a:xfrm>
            <a:off x="1648460" y="712689"/>
            <a:ext cx="6101080" cy="5826147"/>
          </a:xfrm>
          <a:prstGeom prst="rect">
            <a:avLst/>
          </a:prstGeom>
          <a:noFill/>
        </p:spPr>
        <p:txBody>
          <a:bodyPr wrap="square">
            <a:spAutoFit/>
          </a:bodyPr>
          <a:lstStyle/>
          <a:p>
            <a:pPr>
              <a:lnSpc>
                <a:spcPct val="107000"/>
              </a:lnSpc>
              <a:spcAft>
                <a:spcPts val="800"/>
              </a:spcAft>
              <a:buNone/>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Example: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class </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MyClass</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@classmethod</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def </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class_method</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cls</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print(</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f"Called</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class method from {</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cls</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@staticmethod</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def </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static_method</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print("Called static method")</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Using class and static methods</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MyClass.class_method</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 Called class method from &lt;class '__main__.</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MyClass</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'&gt;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MyClass.static_method</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 Called static method</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57264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9353-496A-5656-1445-C8A631C98A2E}"/>
              </a:ext>
            </a:extLst>
          </p:cNvPr>
          <p:cNvSpPr>
            <a:spLocks noGrp="1"/>
          </p:cNvSpPr>
          <p:nvPr>
            <p:ph type="title"/>
          </p:nvPr>
        </p:nvSpPr>
        <p:spPr>
          <a:xfrm>
            <a:off x="677335" y="609600"/>
            <a:ext cx="8596668" cy="690880"/>
          </a:xfrm>
        </p:spPr>
        <p:txBody>
          <a:bodyPr>
            <a:normAutofit fontScale="90000"/>
          </a:bodyPr>
          <a:lstStyle/>
          <a:p>
            <a:r>
              <a:rPr lang="en-US" sz="4000" b="1" kern="0" dirty="0">
                <a:effectLst/>
                <a:latin typeface="Times New Roman" panose="02020603050405020304" pitchFamily="18" charset="0"/>
                <a:ea typeface="Times New Roman" panose="02020603050405020304" pitchFamily="18" charset="0"/>
                <a:cs typeface="Shruti" panose="020B0502040204020203" pitchFamily="34" charset="0"/>
              </a:rPr>
              <a:t>Benefits of OOP in Python</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b="1" dirty="0"/>
          </a:p>
        </p:txBody>
      </p:sp>
      <p:sp>
        <p:nvSpPr>
          <p:cNvPr id="3" name="Text Placeholder 2">
            <a:extLst>
              <a:ext uri="{FF2B5EF4-FFF2-40B4-BE49-F238E27FC236}">
                <a16:creationId xmlns:a16="http://schemas.microsoft.com/office/drawing/2014/main" id="{C0E7945C-E782-38DC-F892-6A20C035E285}"/>
              </a:ext>
            </a:extLst>
          </p:cNvPr>
          <p:cNvSpPr>
            <a:spLocks noGrp="1"/>
          </p:cNvSpPr>
          <p:nvPr>
            <p:ph type="body" idx="1"/>
          </p:nvPr>
        </p:nvSpPr>
        <p:spPr>
          <a:xfrm>
            <a:off x="677335" y="1391920"/>
            <a:ext cx="8596668" cy="4649442"/>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Modularity</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Code is organized into objects, making it easier to manage.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Reusability</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Classes and methods can be reused across different projects.</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Maintainability</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Changes in the base class propagate to derived classes, simplifying maintenance.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Scalability</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OOP allows for more complex systems to be structured logically, making them easier to scale.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94107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DF9023-6614-5464-7BCD-7B84A4564792}"/>
              </a:ext>
            </a:extLst>
          </p:cNvPr>
          <p:cNvSpPr txBox="1"/>
          <p:nvPr/>
        </p:nvSpPr>
        <p:spPr>
          <a:xfrm>
            <a:off x="1278194" y="950016"/>
            <a:ext cx="8030497" cy="4487062"/>
          </a:xfrm>
          <a:prstGeom prst="rect">
            <a:avLst/>
          </a:prstGeom>
          <a:noFill/>
        </p:spPr>
        <p:txBody>
          <a:bodyPr wrap="square">
            <a:spAutoFit/>
          </a:bodyPr>
          <a:lstStyle/>
          <a:p>
            <a:pPr>
              <a:lnSpc>
                <a:spcPct val="107000"/>
              </a:lnSpc>
              <a:spcAft>
                <a:spcPts val="800"/>
              </a:spcAft>
            </a:pPr>
            <a:r>
              <a:rPr lang="en-US" sz="3200" b="1" kern="0" dirty="0">
                <a:effectLst/>
                <a:latin typeface="Times New Roman" panose="02020603050405020304" pitchFamily="18" charset="0"/>
                <a:ea typeface="Times New Roman" panose="02020603050405020304" pitchFamily="18" charset="0"/>
                <a:cs typeface="Shruti" panose="020B0502040204020203" pitchFamily="34" charset="0"/>
              </a:rPr>
              <a:t>Object-Oriented Programming (OOP)</a:t>
            </a:r>
            <a:r>
              <a:rPr lang="en-US" sz="3200" kern="0" dirty="0">
                <a:effectLst/>
                <a:latin typeface="Times New Roman" panose="02020603050405020304" pitchFamily="18" charset="0"/>
                <a:ea typeface="Times New Roman" panose="02020603050405020304" pitchFamily="18" charset="0"/>
                <a:cs typeface="Shruti" panose="020B0502040204020203" pitchFamily="34" charset="0"/>
              </a:rPr>
              <a:t> is a programming paradigm that organizes software design around data, or objects, rather than functions and logic. </a:t>
            </a:r>
          </a:p>
          <a:p>
            <a:pPr>
              <a:lnSpc>
                <a:spcPct val="107000"/>
              </a:lnSpc>
              <a:spcAft>
                <a:spcPts val="800"/>
              </a:spcAft>
            </a:pPr>
            <a:r>
              <a:rPr lang="en-US" sz="3200" kern="0" dirty="0">
                <a:effectLst/>
                <a:latin typeface="Times New Roman" panose="02020603050405020304" pitchFamily="18" charset="0"/>
                <a:ea typeface="Times New Roman" panose="02020603050405020304" pitchFamily="18" charset="0"/>
                <a:cs typeface="Shruti" panose="020B0502040204020203" pitchFamily="34" charset="0"/>
              </a:rPr>
              <a:t>In Python, OOP is one of the most powerful ways to structure your code for modularity, reusability, and easier maintenance. </a:t>
            </a:r>
          </a:p>
          <a:p>
            <a:pPr>
              <a:lnSpc>
                <a:spcPct val="107000"/>
              </a:lnSpc>
              <a:spcAft>
                <a:spcPts val="800"/>
              </a:spcAft>
            </a:pPr>
            <a:r>
              <a:rPr lang="en-US" sz="3200" kern="0" dirty="0">
                <a:effectLst/>
                <a:latin typeface="Times New Roman" panose="02020603050405020304" pitchFamily="18" charset="0"/>
                <a:ea typeface="Times New Roman" panose="02020603050405020304" pitchFamily="18" charset="0"/>
                <a:cs typeface="Shruti" panose="020B0502040204020203" pitchFamily="34" charset="0"/>
              </a:rPr>
              <a:t>Let’s go over the key </a:t>
            </a:r>
            <a:r>
              <a:rPr lang="en-US" sz="3200" b="1" kern="0" dirty="0">
                <a:effectLst/>
                <a:latin typeface="Times New Roman" panose="02020603050405020304" pitchFamily="18" charset="0"/>
                <a:ea typeface="Times New Roman" panose="02020603050405020304" pitchFamily="18" charset="0"/>
                <a:cs typeface="Shruti" panose="020B0502040204020203" pitchFamily="34" charset="0"/>
              </a:rPr>
              <a:t>OOP concepts</a:t>
            </a:r>
            <a:r>
              <a:rPr lang="en-US" sz="3200" kern="0" dirty="0">
                <a:effectLst/>
                <a:latin typeface="Times New Roman" panose="02020603050405020304" pitchFamily="18" charset="0"/>
                <a:ea typeface="Times New Roman" panose="02020603050405020304" pitchFamily="18" charset="0"/>
                <a:cs typeface="Shruti" panose="020B0502040204020203" pitchFamily="34" charset="0"/>
              </a:rPr>
              <a:t> in Python:</a:t>
            </a:r>
            <a:endParaRPr lang="en-US" sz="32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53007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0CA8-EB6B-7148-F126-86F2CA62CDD0}"/>
              </a:ext>
            </a:extLst>
          </p:cNvPr>
          <p:cNvSpPr>
            <a:spLocks noGrp="1"/>
          </p:cNvSpPr>
          <p:nvPr>
            <p:ph type="title"/>
          </p:nvPr>
        </p:nvSpPr>
        <p:spPr>
          <a:xfrm>
            <a:off x="677335" y="796413"/>
            <a:ext cx="8596668" cy="845574"/>
          </a:xfrm>
        </p:spPr>
        <p:txBody>
          <a:bodyPr>
            <a:normAutofit fontScale="90000"/>
          </a:bodyPr>
          <a:lstStyle/>
          <a:p>
            <a:r>
              <a:rPr lang="en-US" sz="4900" b="1" kern="0" dirty="0">
                <a:effectLst/>
                <a:latin typeface="Times New Roman" panose="02020603050405020304" pitchFamily="18" charset="0"/>
                <a:ea typeface="Times New Roman" panose="02020603050405020304" pitchFamily="18" charset="0"/>
                <a:cs typeface="Shruti" panose="020B0502040204020203" pitchFamily="34" charset="0"/>
              </a:rPr>
              <a:t>1. Classes and Objects</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Text Placeholder 2">
            <a:extLst>
              <a:ext uri="{FF2B5EF4-FFF2-40B4-BE49-F238E27FC236}">
                <a16:creationId xmlns:a16="http://schemas.microsoft.com/office/drawing/2014/main" id="{973086F7-97D6-9EC4-92C1-A028638C0391}"/>
              </a:ext>
            </a:extLst>
          </p:cNvPr>
          <p:cNvSpPr>
            <a:spLocks noGrp="1"/>
          </p:cNvSpPr>
          <p:nvPr>
            <p:ph type="body" idx="1"/>
          </p:nvPr>
        </p:nvSpPr>
        <p:spPr>
          <a:xfrm>
            <a:off x="677335" y="1494503"/>
            <a:ext cx="8596668" cy="4753897"/>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Class</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A blueprint or template for creating objects. It defines attributes (data) and methods (functions) that are shared by all instances of the class.</a:t>
            </a:r>
            <a:endParaRPr lang="en-US" sz="28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Object</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An instance of a class. Each object contains its own set of attributes, and you can interact with it using the methods defined in the class.</a:t>
            </a:r>
            <a:endParaRPr lang="en-US" sz="2800" kern="1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71311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00D15C-B362-C071-270B-8C37D5F42FC9}"/>
              </a:ext>
            </a:extLst>
          </p:cNvPr>
          <p:cNvSpPr txBox="1"/>
          <p:nvPr/>
        </p:nvSpPr>
        <p:spPr>
          <a:xfrm>
            <a:off x="2887898" y="228322"/>
            <a:ext cx="6100916" cy="5944191"/>
          </a:xfrm>
          <a:prstGeom prst="rect">
            <a:avLst/>
          </a:prstGeom>
          <a:noFill/>
        </p:spPr>
        <p:txBody>
          <a:bodyPr wrap="square">
            <a:spAutoFit/>
          </a:bodyPr>
          <a:lstStyle/>
          <a:p>
            <a:pPr>
              <a:lnSpc>
                <a:spcPct val="107000"/>
              </a:lnSpc>
              <a:spcAft>
                <a:spcPts val="800"/>
              </a:spcAft>
              <a:buNone/>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Example: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Defining a class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class Dog:</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 Constructor (__</a:t>
            </a:r>
            <a:r>
              <a:rPr lang="en-US" sz="1200" kern="0" dirty="0" err="1">
                <a:effectLst/>
                <a:latin typeface="Courier New" panose="02070309020205020404" pitchFamily="49" charset="0"/>
                <a:ea typeface="Times New Roman" panose="02020603050405020304" pitchFamily="18" charset="0"/>
                <a:cs typeface="Shruti" panose="020B0502040204020203" pitchFamily="34" charset="0"/>
              </a:rPr>
              <a:t>init</a:t>
            </a: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__) to initialize object attributes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def __</a:t>
            </a:r>
            <a:r>
              <a:rPr lang="en-US" sz="1200" kern="0" dirty="0" err="1">
                <a:effectLst/>
                <a:latin typeface="Courier New" panose="02070309020205020404" pitchFamily="49" charset="0"/>
                <a:ea typeface="Times New Roman" panose="02020603050405020304" pitchFamily="18" charset="0"/>
                <a:cs typeface="Shruti" panose="020B0502040204020203" pitchFamily="34" charset="0"/>
              </a:rPr>
              <a:t>init</a:t>
            </a: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__(self, name, breed):</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self.name = name</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a:t>
            </a:r>
            <a:r>
              <a:rPr lang="en-US" sz="1200" kern="0" dirty="0" err="1">
                <a:effectLst/>
                <a:latin typeface="Courier New" panose="02070309020205020404" pitchFamily="49" charset="0"/>
                <a:ea typeface="Times New Roman" panose="02020603050405020304" pitchFamily="18" charset="0"/>
                <a:cs typeface="Shruti" panose="020B0502040204020203" pitchFamily="34" charset="0"/>
              </a:rPr>
              <a:t>self.breed</a:t>
            </a: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 breed</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 Method (function inside a class)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def bark(self):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print(f"{self.name} says woof!")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Creating objects (instances of the class)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dog1 = Dog("Buddy", "Golden Retriever")</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dog2 = Dog("Max", "Labrador")</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Accessing object attributes and methods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dog1.bark()  # Buddy says woof!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buNone/>
            </a:pPr>
            <a:r>
              <a:rPr lang="en-US" sz="1200" kern="0" dirty="0">
                <a:effectLst/>
                <a:latin typeface="Courier New" panose="02070309020205020404" pitchFamily="49" charset="0"/>
                <a:ea typeface="Times New Roman" panose="02020603050405020304" pitchFamily="18" charset="0"/>
              </a:rPr>
              <a:t>dog2.bark()  # Max says woof!</a:t>
            </a:r>
            <a:endParaRPr lang="en-IN" sz="1200" dirty="0"/>
          </a:p>
        </p:txBody>
      </p:sp>
    </p:spTree>
    <p:extLst>
      <p:ext uri="{BB962C8B-B14F-4D97-AF65-F5344CB8AC3E}">
        <p14:creationId xmlns:p14="http://schemas.microsoft.com/office/powerpoint/2010/main" val="314538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583E-3715-937A-E78E-1BD10DDEF664}"/>
              </a:ext>
            </a:extLst>
          </p:cNvPr>
          <p:cNvSpPr>
            <a:spLocks noGrp="1"/>
          </p:cNvSpPr>
          <p:nvPr>
            <p:ph type="title"/>
          </p:nvPr>
        </p:nvSpPr>
        <p:spPr>
          <a:xfrm>
            <a:off x="677335" y="894080"/>
            <a:ext cx="8596668" cy="741680"/>
          </a:xfrm>
        </p:spPr>
        <p:txBody>
          <a:bodyPr>
            <a:normAutofit fontScale="90000"/>
          </a:bodyPr>
          <a:lstStyle/>
          <a:p>
            <a:r>
              <a:rPr lang="en-US" b="1" kern="0" dirty="0">
                <a:effectLst/>
                <a:latin typeface="Times New Roman" panose="02020603050405020304" pitchFamily="18" charset="0"/>
                <a:ea typeface="Times New Roman" panose="02020603050405020304" pitchFamily="18" charset="0"/>
                <a:cs typeface="Shruti" panose="020B0502040204020203" pitchFamily="34" charset="0"/>
              </a:rPr>
              <a:t>2. Encapsulation</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Text Placeholder 2">
            <a:extLst>
              <a:ext uri="{FF2B5EF4-FFF2-40B4-BE49-F238E27FC236}">
                <a16:creationId xmlns:a16="http://schemas.microsoft.com/office/drawing/2014/main" id="{0D5B8F22-26C8-2BBF-07DB-FCEF560D128D}"/>
              </a:ext>
            </a:extLst>
          </p:cNvPr>
          <p:cNvSpPr>
            <a:spLocks noGrp="1"/>
          </p:cNvSpPr>
          <p:nvPr>
            <p:ph type="body" idx="1"/>
          </p:nvPr>
        </p:nvSpPr>
        <p:spPr>
          <a:xfrm>
            <a:off x="677335" y="1706880"/>
            <a:ext cx="8596668" cy="4334482"/>
          </a:xfrm>
        </p:spPr>
        <p:txBody>
          <a:bodyPr>
            <a:normAutofit fontScale="92500" lnSpcReduction="10000"/>
          </a:bodyPr>
          <a:lstStyle/>
          <a:p>
            <a:pPr>
              <a:lnSpc>
                <a:spcPct val="107000"/>
              </a:lnSpc>
              <a:spcAft>
                <a:spcPts val="800"/>
              </a:spcAft>
              <a:buNone/>
            </a:pP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Encapsulation is the concept of restricting direct access to an object’s attributes and methods. It’s achieved by marking attributes and methods as private or protected, so they can't be directly accessed from outside the class. In Python, we can indicate encapsulation by prefixing attribute names with </a:t>
            </a: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underscores</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Public</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Accessible from anywhere.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Private</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Should not be accessed directly outside the class. Prefix with double underscores </a:t>
            </a:r>
            <a:r>
              <a:rPr lang="en-US" sz="2400" kern="0" dirty="0">
                <a:effectLst/>
                <a:latin typeface="Courier New" panose="02070309020205020404" pitchFamily="49" charset="0"/>
                <a:ea typeface="Times New Roman" panose="02020603050405020304" pitchFamily="18" charset="0"/>
                <a:cs typeface="Shruti" panose="020B0502040204020203" pitchFamily="34" charset="0"/>
              </a:rPr>
              <a:t>__</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Shruti" panose="020B0502040204020203" pitchFamily="34" charset="0"/>
              </a:rPr>
              <a:t>Protected</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 Should be accessed within the class and its subclasses. Prefix with a single underscore </a:t>
            </a:r>
            <a:r>
              <a:rPr lang="en-US" sz="2400" kern="0" dirty="0">
                <a:effectLst/>
                <a:latin typeface="Courier New" panose="02070309020205020404" pitchFamily="49" charset="0"/>
                <a:ea typeface="Times New Roman" panose="02020603050405020304" pitchFamily="18" charset="0"/>
                <a:cs typeface="Shruti" panose="020B0502040204020203" pitchFamily="34" charset="0"/>
              </a:rPr>
              <a:t>_</a:t>
            </a:r>
            <a:r>
              <a:rPr lang="en-US" sz="2400"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397395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70BE4B-89BF-89C7-7BF6-C79E4AB7BB7E}"/>
              </a:ext>
            </a:extLst>
          </p:cNvPr>
          <p:cNvSpPr txBox="1"/>
          <p:nvPr/>
        </p:nvSpPr>
        <p:spPr>
          <a:xfrm>
            <a:off x="2004060" y="589104"/>
            <a:ext cx="6101080" cy="5900718"/>
          </a:xfrm>
          <a:prstGeom prst="rect">
            <a:avLst/>
          </a:prstGeom>
          <a:noFill/>
        </p:spPr>
        <p:txBody>
          <a:bodyPr wrap="square">
            <a:spAutoFit/>
          </a:bodyPr>
          <a:lstStyle/>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Example:</a:t>
            </a: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class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BankAccount</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def __</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init</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__(self, owner, balance):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self.owner</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 owner     # public attribute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self.__balance</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 balance  # private attribute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 Method to access private attribute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def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get_balance</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(self):</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return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self.__balance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 Method to deposit money</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def deposit(self, amount):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if amount &gt; 0:</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a:t>
            </a:r>
            <a:r>
              <a:rPr lang="en-US" sz="1600" kern="0" dirty="0" err="1">
                <a:effectLst/>
                <a:latin typeface="Courier New" panose="02070309020205020404" pitchFamily="49" charset="0"/>
                <a:ea typeface="Times New Roman" panose="02020603050405020304" pitchFamily="18" charset="0"/>
                <a:cs typeface="Shruti" panose="020B0502040204020203" pitchFamily="34" charset="0"/>
              </a:rPr>
              <a:t>self.__balance</a:t>
            </a: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 amount</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else: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urier New" panose="02070309020205020404" pitchFamily="49" charset="0"/>
                <a:ea typeface="Times New Roman" panose="02020603050405020304" pitchFamily="18" charset="0"/>
                <a:cs typeface="Shruti" panose="020B0502040204020203" pitchFamily="34" charset="0"/>
              </a:rPr>
              <a:t>            print("Deposit amount must be positive.")</a:t>
            </a:r>
            <a:endParaRPr lang="en-US" sz="16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10313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F2F54E-AB3D-5D97-184B-EF529F20FAE8}"/>
              </a:ext>
            </a:extLst>
          </p:cNvPr>
          <p:cNvSpPr txBox="1"/>
          <p:nvPr/>
        </p:nvSpPr>
        <p:spPr>
          <a:xfrm>
            <a:off x="1963420" y="638401"/>
            <a:ext cx="6101080" cy="5764078"/>
          </a:xfrm>
          <a:prstGeom prst="rect">
            <a:avLst/>
          </a:prstGeom>
          <a:noFill/>
        </p:spPr>
        <p:txBody>
          <a:bodyPr wrap="square">
            <a:spAutoFit/>
          </a:bodyPr>
          <a:lstStyle/>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Creating an object</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account = </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BankAccount</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("Alice", 1000)</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Accessing public attribute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print(</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account.owner</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 Alice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Accessing private attribute directly will raise an error</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print(</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account.__balance</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 </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AttributeError</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Using method to access private attribute</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print(</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account.get_balance</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 1000</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account.deposit</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(500)</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print(</a:t>
            </a:r>
            <a:r>
              <a:rPr lang="en-US" sz="1800" kern="0" dirty="0" err="1">
                <a:effectLst/>
                <a:latin typeface="Courier New" panose="02070309020205020404" pitchFamily="49" charset="0"/>
                <a:ea typeface="Times New Roman" panose="02020603050405020304" pitchFamily="18" charset="0"/>
                <a:cs typeface="Shruti" panose="020B0502040204020203" pitchFamily="34" charset="0"/>
              </a:rPr>
              <a:t>account.get_balance</a:t>
            </a:r>
            <a:r>
              <a:rPr lang="en-US" sz="1800" kern="0" dirty="0">
                <a:effectLst/>
                <a:latin typeface="Courier New" panose="02070309020205020404" pitchFamily="49" charset="0"/>
                <a:ea typeface="Times New Roman" panose="02020603050405020304" pitchFamily="18" charset="0"/>
                <a:cs typeface="Shruti" panose="020B0502040204020203" pitchFamily="34" charset="0"/>
              </a:rPr>
              <a:t>())  # 1500</a:t>
            </a:r>
            <a:endParaRPr lang="en-US" sz="24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24221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D320-7BE5-9520-0C15-60BC1ECFC98A}"/>
              </a:ext>
            </a:extLst>
          </p:cNvPr>
          <p:cNvSpPr>
            <a:spLocks noGrp="1"/>
          </p:cNvSpPr>
          <p:nvPr>
            <p:ph type="title"/>
          </p:nvPr>
        </p:nvSpPr>
        <p:spPr>
          <a:xfrm>
            <a:off x="677335" y="609600"/>
            <a:ext cx="8596668" cy="711200"/>
          </a:xfrm>
        </p:spPr>
        <p:txBody>
          <a:bodyPr>
            <a:normAutofit fontScale="90000"/>
          </a:bodyPr>
          <a:lstStyle/>
          <a:p>
            <a:r>
              <a:rPr lang="en-US" sz="4000" b="1" kern="0" dirty="0">
                <a:effectLst/>
                <a:latin typeface="Times New Roman" panose="02020603050405020304" pitchFamily="18" charset="0"/>
                <a:ea typeface="Times New Roman" panose="02020603050405020304" pitchFamily="18" charset="0"/>
                <a:cs typeface="Shruti" panose="020B0502040204020203" pitchFamily="34" charset="0"/>
              </a:rPr>
              <a:t>3. Inheritance</a:t>
            </a:r>
            <a:br>
              <a:rPr lang="en-US" sz="1800" kern="100" dirty="0">
                <a:effectLst/>
                <a:latin typeface="Calibri" panose="020F0502020204030204" pitchFamily="34" charset="0"/>
                <a:ea typeface="Calibri" panose="020F0502020204030204" pitchFamily="34" charset="0"/>
                <a:cs typeface="Shruti" panose="020B0502040204020203" pitchFamily="34" charset="0"/>
              </a:rPr>
            </a:br>
            <a:endParaRPr lang="en-IN" dirty="0"/>
          </a:p>
        </p:txBody>
      </p:sp>
      <p:sp>
        <p:nvSpPr>
          <p:cNvPr id="3" name="Text Placeholder 2">
            <a:extLst>
              <a:ext uri="{FF2B5EF4-FFF2-40B4-BE49-F238E27FC236}">
                <a16:creationId xmlns:a16="http://schemas.microsoft.com/office/drawing/2014/main" id="{2998E0DA-2FDE-B887-9811-0110DA71E9D2}"/>
              </a:ext>
            </a:extLst>
          </p:cNvPr>
          <p:cNvSpPr>
            <a:spLocks noGrp="1"/>
          </p:cNvSpPr>
          <p:nvPr>
            <p:ph type="body" idx="1"/>
          </p:nvPr>
        </p:nvSpPr>
        <p:spPr>
          <a:xfrm>
            <a:off x="677335" y="1402080"/>
            <a:ext cx="8596668" cy="4639282"/>
          </a:xfrm>
        </p:spPr>
        <p:txBody>
          <a:bodyPr/>
          <a:lstStyle/>
          <a:p>
            <a:pPr>
              <a:lnSpc>
                <a:spcPct val="107000"/>
              </a:lnSpc>
              <a:spcAft>
                <a:spcPts val="800"/>
              </a:spcAft>
              <a:buNone/>
            </a:pP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Inheritance is a mechanism that allows one class to inherit attributes and methods from another class. This promotes code reusability and allows for hierarchical classification.</a:t>
            </a:r>
            <a:endParaRPr lang="en-US" sz="28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Base class</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(parent class): The class being inherited from.</a:t>
            </a:r>
            <a:endParaRPr lang="en-US" sz="2800" kern="100" dirty="0">
              <a:effectLst/>
              <a:latin typeface="Calibri" panose="020F0502020204030204" pitchFamily="34" charset="0"/>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Shruti" panose="020B0502040204020203" pitchFamily="34" charset="0"/>
              </a:rPr>
              <a:t>Derived class</a:t>
            </a:r>
            <a:r>
              <a:rPr lang="en-US" sz="2800" kern="0" dirty="0">
                <a:effectLst/>
                <a:latin typeface="Times New Roman" panose="02020603050405020304" pitchFamily="18" charset="0"/>
                <a:ea typeface="Times New Roman" panose="02020603050405020304" pitchFamily="18" charset="0"/>
                <a:cs typeface="Shruti" panose="020B0502040204020203" pitchFamily="34" charset="0"/>
              </a:rPr>
              <a:t> (child class): The class that inherits from the base class.</a:t>
            </a:r>
            <a:endParaRPr lang="en-US" sz="2800" kern="100" dirty="0">
              <a:effectLst/>
              <a:latin typeface="Calibri" panose="020F0502020204030204" pitchFamily="34" charset="0"/>
              <a:ea typeface="Calibri" panose="020F0502020204030204" pitchFamily="34" charset="0"/>
              <a:cs typeface="Shruti" panose="020B0502040204020203" pitchFamily="34" charset="0"/>
            </a:endParaRPr>
          </a:p>
          <a:p>
            <a:endParaRPr lang="en-IN" dirty="0"/>
          </a:p>
        </p:txBody>
      </p:sp>
    </p:spTree>
    <p:extLst>
      <p:ext uri="{BB962C8B-B14F-4D97-AF65-F5344CB8AC3E}">
        <p14:creationId xmlns:p14="http://schemas.microsoft.com/office/powerpoint/2010/main" val="179647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90F64-BDBB-E626-9ACE-6CD1B8AC2D86}"/>
              </a:ext>
            </a:extLst>
          </p:cNvPr>
          <p:cNvSpPr txBox="1"/>
          <p:nvPr/>
        </p:nvSpPr>
        <p:spPr>
          <a:xfrm>
            <a:off x="2847340" y="415859"/>
            <a:ext cx="6101080" cy="5690532"/>
          </a:xfrm>
          <a:prstGeom prst="rect">
            <a:avLst/>
          </a:prstGeom>
          <a:noFill/>
        </p:spPr>
        <p:txBody>
          <a:bodyPr wrap="square">
            <a:spAutoFit/>
          </a:bodyPr>
          <a:lstStyle/>
          <a:p>
            <a:pPr>
              <a:lnSpc>
                <a:spcPct val="107000"/>
              </a:lnSpc>
              <a:spcAft>
                <a:spcPts val="800"/>
              </a:spcAft>
              <a:buNone/>
            </a:pPr>
            <a:r>
              <a:rPr lang="en-US" sz="1200" b="1" kern="0" dirty="0">
                <a:effectLst/>
                <a:latin typeface="Times New Roman" panose="02020603050405020304" pitchFamily="18" charset="0"/>
                <a:ea typeface="Times New Roman" panose="02020603050405020304" pitchFamily="18" charset="0"/>
                <a:cs typeface="Shruti" panose="020B0502040204020203" pitchFamily="34" charset="0"/>
              </a:rPr>
              <a:t>Example:</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Base class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class Animal:</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def __</a:t>
            </a:r>
            <a:r>
              <a:rPr lang="en-US" sz="1200" kern="0" dirty="0" err="1">
                <a:effectLst/>
                <a:latin typeface="Courier New" panose="02070309020205020404" pitchFamily="49" charset="0"/>
                <a:ea typeface="Times New Roman" panose="02020603050405020304" pitchFamily="18" charset="0"/>
                <a:cs typeface="Shruti" panose="020B0502040204020203" pitchFamily="34" charset="0"/>
              </a:rPr>
              <a:t>init</a:t>
            </a: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__(self, name):</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self.name = name</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print(f"{self.name} makes a sound")</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Derived class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class Dog(Animal):</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print(f"{self.name} says woof!")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class Cat(Animal):</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def speak(self):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print(f"{self.name} says meow!")</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Creating objects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dog = Dog("Buddy")</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cat = Cat("Whiskers")</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Courier New" panose="02070309020205020404" pitchFamily="49" charset="0"/>
                <a:ea typeface="Times New Roman" panose="02020603050405020304" pitchFamily="18" charset="0"/>
                <a:cs typeface="Shruti" panose="020B0502040204020203" pitchFamily="34" charset="0"/>
              </a:rPr>
              <a:t>dog.speak</a:t>
            </a: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 Buddy says woof!</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Courier New" panose="02070309020205020404" pitchFamily="49" charset="0"/>
                <a:ea typeface="Times New Roman" panose="02020603050405020304" pitchFamily="18" charset="0"/>
                <a:cs typeface="Shruti" panose="020B0502040204020203" pitchFamily="34" charset="0"/>
              </a:rPr>
              <a:t>cat.speak</a:t>
            </a:r>
            <a:r>
              <a:rPr lang="en-US" sz="1200" kern="0" dirty="0">
                <a:effectLst/>
                <a:latin typeface="Courier New" panose="02070309020205020404" pitchFamily="49" charset="0"/>
                <a:ea typeface="Times New Roman" panose="02020603050405020304" pitchFamily="18" charset="0"/>
                <a:cs typeface="Shruti" panose="020B0502040204020203" pitchFamily="34" charset="0"/>
              </a:rPr>
              <a:t>()  # Whiskers says meow!</a:t>
            </a:r>
            <a:endParaRPr lang="en-US" sz="12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3035036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24</TotalTime>
  <Words>1217</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Symbol</vt:lpstr>
      <vt:lpstr>Times New Roman</vt:lpstr>
      <vt:lpstr>Trebuchet MS</vt:lpstr>
      <vt:lpstr>Wingdings 3</vt:lpstr>
      <vt:lpstr>Facet</vt:lpstr>
      <vt:lpstr>OOPs Concept</vt:lpstr>
      <vt:lpstr>PowerPoint Presentation</vt:lpstr>
      <vt:lpstr>1. Classes and Objects </vt:lpstr>
      <vt:lpstr>PowerPoint Presentation</vt:lpstr>
      <vt:lpstr>2. Encapsulation </vt:lpstr>
      <vt:lpstr>PowerPoint Presentation</vt:lpstr>
      <vt:lpstr>PowerPoint Presentation</vt:lpstr>
      <vt:lpstr>3. Inheritance </vt:lpstr>
      <vt:lpstr>PowerPoint Presentation</vt:lpstr>
      <vt:lpstr>4. Polymorphism </vt:lpstr>
      <vt:lpstr>PowerPoint Presentation</vt:lpstr>
      <vt:lpstr>5. Abstraction </vt:lpstr>
      <vt:lpstr>PowerPoint Presentation</vt:lpstr>
      <vt:lpstr>6. Class vs. Static Methods </vt:lpstr>
      <vt:lpstr>PowerPoint Presentation</vt:lpstr>
      <vt:lpstr>Benefits of OOP in Python </vt:lpstr>
    </vt:vector>
  </TitlesOfParts>
  <Company>MP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SALUNKE RITU</dc:creator>
  <cp:lastModifiedBy>SALUNKE RITU</cp:lastModifiedBy>
  <cp:revision>1</cp:revision>
  <dcterms:created xsi:type="dcterms:W3CDTF">2025-05-07T11:01:40Z</dcterms:created>
  <dcterms:modified xsi:type="dcterms:W3CDTF">2025-05-07T11:25:42Z</dcterms:modified>
</cp:coreProperties>
</file>