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7" r:id="rId3"/>
    <p:sldId id="281" r:id="rId4"/>
    <p:sldId id="279" r:id="rId5"/>
    <p:sldId id="282" r:id="rId6"/>
    <p:sldId id="283" r:id="rId7"/>
    <p:sldId id="284" r:id="rId8"/>
    <p:sldId id="285" r:id="rId9"/>
    <p:sldId id="286" r:id="rId10"/>
    <p:sldId id="287" r:id="rId11"/>
    <p:sldId id="288"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85F4E69-D4C9-4E29-8A0A-B7CF82771333}">
          <p14:sldIdLst>
            <p14:sldId id="256"/>
            <p14:sldId id="277"/>
            <p14:sldId id="281"/>
            <p14:sldId id="279"/>
            <p14:sldId id="282"/>
            <p14:sldId id="283"/>
            <p14:sldId id="284"/>
            <p14:sldId id="285"/>
            <p14:sldId id="286"/>
            <p14:sldId id="287"/>
            <p14:sldId id="288"/>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4/23/2025</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a:xfrm>
            <a:off x="5332412" y="5883275"/>
            <a:ext cx="432404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17323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4/23/2025</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a:xfrm>
            <a:off x="10951856" y="5867131"/>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4739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4/23/2025</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022337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4/23/2025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7288706"/>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sweb.rice.edu/academics/graduate-programs/online-mcs/blog/keaton-parkinson-student-profil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5F19-EB16-D365-0F85-33FF46FF3769}"/>
              </a:ext>
            </a:extLst>
          </p:cNvPr>
          <p:cNvSpPr>
            <a:spLocks noGrp="1"/>
          </p:cNvSpPr>
          <p:nvPr>
            <p:ph type="ctrTitle"/>
          </p:nvPr>
        </p:nvSpPr>
        <p:spPr>
          <a:xfrm>
            <a:off x="2928401" y="245807"/>
            <a:ext cx="8574622" cy="2526890"/>
          </a:xfrm>
        </p:spPr>
        <p:txBody>
          <a:bodyPr>
            <a:normAutofit fontScale="90000"/>
          </a:bodyPr>
          <a:lstStyle/>
          <a:p>
            <a:r>
              <a:rPr lang="en-US" b="1" dirty="0"/>
              <a:t>Applications of Data Science in Various Industries</a:t>
            </a:r>
            <a:endParaRPr lang="en-IN" b="1" dirty="0"/>
          </a:p>
        </p:txBody>
      </p:sp>
      <p:sp>
        <p:nvSpPr>
          <p:cNvPr id="4" name="Subtitle 3">
            <a:extLst>
              <a:ext uri="{FF2B5EF4-FFF2-40B4-BE49-F238E27FC236}">
                <a16:creationId xmlns:a16="http://schemas.microsoft.com/office/drawing/2014/main" id="{281D6A88-4438-19DC-3929-B2FF4577648C}"/>
              </a:ext>
            </a:extLst>
          </p:cNvPr>
          <p:cNvSpPr>
            <a:spLocks noGrp="1"/>
          </p:cNvSpPr>
          <p:nvPr>
            <p:ph type="subTitle" idx="1"/>
          </p:nvPr>
        </p:nvSpPr>
        <p:spPr>
          <a:xfrm>
            <a:off x="4367894" y="3524319"/>
            <a:ext cx="6987645" cy="2384868"/>
          </a:xfrm>
        </p:spPr>
        <p:txBody>
          <a:bodyPr>
            <a:normAutofit/>
          </a:bodyPr>
          <a:lstStyle/>
          <a:p>
            <a:pPr marL="285750" indent="-285750" algn="l">
              <a:buFont typeface="Arial" panose="020B0604020202020204" pitchFamily="34" charset="0"/>
              <a:buChar char="•"/>
            </a:pPr>
            <a:r>
              <a:rPr lang="en-IN" sz="1800" b="1" dirty="0"/>
              <a:t>Healthcare</a:t>
            </a:r>
          </a:p>
          <a:p>
            <a:pPr marL="285750" indent="-285750" algn="l">
              <a:buFont typeface="Arial" panose="020B0604020202020204" pitchFamily="34" charset="0"/>
              <a:buChar char="•"/>
            </a:pPr>
            <a:r>
              <a:rPr lang="en-IN" sz="1800" b="1" dirty="0"/>
              <a:t>Finance Services</a:t>
            </a:r>
          </a:p>
          <a:p>
            <a:pPr marL="285750" indent="-285750" algn="l">
              <a:buFont typeface="Arial" panose="020B0604020202020204" pitchFamily="34" charset="0"/>
              <a:buChar char="•"/>
            </a:pPr>
            <a:r>
              <a:rPr lang="en-IN" sz="1800" b="1" dirty="0"/>
              <a:t>Retail and E-Commers</a:t>
            </a:r>
          </a:p>
          <a:p>
            <a:pPr marL="285750" indent="-285750" algn="l">
              <a:buFont typeface="Arial" panose="020B0604020202020204" pitchFamily="34" charset="0"/>
              <a:buChar char="•"/>
            </a:pPr>
            <a:r>
              <a:rPr lang="en-IN" sz="1800" b="1" kern="100" dirty="0">
                <a:effectLst/>
                <a:latin typeface="Calibri" panose="020F0502020204030204" pitchFamily="34" charset="0"/>
                <a:ea typeface="Calibri" panose="020F0502020204030204" pitchFamily="34" charset="0"/>
                <a:cs typeface="Shruti" panose="020B0502040204020203" pitchFamily="34" charset="0"/>
              </a:rPr>
              <a:t>Manufacturing, Logistics, and Supply Chain</a:t>
            </a:r>
          </a:p>
          <a:p>
            <a:pPr marL="285750" indent="-285750" algn="l">
              <a:buFont typeface="Arial" panose="020B0604020202020204" pitchFamily="34" charset="0"/>
              <a:buChar char="•"/>
            </a:pPr>
            <a:r>
              <a:rPr lang="en-IN" sz="1800" b="1" kern="100" dirty="0">
                <a:effectLst/>
                <a:latin typeface="Calibri" panose="020F0502020204030204" pitchFamily="34" charset="0"/>
                <a:ea typeface="Calibri" panose="020F0502020204030204" pitchFamily="34" charset="0"/>
                <a:cs typeface="Shruti" panose="020B0502040204020203" pitchFamily="34" charset="0"/>
              </a:rPr>
              <a:t>Insurance</a:t>
            </a:r>
            <a:endParaRPr lang="en-IN" sz="1800" dirty="0">
              <a:latin typeface="+mj-lt"/>
              <a:ea typeface="+mj-ea"/>
              <a:cs typeface="+mj-cs"/>
            </a:endParaRPr>
          </a:p>
        </p:txBody>
      </p:sp>
      <p:sp>
        <p:nvSpPr>
          <p:cNvPr id="5" name="Rectangle 4">
            <a:extLst>
              <a:ext uri="{FF2B5EF4-FFF2-40B4-BE49-F238E27FC236}">
                <a16:creationId xmlns:a16="http://schemas.microsoft.com/office/drawing/2014/main" id="{D776ECDC-02E6-B497-6C3A-115F0E32D16B}"/>
              </a:ext>
            </a:extLst>
          </p:cNvPr>
          <p:cNvSpPr/>
          <p:nvPr/>
        </p:nvSpPr>
        <p:spPr>
          <a:xfrm>
            <a:off x="9144000" y="5909187"/>
            <a:ext cx="2743200" cy="58010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400" b="1" dirty="0"/>
              <a:t>- Ritu </a:t>
            </a:r>
            <a:r>
              <a:rPr lang="en-US" sz="2400" b="1" dirty="0" err="1"/>
              <a:t>Salunke</a:t>
            </a:r>
            <a:endParaRPr lang="en-IN" sz="2400" b="1" dirty="0"/>
          </a:p>
        </p:txBody>
      </p:sp>
    </p:spTree>
    <p:extLst>
      <p:ext uri="{BB962C8B-B14F-4D97-AF65-F5344CB8AC3E}">
        <p14:creationId xmlns:p14="http://schemas.microsoft.com/office/powerpoint/2010/main" val="1311343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75024-1787-3795-A75B-6840532497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6BF655-BA39-C8F3-EB40-D1DE1E6D690A}"/>
              </a:ext>
            </a:extLst>
          </p:cNvPr>
          <p:cNvSpPr>
            <a:spLocks noGrp="1"/>
          </p:cNvSpPr>
          <p:nvPr>
            <p:ph type="title"/>
          </p:nvPr>
        </p:nvSpPr>
        <p:spPr>
          <a:xfrm>
            <a:off x="1530964" y="326572"/>
            <a:ext cx="10018713" cy="755780"/>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IN" sz="2800" b="1" i="1" u="sng" dirty="0">
                <a:solidFill>
                  <a:schemeClr val="accent3">
                    <a:lumMod val="50000"/>
                  </a:schemeClr>
                </a:solidFill>
                <a:effectLst>
                  <a:outerShdw blurRad="38100" dist="38100" dir="2700000" algn="tl">
                    <a:srgbClr val="000000">
                      <a:alpha val="43137"/>
                    </a:srgbClr>
                  </a:outerShdw>
                </a:effectLst>
              </a:rPr>
              <a:t>Data Science in Insurance</a:t>
            </a:r>
          </a:p>
        </p:txBody>
      </p:sp>
      <p:graphicFrame>
        <p:nvGraphicFramePr>
          <p:cNvPr id="4" name="Content Placeholder 3">
            <a:extLst>
              <a:ext uri="{FF2B5EF4-FFF2-40B4-BE49-F238E27FC236}">
                <a16:creationId xmlns:a16="http://schemas.microsoft.com/office/drawing/2014/main" id="{A2E039FD-9272-C19C-EFDA-02511FA4C595}"/>
              </a:ext>
            </a:extLst>
          </p:cNvPr>
          <p:cNvGraphicFramePr>
            <a:graphicFrameLocks noGrp="1"/>
          </p:cNvGraphicFramePr>
          <p:nvPr>
            <p:ph idx="1"/>
            <p:extLst>
              <p:ext uri="{D42A27DB-BD31-4B8C-83A1-F6EECF244321}">
                <p14:modId xmlns:p14="http://schemas.microsoft.com/office/powerpoint/2010/main" val="206829482"/>
              </p:ext>
            </p:extLst>
          </p:nvPr>
        </p:nvGraphicFramePr>
        <p:xfrm>
          <a:off x="1641313" y="1399593"/>
          <a:ext cx="9805727" cy="4984444"/>
        </p:xfrm>
        <a:graphic>
          <a:graphicData uri="http://schemas.openxmlformats.org/drawingml/2006/table">
            <a:tbl>
              <a:tblPr firstRow="1" bandRow="1">
                <a:effectLst>
                  <a:outerShdw blurRad="63500" sx="102000" sy="102000" algn="ctr" rotWithShape="0">
                    <a:prstClr val="black">
                      <a:alpha val="40000"/>
                    </a:prstClr>
                  </a:outerShdw>
                </a:effectLst>
                <a:tableStyleId>{3C2FFA5D-87B4-456A-9821-1D502468CF0F}</a:tableStyleId>
              </a:tblPr>
              <a:tblGrid>
                <a:gridCol w="9805727">
                  <a:extLst>
                    <a:ext uri="{9D8B030D-6E8A-4147-A177-3AD203B41FA5}">
                      <a16:colId xmlns:a16="http://schemas.microsoft.com/office/drawing/2014/main" val="1151068440"/>
                    </a:ext>
                  </a:extLst>
                </a:gridCol>
              </a:tblGrid>
              <a:tr h="77820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kern="1200" dirty="0">
                          <a:solidFill>
                            <a:schemeClr val="lt1"/>
                          </a:solidFill>
                          <a:effectLst/>
                          <a:latin typeface="+mn-lt"/>
                          <a:ea typeface="+mn-ea"/>
                          <a:cs typeface="+mn-cs"/>
                        </a:rPr>
                        <a:t>Insurers depend on the analyses of both actuaries and data scientists to remain in business.</a:t>
                      </a:r>
                    </a:p>
                  </a:txBody>
                  <a:tcPr/>
                </a:tc>
                <a:extLst>
                  <a:ext uri="{0D108BD9-81ED-4DB2-BD59-A6C34878D82A}">
                    <a16:rowId xmlns:a16="http://schemas.microsoft.com/office/drawing/2014/main" val="291999250"/>
                  </a:ext>
                </a:extLst>
              </a:tr>
              <a:tr h="6901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One of the largest threats to insurers and their customers is the cost of fraudulent claims; paying for damage or a health procedure that never occurred reduces the amount of funds available for legitimate claims.</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4288160086"/>
                  </a:ext>
                </a:extLst>
              </a:tr>
              <a:tr h="77820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In addition to developing models to detect insurance fraud, data scientists also use ML and AI models to process simple claims, address membership questions, and identify marketing opportunities for customers celebrating life-time events like a new baby.</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127626326"/>
                  </a:ext>
                </a:extLst>
              </a:tr>
              <a:tr h="101166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Predicting Claims</a:t>
                      </a:r>
                      <a:r>
                        <a:rPr lang="en-IN" sz="1800" kern="1200" dirty="0">
                          <a:solidFill>
                            <a:schemeClr val="dk1"/>
                          </a:solidFill>
                          <a:effectLst/>
                          <a:latin typeface="+mn-lt"/>
                          <a:ea typeface="+mn-ea"/>
                          <a:cs typeface="+mn-cs"/>
                        </a:rPr>
                        <a:t> - Insurers must not only respond to claims but also reevaluate the appropriate rate and coverage when an area is impacted by recurring crises like wildfires or flooding. Using previous customer and local data, historical comparisons for similar areas, and other risk management factors, data scientists can better predict the cost and profitability of revised insurance policies.</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4064017110"/>
                  </a:ext>
                </a:extLst>
              </a:tr>
              <a:tr h="77820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Personalizing Policy Options</a:t>
                      </a:r>
                      <a:r>
                        <a:rPr lang="en-IN" sz="1800" kern="1200" dirty="0">
                          <a:solidFill>
                            <a:schemeClr val="dk1"/>
                          </a:solidFill>
                          <a:effectLst/>
                          <a:latin typeface="+mn-lt"/>
                          <a:ea typeface="+mn-ea"/>
                          <a:cs typeface="+mn-cs"/>
                        </a:rPr>
                        <a:t> - Consumers celebrating events like a wedding, new car, or adoption may overlook the need for new or updated insurance coverage. To reach these potential clients, automated marketing tools shaped by data scientists can match products to changes in consumers’ lives, drawing attention to features and price options that resonate with other clients in similar market segments.</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10701631"/>
                  </a:ext>
                </a:extLst>
              </a:tr>
            </a:tbl>
          </a:graphicData>
        </a:graphic>
      </p:graphicFrame>
      <p:sp>
        <p:nvSpPr>
          <p:cNvPr id="7" name="Arrow: Right 6">
            <a:extLst>
              <a:ext uri="{FF2B5EF4-FFF2-40B4-BE49-F238E27FC236}">
                <a16:creationId xmlns:a16="http://schemas.microsoft.com/office/drawing/2014/main" id="{55178D04-C29B-A24C-3FAA-E255BA196EF6}"/>
              </a:ext>
            </a:extLst>
          </p:cNvPr>
          <p:cNvSpPr/>
          <p:nvPr/>
        </p:nvSpPr>
        <p:spPr>
          <a:xfrm>
            <a:off x="3812048" y="531846"/>
            <a:ext cx="699796" cy="3452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Arrow: Left 7">
            <a:extLst>
              <a:ext uri="{FF2B5EF4-FFF2-40B4-BE49-F238E27FC236}">
                <a16:creationId xmlns:a16="http://schemas.microsoft.com/office/drawing/2014/main" id="{48F78921-FDA5-729B-AC6B-B70E6EC3C4BD}"/>
              </a:ext>
            </a:extLst>
          </p:cNvPr>
          <p:cNvSpPr/>
          <p:nvPr/>
        </p:nvSpPr>
        <p:spPr>
          <a:xfrm>
            <a:off x="8657289" y="531846"/>
            <a:ext cx="699795" cy="3452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93547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153D7-A6E9-7ED8-CCF8-FB576753EF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ABA228-A4CA-95F5-3FA4-D94CDA2C5631}"/>
              </a:ext>
            </a:extLst>
          </p:cNvPr>
          <p:cNvSpPr>
            <a:spLocks noGrp="1"/>
          </p:cNvSpPr>
          <p:nvPr>
            <p:ph type="title"/>
          </p:nvPr>
        </p:nvSpPr>
        <p:spPr>
          <a:xfrm>
            <a:off x="1484311" y="685800"/>
            <a:ext cx="10018713" cy="1398639"/>
          </a:xfrm>
          <a:solidFill>
            <a:schemeClr val="accent1">
              <a:lumMod val="40000"/>
              <a:lumOff val="60000"/>
            </a:schemeClr>
          </a:solidFill>
        </p:spPr>
        <p:txBody>
          <a:bodyPr>
            <a:normAutofit fontScale="90000"/>
          </a:bodyPr>
          <a:lstStyle/>
          <a:p>
            <a:br>
              <a:rPr lang="en-IN" sz="5300" b="1" kern="100" dirty="0">
                <a:effectLst/>
                <a:latin typeface="Calibri" panose="020F0502020204030204" pitchFamily="34" charset="0"/>
                <a:ea typeface="Calibri" panose="020F0502020204030204" pitchFamily="34" charset="0"/>
                <a:cs typeface="Shruti" panose="020B0502040204020203" pitchFamily="34" charset="0"/>
              </a:rPr>
            </a:br>
            <a:br>
              <a:rPr lang="en-IN" sz="5300" b="1" kern="100" dirty="0">
                <a:effectLst/>
                <a:latin typeface="Calibri" panose="020F0502020204030204" pitchFamily="34" charset="0"/>
                <a:ea typeface="Calibri" panose="020F0502020204030204" pitchFamily="34" charset="0"/>
                <a:cs typeface="Shruti" panose="020B0502040204020203" pitchFamily="34" charset="0"/>
              </a:rPr>
            </a:br>
            <a:r>
              <a:rPr lang="en-IN" sz="5300" b="1" kern="100" dirty="0">
                <a:effectLst/>
                <a:latin typeface="Calibri" panose="020F0502020204030204" pitchFamily="34" charset="0"/>
                <a:ea typeface="Calibri" panose="020F0502020204030204" pitchFamily="34" charset="0"/>
                <a:cs typeface="Shruti" panose="020B0502040204020203" pitchFamily="34" charset="0"/>
              </a:rPr>
              <a:t>Data Science in Insurance</a:t>
            </a:r>
            <a:br>
              <a:rPr lang="en-US" sz="1800" kern="100" dirty="0">
                <a:effectLst/>
                <a:latin typeface="Calibri" panose="020F0502020204030204" pitchFamily="34" charset="0"/>
                <a:ea typeface="Calibri" panose="020F0502020204030204" pitchFamily="34" charset="0"/>
                <a:cs typeface="Shruti" panose="020B0502040204020203" pitchFamily="34" charset="0"/>
              </a:rPr>
            </a:br>
            <a:br>
              <a:rPr lang="en-US" sz="1800" kern="100" dirty="0">
                <a:effectLst/>
                <a:latin typeface="Calibri" panose="020F0502020204030204" pitchFamily="34" charset="0"/>
                <a:ea typeface="Calibri" panose="020F0502020204030204" pitchFamily="34" charset="0"/>
                <a:cs typeface="Shruti" panose="020B0502040204020203" pitchFamily="34" charset="0"/>
              </a:rPr>
            </a:br>
            <a:br>
              <a:rPr lang="en-US" sz="1800" kern="100" dirty="0">
                <a:effectLst/>
                <a:latin typeface="Calibri" panose="020F0502020204030204" pitchFamily="34" charset="0"/>
                <a:ea typeface="Calibri" panose="020F0502020204030204" pitchFamily="34" charset="0"/>
                <a:cs typeface="Shruti" panose="020B0502040204020203" pitchFamily="34" charset="0"/>
              </a:rPr>
            </a:br>
            <a:br>
              <a:rPr lang="en-US" sz="1800" kern="100" dirty="0">
                <a:effectLst/>
                <a:latin typeface="Calibri" panose="020F0502020204030204" pitchFamily="34" charset="0"/>
                <a:ea typeface="Calibri" panose="020F0502020204030204" pitchFamily="34" charset="0"/>
                <a:cs typeface="Shruti" panose="020B0502040204020203" pitchFamily="34" charset="0"/>
              </a:rPr>
            </a:br>
            <a:endParaRPr lang="en-IN" dirty="0"/>
          </a:p>
        </p:txBody>
      </p:sp>
      <p:pic>
        <p:nvPicPr>
          <p:cNvPr id="5" name="Content Placeholder 4">
            <a:extLst>
              <a:ext uri="{FF2B5EF4-FFF2-40B4-BE49-F238E27FC236}">
                <a16:creationId xmlns:a16="http://schemas.microsoft.com/office/drawing/2014/main" id="{D4609936-C9D2-2B6E-D0AA-F77BE6DC82F0}"/>
              </a:ext>
            </a:extLst>
          </p:cNvPr>
          <p:cNvPicPr>
            <a:picLocks noGrp="1" noChangeAspect="1"/>
          </p:cNvPicPr>
          <p:nvPr>
            <p:ph idx="1"/>
          </p:nvPr>
        </p:nvPicPr>
        <p:blipFill>
          <a:blip r:embed="rId2"/>
          <a:stretch>
            <a:fillRect/>
          </a:stretch>
        </p:blipFill>
        <p:spPr>
          <a:xfrm>
            <a:off x="2585884" y="2487561"/>
            <a:ext cx="8917140" cy="4050891"/>
          </a:xfrm>
          <a:prstGeom prst="rect">
            <a:avLst/>
          </a:prstGeom>
        </p:spPr>
      </p:pic>
      <p:sp>
        <p:nvSpPr>
          <p:cNvPr id="7" name="Arrow: Right 6">
            <a:extLst>
              <a:ext uri="{FF2B5EF4-FFF2-40B4-BE49-F238E27FC236}">
                <a16:creationId xmlns:a16="http://schemas.microsoft.com/office/drawing/2014/main" id="{C1AB81DF-097A-318C-D8EB-D6AF6D3E9F36}"/>
              </a:ext>
            </a:extLst>
          </p:cNvPr>
          <p:cNvSpPr/>
          <p:nvPr/>
        </p:nvSpPr>
        <p:spPr>
          <a:xfrm>
            <a:off x="2474318" y="1360764"/>
            <a:ext cx="699796" cy="3452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Arrow: Left 7">
            <a:extLst>
              <a:ext uri="{FF2B5EF4-FFF2-40B4-BE49-F238E27FC236}">
                <a16:creationId xmlns:a16="http://schemas.microsoft.com/office/drawing/2014/main" id="{7CAA4EE5-30C2-023E-635D-30A5094AE8F8}"/>
              </a:ext>
            </a:extLst>
          </p:cNvPr>
          <p:cNvSpPr/>
          <p:nvPr/>
        </p:nvSpPr>
        <p:spPr>
          <a:xfrm>
            <a:off x="9825836" y="1360765"/>
            <a:ext cx="699795" cy="345231"/>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149079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a:extLst>
              <a:ext uri="{FF2B5EF4-FFF2-40B4-BE49-F238E27FC236}">
                <a16:creationId xmlns:a16="http://schemas.microsoft.com/office/drawing/2014/main" id="{F48610EE-B023-1CDA-B10E-ECBB27CB8523}"/>
              </a:ext>
            </a:extLst>
          </p:cNvPr>
          <p:cNvSpPr/>
          <p:nvPr/>
        </p:nvSpPr>
        <p:spPr>
          <a:xfrm>
            <a:off x="3879980" y="1912776"/>
            <a:ext cx="5320004" cy="2743200"/>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glow rad="101600">
                    <a:srgbClr val="AD84C6">
                      <a:lumMod val="60000"/>
                      <a:lumOff val="40000"/>
                      <a:alpha val="60000"/>
                    </a:srgbClr>
                  </a:glow>
                </a:effectLst>
                <a:uLnTx/>
                <a:uFillTx/>
                <a:latin typeface="Calibri"/>
                <a:ea typeface="+mn-ea"/>
                <a:cs typeface="+mn-cs"/>
              </a:rPr>
              <a:t>Thank You...</a:t>
            </a:r>
            <a:endParaRPr kumimoji="0" lang="en-IN" sz="4800" b="1" i="0" u="none" strike="noStrike" kern="1200" cap="none" spc="0" normalizeH="0" baseline="0" noProof="0" dirty="0">
              <a:ln>
                <a:noFill/>
              </a:ln>
              <a:solidFill>
                <a:prstClr val="white"/>
              </a:solidFill>
              <a:effectLst>
                <a:glow rad="101600">
                  <a:srgbClr val="AD84C6">
                    <a:lumMod val="60000"/>
                    <a:lumOff val="40000"/>
                    <a:alpha val="60000"/>
                  </a:srgbClr>
                </a:glow>
              </a:effectLst>
              <a:uLnTx/>
              <a:uFillTx/>
              <a:latin typeface="Calibri"/>
              <a:ea typeface="+mn-ea"/>
              <a:cs typeface="+mn-cs"/>
            </a:endParaRPr>
          </a:p>
        </p:txBody>
      </p:sp>
    </p:spTree>
    <p:extLst>
      <p:ext uri="{BB962C8B-B14F-4D97-AF65-F5344CB8AC3E}">
        <p14:creationId xmlns:p14="http://schemas.microsoft.com/office/powerpoint/2010/main" val="1797580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9AD9-6DE5-4816-7F08-4BE8787B3B22}"/>
              </a:ext>
            </a:extLst>
          </p:cNvPr>
          <p:cNvSpPr>
            <a:spLocks noGrp="1"/>
          </p:cNvSpPr>
          <p:nvPr>
            <p:ph type="title"/>
          </p:nvPr>
        </p:nvSpPr>
        <p:spPr>
          <a:xfrm>
            <a:off x="1530964" y="326572"/>
            <a:ext cx="10018713" cy="755780"/>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IN" b="1" i="1" u="sng" dirty="0">
                <a:solidFill>
                  <a:schemeClr val="accent3">
                    <a:lumMod val="50000"/>
                  </a:schemeClr>
                </a:solidFill>
                <a:effectLst>
                  <a:outerShdw blurRad="38100" dist="38100" dir="2700000" algn="tl">
                    <a:srgbClr val="000000">
                      <a:alpha val="43137"/>
                    </a:srgbClr>
                  </a:outerShdw>
                </a:effectLst>
              </a:rPr>
              <a:t>Data Science in Healthcare</a:t>
            </a:r>
          </a:p>
        </p:txBody>
      </p:sp>
      <p:graphicFrame>
        <p:nvGraphicFramePr>
          <p:cNvPr id="4" name="Content Placeholder 3">
            <a:extLst>
              <a:ext uri="{FF2B5EF4-FFF2-40B4-BE49-F238E27FC236}">
                <a16:creationId xmlns:a16="http://schemas.microsoft.com/office/drawing/2014/main" id="{08617E4D-860B-8073-E621-AC1190FB09DD}"/>
              </a:ext>
            </a:extLst>
          </p:cNvPr>
          <p:cNvGraphicFramePr>
            <a:graphicFrameLocks noGrp="1"/>
          </p:cNvGraphicFramePr>
          <p:nvPr>
            <p:ph idx="1"/>
            <p:extLst>
              <p:ext uri="{D42A27DB-BD31-4B8C-83A1-F6EECF244321}">
                <p14:modId xmlns:p14="http://schemas.microsoft.com/office/powerpoint/2010/main" val="8960385"/>
              </p:ext>
            </p:extLst>
          </p:nvPr>
        </p:nvGraphicFramePr>
        <p:xfrm>
          <a:off x="1641313" y="1399593"/>
          <a:ext cx="9805727" cy="5034475"/>
        </p:xfrm>
        <a:graphic>
          <a:graphicData uri="http://schemas.openxmlformats.org/drawingml/2006/table">
            <a:tbl>
              <a:tblPr firstRow="1" bandRow="1">
                <a:effectLst>
                  <a:outerShdw blurRad="63500" sx="102000" sy="102000" algn="ctr" rotWithShape="0">
                    <a:prstClr val="black">
                      <a:alpha val="40000"/>
                    </a:prstClr>
                  </a:outerShdw>
                </a:effectLst>
                <a:tableStyleId>{3C2FFA5D-87B4-456A-9821-1D502468CF0F}</a:tableStyleId>
              </a:tblPr>
              <a:tblGrid>
                <a:gridCol w="9805727">
                  <a:extLst>
                    <a:ext uri="{9D8B030D-6E8A-4147-A177-3AD203B41FA5}">
                      <a16:colId xmlns:a16="http://schemas.microsoft.com/office/drawing/2014/main" val="1151068440"/>
                    </a:ext>
                  </a:extLst>
                </a:gridCol>
              </a:tblGrid>
              <a:tr h="77820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Data scientists work closely with healthcare professionals to improve diagnoses, treatments, and processes. For example, by combining natural language processing (NLP) with data from scientific texts, data scientists can train chatbots to answer basic patient questions. Data drawn from processes like scheduling appointments, filing insurance claims, and billing is </a:t>
                      </a:r>
                      <a:r>
                        <a:rPr lang="en-IN" sz="1800" kern="1200" dirty="0" err="1">
                          <a:solidFill>
                            <a:schemeClr val="dk1"/>
                          </a:solidFill>
                          <a:effectLst/>
                          <a:latin typeface="+mn-lt"/>
                          <a:ea typeface="+mn-ea"/>
                          <a:cs typeface="+mn-cs"/>
                        </a:rPr>
                        <a:t>analyze</a:t>
                      </a:r>
                      <a:r>
                        <a:rPr lang="en-IN" sz="1800" kern="1200" dirty="0">
                          <a:solidFill>
                            <a:schemeClr val="dk1"/>
                          </a:solidFill>
                          <a:effectLst/>
                          <a:latin typeface="+mn-lt"/>
                          <a:ea typeface="+mn-ea"/>
                          <a:cs typeface="+mn-cs"/>
                        </a:rPr>
                        <a:t> to increase value-based care, reduce costs, and reduce errors. Additional data science applications in healthcare include:</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291999250"/>
                  </a:ext>
                </a:extLst>
              </a:tr>
              <a:tr h="77820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Clinical and Lab Reporting </a:t>
                      </a:r>
                      <a:r>
                        <a:rPr lang="en-IN" sz="1800" kern="1200" dirty="0">
                          <a:solidFill>
                            <a:schemeClr val="dk1"/>
                          </a:solidFill>
                          <a:effectLst/>
                          <a:latin typeface="+mn-lt"/>
                          <a:ea typeface="+mn-ea"/>
                          <a:cs typeface="+mn-cs"/>
                        </a:rPr>
                        <a:t>- Data scientists can efficiently speed up the processing of clinical and lab reports and utilize deep machine learning to yield additional diagnosis insights.</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234995"/>
                  </a:ext>
                </a:extLst>
              </a:tr>
              <a:tr h="6901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Examining Medical Images </a:t>
                      </a:r>
                      <a:r>
                        <a:rPr lang="en-IN" sz="1800" kern="1200" dirty="0">
                          <a:solidFill>
                            <a:schemeClr val="dk1"/>
                          </a:solidFill>
                          <a:effectLst/>
                          <a:latin typeface="+mn-lt"/>
                          <a:ea typeface="+mn-ea"/>
                          <a:cs typeface="+mn-cs"/>
                        </a:rPr>
                        <a:t>- Advanced data science methods have helped train machines to become more adept at </a:t>
                      </a:r>
                      <a:r>
                        <a:rPr lang="en-IN" sz="1800" kern="1200" dirty="0" err="1">
                          <a:solidFill>
                            <a:schemeClr val="dk1"/>
                          </a:solidFill>
                          <a:effectLst/>
                          <a:latin typeface="+mn-lt"/>
                          <a:ea typeface="+mn-ea"/>
                          <a:cs typeface="+mn-cs"/>
                        </a:rPr>
                        <a:t>analyzing</a:t>
                      </a:r>
                      <a:r>
                        <a:rPr lang="en-IN" sz="1800" kern="1200" dirty="0">
                          <a:solidFill>
                            <a:schemeClr val="dk1"/>
                          </a:solidFill>
                          <a:effectLst/>
                          <a:latin typeface="+mn-lt"/>
                          <a:ea typeface="+mn-ea"/>
                          <a:cs typeface="+mn-cs"/>
                        </a:rPr>
                        <a:t> and identifying anomalies in medical images such as MRIs, X-rays, and scans.</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4288160086"/>
                  </a:ext>
                </a:extLst>
              </a:tr>
              <a:tr h="77820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Informing Wearable Health Tech </a:t>
                      </a:r>
                      <a:r>
                        <a:rPr lang="en-IN" sz="1800" kern="1200" dirty="0">
                          <a:solidFill>
                            <a:schemeClr val="dk1"/>
                          </a:solidFill>
                          <a:effectLst/>
                          <a:latin typeface="+mn-lt"/>
                          <a:ea typeface="+mn-ea"/>
                          <a:cs typeface="+mn-cs"/>
                        </a:rPr>
                        <a:t>- Today’s health tech wearables monitor and treat diseases ranging from diabetes and epilepsy to cancer and strokes. Regardless of the device, healthcare professionals work with data scientists to </a:t>
                      </a:r>
                      <a:r>
                        <a:rPr lang="en-IN" sz="1800" kern="1200" dirty="0" err="1">
                          <a:solidFill>
                            <a:schemeClr val="dk1"/>
                          </a:solidFill>
                          <a:effectLst/>
                          <a:latin typeface="+mn-lt"/>
                          <a:ea typeface="+mn-ea"/>
                          <a:cs typeface="+mn-cs"/>
                        </a:rPr>
                        <a:t>analyze</a:t>
                      </a:r>
                      <a:r>
                        <a:rPr lang="en-IN" sz="1800" kern="1200" dirty="0">
                          <a:solidFill>
                            <a:schemeClr val="dk1"/>
                          </a:solidFill>
                          <a:effectLst/>
                          <a:latin typeface="+mn-lt"/>
                          <a:ea typeface="+mn-ea"/>
                          <a:cs typeface="+mn-cs"/>
                        </a:rPr>
                        <a:t> its data to improve patient outcomes.</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127626326"/>
                  </a:ext>
                </a:extLst>
              </a:tr>
              <a:tr h="101166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Map Citizens’ Access to Health Services </a:t>
                      </a:r>
                      <a:r>
                        <a:rPr lang="en-IN" sz="1800" kern="1200" dirty="0">
                          <a:solidFill>
                            <a:schemeClr val="dk1"/>
                          </a:solidFill>
                          <a:effectLst/>
                          <a:latin typeface="+mn-lt"/>
                          <a:ea typeface="+mn-ea"/>
                          <a:cs typeface="+mn-cs"/>
                        </a:rPr>
                        <a:t>- As maps tracking the coronavirus pandemic proved, geographic information systems (GIS) can help healthcare workers plot the spread of a disease or identify populations most at risk. Data scientists can leverage data and GIS systems to determine the accessibility of public health services.</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4064017110"/>
                  </a:ext>
                </a:extLst>
              </a:tr>
            </a:tbl>
          </a:graphicData>
        </a:graphic>
      </p:graphicFrame>
      <p:sp>
        <p:nvSpPr>
          <p:cNvPr id="7" name="Arrow: Right 6">
            <a:extLst>
              <a:ext uri="{FF2B5EF4-FFF2-40B4-BE49-F238E27FC236}">
                <a16:creationId xmlns:a16="http://schemas.microsoft.com/office/drawing/2014/main" id="{ED1E35D4-92D0-3701-0722-1EA28820D27E}"/>
              </a:ext>
            </a:extLst>
          </p:cNvPr>
          <p:cNvSpPr/>
          <p:nvPr/>
        </p:nvSpPr>
        <p:spPr>
          <a:xfrm>
            <a:off x="2916770" y="531846"/>
            <a:ext cx="699796" cy="3452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Arrow: Left 7">
            <a:extLst>
              <a:ext uri="{FF2B5EF4-FFF2-40B4-BE49-F238E27FC236}">
                <a16:creationId xmlns:a16="http://schemas.microsoft.com/office/drawing/2014/main" id="{5FFF97FC-0227-668A-8CE4-90D91F703157}"/>
              </a:ext>
            </a:extLst>
          </p:cNvPr>
          <p:cNvSpPr/>
          <p:nvPr/>
        </p:nvSpPr>
        <p:spPr>
          <a:xfrm>
            <a:off x="9580431" y="630169"/>
            <a:ext cx="699795" cy="345231"/>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72410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A32D1-AC54-C544-B190-453DC00E8DA7}"/>
              </a:ext>
            </a:extLst>
          </p:cNvPr>
          <p:cNvSpPr>
            <a:spLocks noGrp="1"/>
          </p:cNvSpPr>
          <p:nvPr>
            <p:ph type="title"/>
          </p:nvPr>
        </p:nvSpPr>
        <p:spPr>
          <a:solidFill>
            <a:schemeClr val="accent1">
              <a:lumMod val="40000"/>
              <a:lumOff val="60000"/>
            </a:schemeClr>
          </a:solidFill>
          <a:ln>
            <a:solidFill>
              <a:schemeClr val="accent1">
                <a:lumMod val="60000"/>
                <a:lumOff val="40000"/>
              </a:schemeClr>
            </a:solidFill>
          </a:ln>
        </p:spPr>
        <p:txBody>
          <a:bodyPr/>
          <a:lstStyle/>
          <a:p>
            <a:r>
              <a:rPr lang="en-IN" sz="5400" b="1" kern="100" dirty="0">
                <a:effectLst/>
                <a:latin typeface="Calibri" panose="020F0502020204030204" pitchFamily="34" charset="0"/>
                <a:ea typeface="Calibri" panose="020F0502020204030204" pitchFamily="34" charset="0"/>
                <a:cs typeface="Shruti" panose="020B0502040204020203" pitchFamily="34" charset="0"/>
              </a:rPr>
              <a:t>Data Science in Healthcare</a:t>
            </a:r>
            <a:br>
              <a:rPr lang="en-US" sz="1800" kern="100" dirty="0">
                <a:effectLst/>
                <a:latin typeface="Calibri" panose="020F0502020204030204" pitchFamily="34" charset="0"/>
                <a:ea typeface="Calibri" panose="020F0502020204030204" pitchFamily="34" charset="0"/>
                <a:cs typeface="Shruti" panose="020B0502040204020203" pitchFamily="34" charset="0"/>
              </a:rPr>
            </a:br>
            <a:endParaRPr lang="en-IN" dirty="0"/>
          </a:p>
        </p:txBody>
      </p:sp>
      <p:pic>
        <p:nvPicPr>
          <p:cNvPr id="4" name="Content Placeholder 3">
            <a:extLst>
              <a:ext uri="{FF2B5EF4-FFF2-40B4-BE49-F238E27FC236}">
                <a16:creationId xmlns:a16="http://schemas.microsoft.com/office/drawing/2014/main" id="{3B3B3C3D-B055-1481-8B92-5BAE6AA94C27}"/>
              </a:ext>
            </a:extLst>
          </p:cNvPr>
          <p:cNvPicPr>
            <a:picLocks noGrp="1" noChangeAspect="1"/>
          </p:cNvPicPr>
          <p:nvPr>
            <p:ph idx="1"/>
          </p:nvPr>
        </p:nvPicPr>
        <p:blipFill>
          <a:blip r:embed="rId2"/>
          <a:stretch>
            <a:fillRect/>
          </a:stretch>
        </p:blipFill>
        <p:spPr>
          <a:xfrm>
            <a:off x="2546555" y="2667000"/>
            <a:ext cx="9035845" cy="3881284"/>
          </a:xfrm>
          <a:prstGeom prst="rect">
            <a:avLst/>
          </a:prstGeom>
        </p:spPr>
      </p:pic>
      <p:sp>
        <p:nvSpPr>
          <p:cNvPr id="6" name="Arrow: Right 5">
            <a:extLst>
              <a:ext uri="{FF2B5EF4-FFF2-40B4-BE49-F238E27FC236}">
                <a16:creationId xmlns:a16="http://schemas.microsoft.com/office/drawing/2014/main" id="{862F4AB0-32F4-7730-B930-5BB2E43D67AF}"/>
              </a:ext>
            </a:extLst>
          </p:cNvPr>
          <p:cNvSpPr/>
          <p:nvPr/>
        </p:nvSpPr>
        <p:spPr>
          <a:xfrm>
            <a:off x="1953208" y="1092284"/>
            <a:ext cx="699796" cy="3452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Arrow: Left 6">
            <a:extLst>
              <a:ext uri="{FF2B5EF4-FFF2-40B4-BE49-F238E27FC236}">
                <a16:creationId xmlns:a16="http://schemas.microsoft.com/office/drawing/2014/main" id="{506B443A-6E8F-A0DB-D074-E4188D12B395}"/>
              </a:ext>
            </a:extLst>
          </p:cNvPr>
          <p:cNvSpPr/>
          <p:nvPr/>
        </p:nvSpPr>
        <p:spPr>
          <a:xfrm>
            <a:off x="10357791" y="1128153"/>
            <a:ext cx="699795" cy="345231"/>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431797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9AD9-6DE5-4816-7F08-4BE8787B3B22}"/>
              </a:ext>
            </a:extLst>
          </p:cNvPr>
          <p:cNvSpPr>
            <a:spLocks noGrp="1"/>
          </p:cNvSpPr>
          <p:nvPr>
            <p:ph type="title"/>
          </p:nvPr>
        </p:nvSpPr>
        <p:spPr>
          <a:xfrm>
            <a:off x="1530964" y="326572"/>
            <a:ext cx="10018713" cy="755780"/>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IN" b="1" i="1" u="sng" dirty="0">
                <a:solidFill>
                  <a:schemeClr val="accent3">
                    <a:lumMod val="50000"/>
                  </a:schemeClr>
                </a:solidFill>
                <a:effectLst>
                  <a:outerShdw blurRad="38100" dist="38100" dir="2700000" algn="tl">
                    <a:srgbClr val="000000">
                      <a:alpha val="43137"/>
                    </a:srgbClr>
                  </a:outerShdw>
                </a:effectLst>
              </a:rPr>
              <a:t>Data Science in Financial Services</a:t>
            </a:r>
          </a:p>
        </p:txBody>
      </p:sp>
      <p:graphicFrame>
        <p:nvGraphicFramePr>
          <p:cNvPr id="4" name="Content Placeholder 3">
            <a:extLst>
              <a:ext uri="{FF2B5EF4-FFF2-40B4-BE49-F238E27FC236}">
                <a16:creationId xmlns:a16="http://schemas.microsoft.com/office/drawing/2014/main" id="{08617E4D-860B-8073-E621-AC1190FB09DD}"/>
              </a:ext>
            </a:extLst>
          </p:cNvPr>
          <p:cNvGraphicFramePr>
            <a:graphicFrameLocks noGrp="1"/>
          </p:cNvGraphicFramePr>
          <p:nvPr>
            <p:ph idx="1"/>
            <p:extLst>
              <p:ext uri="{D42A27DB-BD31-4B8C-83A1-F6EECF244321}">
                <p14:modId xmlns:p14="http://schemas.microsoft.com/office/powerpoint/2010/main" val="283970636"/>
              </p:ext>
            </p:extLst>
          </p:nvPr>
        </p:nvGraphicFramePr>
        <p:xfrm>
          <a:off x="1641313" y="1399593"/>
          <a:ext cx="9805727" cy="5447470"/>
        </p:xfrm>
        <a:graphic>
          <a:graphicData uri="http://schemas.openxmlformats.org/drawingml/2006/table">
            <a:tbl>
              <a:tblPr firstRow="1" bandRow="1">
                <a:effectLst>
                  <a:outerShdw blurRad="63500" sx="102000" sy="102000" algn="ctr" rotWithShape="0">
                    <a:prstClr val="black">
                      <a:alpha val="40000"/>
                    </a:prstClr>
                  </a:outerShdw>
                </a:effectLst>
                <a:tableStyleId>{3C2FFA5D-87B4-456A-9821-1D502468CF0F}</a:tableStyleId>
              </a:tblPr>
              <a:tblGrid>
                <a:gridCol w="9805727">
                  <a:extLst>
                    <a:ext uri="{9D8B030D-6E8A-4147-A177-3AD203B41FA5}">
                      <a16:colId xmlns:a16="http://schemas.microsoft.com/office/drawing/2014/main" val="1151068440"/>
                    </a:ext>
                  </a:extLst>
                </a:gridCol>
              </a:tblGrid>
              <a:tr h="77820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kern="1200" dirty="0">
                          <a:solidFill>
                            <a:schemeClr val="lt1"/>
                          </a:solidFill>
                          <a:effectLst/>
                          <a:latin typeface="+mn-lt"/>
                          <a:ea typeface="+mn-ea"/>
                          <a:cs typeface="+mn-cs"/>
                        </a:rPr>
                        <a:t>The financial services industry, an early adopter of data-informed decision making processes, requires an increasing number of data scientists. Rice OMCS student </a:t>
                      </a:r>
                      <a:r>
                        <a:rPr lang="en-IN" sz="1800" b="1" u="sng"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Keaton Parkinson</a:t>
                      </a:r>
                      <a:r>
                        <a:rPr lang="en-IN" sz="1800" b="1" kern="1200" dirty="0">
                          <a:solidFill>
                            <a:schemeClr val="tx1"/>
                          </a:solidFill>
                          <a:effectLst/>
                          <a:latin typeface="+mn-lt"/>
                          <a:ea typeface="+mn-ea"/>
                          <a:cs typeface="+mn-cs"/>
                        </a:rPr>
                        <a:t> </a:t>
                      </a:r>
                      <a:r>
                        <a:rPr lang="en-IN" sz="1800" b="1" kern="1200" dirty="0">
                          <a:solidFill>
                            <a:schemeClr val="lt1"/>
                          </a:solidFill>
                          <a:effectLst/>
                          <a:latin typeface="+mn-lt"/>
                          <a:ea typeface="+mn-ea"/>
                          <a:cs typeface="+mn-cs"/>
                        </a:rPr>
                        <a:t>works as a tax technology and transformation consultant with Ernst and Young.</a:t>
                      </a:r>
                      <a:endParaRPr lang="en-US" sz="1800" b="1" kern="1200" dirty="0">
                        <a:solidFill>
                          <a:schemeClr val="lt1"/>
                        </a:solidFill>
                        <a:effectLst/>
                        <a:latin typeface="+mn-lt"/>
                        <a:ea typeface="+mn-ea"/>
                        <a:cs typeface="+mn-cs"/>
                      </a:endParaRPr>
                    </a:p>
                  </a:txBody>
                  <a:tcPr/>
                </a:tc>
                <a:extLst>
                  <a:ext uri="{0D108BD9-81ED-4DB2-BD59-A6C34878D82A}">
                    <a16:rowId xmlns:a16="http://schemas.microsoft.com/office/drawing/2014/main" val="291999250"/>
                  </a:ext>
                </a:extLst>
              </a:tr>
              <a:tr h="77820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we also have quantitative groups that focus on areas of tax with a lot of data. Dealing with this material can include cleaning large amounts of data, scraping large PDFs, storing the information in a database, or providing insights to clients,” said Parkinson.</a:t>
                      </a:r>
                      <a:endParaRPr lang="en-US" dirty="0"/>
                    </a:p>
                  </a:txBody>
                  <a:tcPr/>
                </a:tc>
                <a:extLst>
                  <a:ext uri="{0D108BD9-81ED-4DB2-BD59-A6C34878D82A}">
                    <a16:rowId xmlns:a16="http://schemas.microsoft.com/office/drawing/2014/main" val="234995"/>
                  </a:ext>
                </a:extLst>
              </a:tr>
              <a:tr h="6901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Assessing Risk </a:t>
                      </a:r>
                      <a:r>
                        <a:rPr lang="en-IN" sz="1800" kern="1200" dirty="0">
                          <a:solidFill>
                            <a:schemeClr val="dk1"/>
                          </a:solidFill>
                          <a:effectLst/>
                          <a:latin typeface="+mn-lt"/>
                          <a:ea typeface="+mn-ea"/>
                          <a:cs typeface="+mn-cs"/>
                        </a:rPr>
                        <a:t>- In addition to its use in calculating the risk of a proposed investment or transaction, data science drives the logic that blocks a fraudulent charge or initiates a text message about an unusual purchase amount or location.</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4288160086"/>
                  </a:ext>
                </a:extLst>
              </a:tr>
              <a:tr h="77820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Managing Portfolios </a:t>
                      </a:r>
                      <a:r>
                        <a:rPr lang="en-IN" sz="1800" kern="1200" dirty="0">
                          <a:solidFill>
                            <a:schemeClr val="dk1"/>
                          </a:solidFill>
                          <a:effectLst/>
                          <a:latin typeface="+mn-lt"/>
                          <a:ea typeface="+mn-ea"/>
                          <a:cs typeface="+mn-cs"/>
                        </a:rPr>
                        <a:t>- Algorithms and data analysis help tailor investment portfolios to retain a client’s preferences and attain their goals while responding to a fluctuating market.</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127626326"/>
                  </a:ext>
                </a:extLst>
              </a:tr>
              <a:tr h="101166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Calculating Customer Lifetime Value </a:t>
                      </a:r>
                      <a:r>
                        <a:rPr lang="en-IN" sz="1800" kern="1200" dirty="0">
                          <a:solidFill>
                            <a:schemeClr val="dk1"/>
                          </a:solidFill>
                          <a:effectLst/>
                          <a:latin typeface="+mn-lt"/>
                          <a:ea typeface="+mn-ea"/>
                          <a:cs typeface="+mn-cs"/>
                        </a:rPr>
                        <a:t>- For banks and their customers, some relationships are healthier than others. Data analysis can help predict the expected lifetime value of a customer, prompting special offers or other incentives to maximize profitability.</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4064017110"/>
                  </a:ext>
                </a:extLst>
              </a:tr>
              <a:tr h="77820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Improving Customer Experience with Natural Language Processing </a:t>
                      </a:r>
                      <a:r>
                        <a:rPr lang="en-IN" sz="1800" kern="1200" dirty="0">
                          <a:solidFill>
                            <a:schemeClr val="dk1"/>
                          </a:solidFill>
                          <a:effectLst/>
                          <a:latin typeface="+mn-lt"/>
                          <a:ea typeface="+mn-ea"/>
                          <a:cs typeface="+mn-cs"/>
                        </a:rPr>
                        <a:t>- Like healthcare and other service providers, the finance industry is deploying more data-driven NLP chatbots to supply quick answers rather than put their clients on hold for the next available representative.</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10701631"/>
                  </a:ext>
                </a:extLst>
              </a:tr>
            </a:tbl>
          </a:graphicData>
        </a:graphic>
      </p:graphicFrame>
      <p:sp>
        <p:nvSpPr>
          <p:cNvPr id="7" name="Arrow: Right 6">
            <a:extLst>
              <a:ext uri="{FF2B5EF4-FFF2-40B4-BE49-F238E27FC236}">
                <a16:creationId xmlns:a16="http://schemas.microsoft.com/office/drawing/2014/main" id="{ED1E35D4-92D0-3701-0722-1EA28820D27E}"/>
              </a:ext>
            </a:extLst>
          </p:cNvPr>
          <p:cNvSpPr/>
          <p:nvPr/>
        </p:nvSpPr>
        <p:spPr>
          <a:xfrm>
            <a:off x="2258008" y="601024"/>
            <a:ext cx="699796" cy="3452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Arrow: Left 7">
            <a:extLst>
              <a:ext uri="{FF2B5EF4-FFF2-40B4-BE49-F238E27FC236}">
                <a16:creationId xmlns:a16="http://schemas.microsoft.com/office/drawing/2014/main" id="{5FFF97FC-0227-668A-8CE4-90D91F703157}"/>
              </a:ext>
            </a:extLst>
          </p:cNvPr>
          <p:cNvSpPr/>
          <p:nvPr/>
        </p:nvSpPr>
        <p:spPr>
          <a:xfrm>
            <a:off x="10180198" y="619034"/>
            <a:ext cx="699795" cy="345231"/>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02750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96624-6E39-629B-3EAC-CA5FC9EB87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BEC5FD-719B-3223-2604-64832685D56D}"/>
              </a:ext>
            </a:extLst>
          </p:cNvPr>
          <p:cNvSpPr>
            <a:spLocks noGrp="1"/>
          </p:cNvSpPr>
          <p:nvPr>
            <p:ph type="title"/>
          </p:nvPr>
        </p:nvSpPr>
        <p:spPr>
          <a:xfrm>
            <a:off x="1454815" y="685800"/>
            <a:ext cx="10018713" cy="1752599"/>
          </a:xfrm>
          <a:solidFill>
            <a:schemeClr val="accent1">
              <a:lumMod val="40000"/>
              <a:lumOff val="60000"/>
            </a:schemeClr>
          </a:solidFill>
          <a:ln>
            <a:solidFill>
              <a:schemeClr val="accent1">
                <a:lumMod val="40000"/>
                <a:lumOff val="60000"/>
              </a:schemeClr>
            </a:solidFill>
          </a:ln>
        </p:spPr>
        <p:txBody>
          <a:bodyPr/>
          <a:lstStyle/>
          <a:p>
            <a:r>
              <a:rPr lang="en-IN" sz="5400" b="1" kern="100" dirty="0">
                <a:effectLst/>
                <a:latin typeface="Calibri" panose="020F0502020204030204" pitchFamily="34" charset="0"/>
                <a:ea typeface="Calibri" panose="020F0502020204030204" pitchFamily="34" charset="0"/>
                <a:cs typeface="Shruti" panose="020B0502040204020203" pitchFamily="34" charset="0"/>
              </a:rPr>
              <a:t>Data Science in </a:t>
            </a:r>
            <a:r>
              <a:rPr lang="en-IN" sz="5400" b="1" kern="100" dirty="0">
                <a:latin typeface="Calibri" panose="020F0502020204030204" pitchFamily="34" charset="0"/>
                <a:ea typeface="Calibri" panose="020F0502020204030204" pitchFamily="34" charset="0"/>
                <a:cs typeface="Shruti" panose="020B0502040204020203" pitchFamily="34" charset="0"/>
              </a:rPr>
              <a:t>Finance Services</a:t>
            </a:r>
            <a:br>
              <a:rPr lang="en-US" sz="1800" kern="100" dirty="0">
                <a:effectLst/>
                <a:latin typeface="Calibri" panose="020F0502020204030204" pitchFamily="34" charset="0"/>
                <a:ea typeface="Calibri" panose="020F0502020204030204" pitchFamily="34" charset="0"/>
                <a:cs typeface="Shruti" panose="020B0502040204020203" pitchFamily="34" charset="0"/>
              </a:rPr>
            </a:br>
            <a:endParaRPr lang="en-IN" dirty="0"/>
          </a:p>
        </p:txBody>
      </p:sp>
      <p:pic>
        <p:nvPicPr>
          <p:cNvPr id="6" name="Content Placeholder 5">
            <a:extLst>
              <a:ext uri="{FF2B5EF4-FFF2-40B4-BE49-F238E27FC236}">
                <a16:creationId xmlns:a16="http://schemas.microsoft.com/office/drawing/2014/main" id="{FA1198CC-E965-DDA4-E7F5-79B4AEC4A687}"/>
              </a:ext>
            </a:extLst>
          </p:cNvPr>
          <p:cNvPicPr>
            <a:picLocks noGrp="1" noChangeAspect="1"/>
          </p:cNvPicPr>
          <p:nvPr>
            <p:ph idx="1"/>
          </p:nvPr>
        </p:nvPicPr>
        <p:blipFill>
          <a:blip r:embed="rId2"/>
          <a:stretch>
            <a:fillRect/>
          </a:stretch>
        </p:blipFill>
        <p:spPr>
          <a:xfrm>
            <a:off x="2576052" y="2880752"/>
            <a:ext cx="8897476" cy="3736358"/>
          </a:xfrm>
          <a:prstGeom prst="rect">
            <a:avLst/>
          </a:prstGeom>
        </p:spPr>
      </p:pic>
      <p:sp>
        <p:nvSpPr>
          <p:cNvPr id="7" name="Arrow: Right 6">
            <a:extLst>
              <a:ext uri="{FF2B5EF4-FFF2-40B4-BE49-F238E27FC236}">
                <a16:creationId xmlns:a16="http://schemas.microsoft.com/office/drawing/2014/main" id="{7697BB55-0BAB-4070-1381-40A18402243D}"/>
              </a:ext>
            </a:extLst>
          </p:cNvPr>
          <p:cNvSpPr/>
          <p:nvPr/>
        </p:nvSpPr>
        <p:spPr>
          <a:xfrm>
            <a:off x="1215789" y="1092284"/>
            <a:ext cx="699796" cy="3452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Arrow: Left 7">
            <a:extLst>
              <a:ext uri="{FF2B5EF4-FFF2-40B4-BE49-F238E27FC236}">
                <a16:creationId xmlns:a16="http://schemas.microsoft.com/office/drawing/2014/main" id="{96416373-EAE4-D1E1-8624-7932BEF3B41D}"/>
              </a:ext>
            </a:extLst>
          </p:cNvPr>
          <p:cNvSpPr/>
          <p:nvPr/>
        </p:nvSpPr>
        <p:spPr>
          <a:xfrm>
            <a:off x="11012759" y="1128153"/>
            <a:ext cx="699795" cy="345231"/>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730291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245F5-86A1-1C43-1B02-AFF4ADBA03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0C68E1-E686-710B-14E0-FD86D163CB3A}"/>
              </a:ext>
            </a:extLst>
          </p:cNvPr>
          <p:cNvSpPr>
            <a:spLocks noGrp="1"/>
          </p:cNvSpPr>
          <p:nvPr>
            <p:ph type="title"/>
          </p:nvPr>
        </p:nvSpPr>
        <p:spPr>
          <a:xfrm>
            <a:off x="1530964" y="326572"/>
            <a:ext cx="10018713" cy="755780"/>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IN" b="1" i="1" u="sng" dirty="0">
                <a:solidFill>
                  <a:schemeClr val="accent3">
                    <a:lumMod val="50000"/>
                  </a:schemeClr>
                </a:solidFill>
                <a:effectLst>
                  <a:outerShdw blurRad="38100" dist="38100" dir="2700000" algn="tl">
                    <a:srgbClr val="000000">
                      <a:alpha val="43137"/>
                    </a:srgbClr>
                  </a:outerShdw>
                </a:effectLst>
              </a:rPr>
              <a:t>Data Science in Retail and E-commerce</a:t>
            </a:r>
          </a:p>
        </p:txBody>
      </p:sp>
      <p:graphicFrame>
        <p:nvGraphicFramePr>
          <p:cNvPr id="4" name="Content Placeholder 3">
            <a:extLst>
              <a:ext uri="{FF2B5EF4-FFF2-40B4-BE49-F238E27FC236}">
                <a16:creationId xmlns:a16="http://schemas.microsoft.com/office/drawing/2014/main" id="{26BDA442-D51F-198D-F528-E4F0612AAA11}"/>
              </a:ext>
            </a:extLst>
          </p:cNvPr>
          <p:cNvGraphicFramePr>
            <a:graphicFrameLocks noGrp="1"/>
          </p:cNvGraphicFramePr>
          <p:nvPr>
            <p:ph idx="1"/>
            <p:extLst>
              <p:ext uri="{D42A27DB-BD31-4B8C-83A1-F6EECF244321}">
                <p14:modId xmlns:p14="http://schemas.microsoft.com/office/powerpoint/2010/main" val="2819657361"/>
              </p:ext>
            </p:extLst>
          </p:nvPr>
        </p:nvGraphicFramePr>
        <p:xfrm>
          <a:off x="1641313" y="1399593"/>
          <a:ext cx="9805727" cy="4647246"/>
        </p:xfrm>
        <a:graphic>
          <a:graphicData uri="http://schemas.openxmlformats.org/drawingml/2006/table">
            <a:tbl>
              <a:tblPr firstRow="1" bandRow="1">
                <a:effectLst>
                  <a:outerShdw blurRad="63500" sx="102000" sy="102000" algn="ctr" rotWithShape="0">
                    <a:prstClr val="black">
                      <a:alpha val="40000"/>
                    </a:prstClr>
                  </a:outerShdw>
                </a:effectLst>
                <a:tableStyleId>{3C2FFA5D-87B4-456A-9821-1D502468CF0F}</a:tableStyleId>
              </a:tblPr>
              <a:tblGrid>
                <a:gridCol w="9805727">
                  <a:extLst>
                    <a:ext uri="{9D8B030D-6E8A-4147-A177-3AD203B41FA5}">
                      <a16:colId xmlns:a16="http://schemas.microsoft.com/office/drawing/2014/main" val="1151068440"/>
                    </a:ext>
                  </a:extLst>
                </a:gridCol>
              </a:tblGrid>
              <a:tr h="10683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kern="1200" dirty="0">
                          <a:solidFill>
                            <a:schemeClr val="lt1"/>
                          </a:solidFill>
                          <a:effectLst/>
                          <a:latin typeface="+mn-lt"/>
                          <a:ea typeface="+mn-ea"/>
                          <a:cs typeface="+mn-cs"/>
                        </a:rPr>
                        <a:t>When it comes to selling consumer products, data science in retail and the e-commerce industry is used to help companies attract customers and avoid empty shelves or sluggish inventories.</a:t>
                      </a:r>
                      <a:endParaRPr lang="en-US" sz="1800" b="1" kern="1200" dirty="0">
                        <a:solidFill>
                          <a:schemeClr val="lt1"/>
                        </a:solidFill>
                        <a:effectLst/>
                        <a:latin typeface="+mn-lt"/>
                        <a:ea typeface="+mn-ea"/>
                        <a:cs typeface="+mn-cs"/>
                      </a:endParaRPr>
                    </a:p>
                  </a:txBody>
                  <a:tcPr/>
                </a:tc>
                <a:extLst>
                  <a:ext uri="{0D108BD9-81ED-4DB2-BD59-A6C34878D82A}">
                    <a16:rowId xmlns:a16="http://schemas.microsoft.com/office/drawing/2014/main" val="291999250"/>
                  </a:ext>
                </a:extLst>
              </a:tr>
              <a:tr h="10683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Stocking Inventory to Match Supply and Demand </a:t>
                      </a:r>
                      <a:r>
                        <a:rPr lang="en-IN" sz="1800" kern="1200" dirty="0">
                          <a:solidFill>
                            <a:schemeClr val="dk1"/>
                          </a:solidFill>
                          <a:effectLst/>
                          <a:latin typeface="+mn-lt"/>
                          <a:ea typeface="+mn-ea"/>
                          <a:cs typeface="+mn-cs"/>
                        </a:rPr>
                        <a:t>- Balancing customer preferences with optimized pricing while maintaining an adequate inventory is a challenge best met with big data.</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234995"/>
                  </a:ext>
                </a:extLst>
              </a:tr>
              <a:tr h="125529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err="1">
                          <a:solidFill>
                            <a:schemeClr val="dk1"/>
                          </a:solidFill>
                          <a:effectLst/>
                          <a:latin typeface="+mn-lt"/>
                          <a:ea typeface="+mn-ea"/>
                          <a:cs typeface="+mn-cs"/>
                        </a:rPr>
                        <a:t>Analyzing</a:t>
                      </a:r>
                      <a:r>
                        <a:rPr lang="en-IN" sz="1800" kern="1200" dirty="0">
                          <a:solidFill>
                            <a:schemeClr val="dk1"/>
                          </a:solidFill>
                          <a:effectLst/>
                          <a:latin typeface="+mn-lt"/>
                          <a:ea typeface="+mn-ea"/>
                          <a:cs typeface="+mn-cs"/>
                        </a:rPr>
                        <a:t> the global and local availability of raw materials and other resources, tracking statistics to reveal current supply chain issues, and monitoring customer purchasing </a:t>
                      </a:r>
                      <a:r>
                        <a:rPr lang="en-IN" sz="1800" kern="1200" dirty="0" err="1">
                          <a:solidFill>
                            <a:schemeClr val="dk1"/>
                          </a:solidFill>
                          <a:effectLst/>
                          <a:latin typeface="+mn-lt"/>
                          <a:ea typeface="+mn-ea"/>
                          <a:cs typeface="+mn-cs"/>
                        </a:rPr>
                        <a:t>behavior</a:t>
                      </a:r>
                      <a:r>
                        <a:rPr lang="en-IN" sz="1800" kern="1200" dirty="0">
                          <a:solidFill>
                            <a:schemeClr val="dk1"/>
                          </a:solidFill>
                          <a:effectLst/>
                          <a:latin typeface="+mn-lt"/>
                          <a:ea typeface="+mn-ea"/>
                          <a:cs typeface="+mn-cs"/>
                        </a:rPr>
                        <a:t> can help a company achieve their inventory and distribution goals.</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4288160086"/>
                  </a:ext>
                </a:extLst>
              </a:tr>
              <a:tr h="125529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Recommendation Systems</a:t>
                      </a:r>
                      <a:r>
                        <a:rPr lang="en-IN" sz="1800" kern="1200" dirty="0">
                          <a:solidFill>
                            <a:schemeClr val="dk1"/>
                          </a:solidFill>
                          <a:effectLst/>
                          <a:latin typeface="+mn-lt"/>
                          <a:ea typeface="+mn-ea"/>
                          <a:cs typeface="+mn-cs"/>
                        </a:rPr>
                        <a:t> - Shopping sites and services use algorithms and machine learning tools like NLP and data visualization to predict trends and refine the prompts in their recommendation systems to match customer interests and purchases.</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127626326"/>
                  </a:ext>
                </a:extLst>
              </a:tr>
            </a:tbl>
          </a:graphicData>
        </a:graphic>
      </p:graphicFrame>
      <p:sp>
        <p:nvSpPr>
          <p:cNvPr id="7" name="Arrow: Right 6">
            <a:extLst>
              <a:ext uri="{FF2B5EF4-FFF2-40B4-BE49-F238E27FC236}">
                <a16:creationId xmlns:a16="http://schemas.microsoft.com/office/drawing/2014/main" id="{764DBAEC-076D-4030-0150-BEF19A87D91F}"/>
              </a:ext>
            </a:extLst>
          </p:cNvPr>
          <p:cNvSpPr/>
          <p:nvPr/>
        </p:nvSpPr>
        <p:spPr>
          <a:xfrm>
            <a:off x="1727067" y="531846"/>
            <a:ext cx="699796" cy="3452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Arrow: Left 7">
            <a:extLst>
              <a:ext uri="{FF2B5EF4-FFF2-40B4-BE49-F238E27FC236}">
                <a16:creationId xmlns:a16="http://schemas.microsoft.com/office/drawing/2014/main" id="{D542E881-D643-928A-4DE5-9970AC4E7151}"/>
              </a:ext>
            </a:extLst>
          </p:cNvPr>
          <p:cNvSpPr/>
          <p:nvPr/>
        </p:nvSpPr>
        <p:spPr>
          <a:xfrm>
            <a:off x="10661036" y="563351"/>
            <a:ext cx="699795" cy="345231"/>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962287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EB71D0-1275-5006-B8A7-5DE1AF34F5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871996-4EE9-B7FF-E582-0DC829AB5BD7}"/>
              </a:ext>
            </a:extLst>
          </p:cNvPr>
          <p:cNvSpPr>
            <a:spLocks noGrp="1"/>
          </p:cNvSpPr>
          <p:nvPr>
            <p:ph type="title"/>
          </p:nvPr>
        </p:nvSpPr>
        <p:spPr>
          <a:solidFill>
            <a:schemeClr val="accent1">
              <a:lumMod val="40000"/>
              <a:lumOff val="60000"/>
            </a:schemeClr>
          </a:solidFill>
        </p:spPr>
        <p:txBody>
          <a:bodyPr>
            <a:normAutofit fontScale="90000"/>
          </a:bodyPr>
          <a:lstStyle/>
          <a:p>
            <a:r>
              <a:rPr lang="en-IN" sz="4900" b="1" kern="100" dirty="0">
                <a:effectLst/>
                <a:latin typeface="Calibri" panose="020F0502020204030204" pitchFamily="34" charset="0"/>
                <a:ea typeface="Calibri" panose="020F0502020204030204" pitchFamily="34" charset="0"/>
                <a:cs typeface="Shruti" panose="020B0502040204020203" pitchFamily="34" charset="0"/>
              </a:rPr>
              <a:t>Data Science in Retail and E-commerce</a:t>
            </a:r>
            <a:br>
              <a:rPr lang="en-US" sz="1800" kern="100" dirty="0">
                <a:effectLst/>
                <a:latin typeface="Calibri" panose="020F0502020204030204" pitchFamily="34" charset="0"/>
                <a:ea typeface="Calibri" panose="020F0502020204030204" pitchFamily="34" charset="0"/>
                <a:cs typeface="Shruti" panose="020B0502040204020203" pitchFamily="34" charset="0"/>
              </a:rPr>
            </a:br>
            <a:br>
              <a:rPr lang="en-US" sz="1800" kern="100" dirty="0">
                <a:effectLst/>
                <a:latin typeface="Calibri" panose="020F0502020204030204" pitchFamily="34" charset="0"/>
                <a:ea typeface="Calibri" panose="020F0502020204030204" pitchFamily="34" charset="0"/>
                <a:cs typeface="Shruti" panose="020B0502040204020203" pitchFamily="34" charset="0"/>
              </a:rPr>
            </a:br>
            <a:endParaRPr lang="en-IN" dirty="0"/>
          </a:p>
        </p:txBody>
      </p:sp>
      <p:pic>
        <p:nvPicPr>
          <p:cNvPr id="5" name="Content Placeholder 4">
            <a:extLst>
              <a:ext uri="{FF2B5EF4-FFF2-40B4-BE49-F238E27FC236}">
                <a16:creationId xmlns:a16="http://schemas.microsoft.com/office/drawing/2014/main" id="{C1E8696F-6C21-A30A-66AC-56EE27E27654}"/>
              </a:ext>
            </a:extLst>
          </p:cNvPr>
          <p:cNvPicPr>
            <a:picLocks noGrp="1" noChangeAspect="1"/>
          </p:cNvPicPr>
          <p:nvPr>
            <p:ph idx="1"/>
          </p:nvPr>
        </p:nvPicPr>
        <p:blipFill>
          <a:blip r:embed="rId2"/>
          <a:stretch>
            <a:fillRect/>
          </a:stretch>
        </p:blipFill>
        <p:spPr>
          <a:xfrm>
            <a:off x="2556387" y="2773700"/>
            <a:ext cx="8946637" cy="3735254"/>
          </a:xfrm>
          <a:prstGeom prst="rect">
            <a:avLst/>
          </a:prstGeom>
        </p:spPr>
      </p:pic>
      <p:sp>
        <p:nvSpPr>
          <p:cNvPr id="7" name="Arrow: Right 6">
            <a:extLst>
              <a:ext uri="{FF2B5EF4-FFF2-40B4-BE49-F238E27FC236}">
                <a16:creationId xmlns:a16="http://schemas.microsoft.com/office/drawing/2014/main" id="{12A3693D-BB7D-901B-B48A-CC67BE56724D}"/>
              </a:ext>
            </a:extLst>
          </p:cNvPr>
          <p:cNvSpPr/>
          <p:nvPr/>
        </p:nvSpPr>
        <p:spPr>
          <a:xfrm>
            <a:off x="1304280" y="975400"/>
            <a:ext cx="699796" cy="3452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Arrow: Left 7">
            <a:extLst>
              <a:ext uri="{FF2B5EF4-FFF2-40B4-BE49-F238E27FC236}">
                <a16:creationId xmlns:a16="http://schemas.microsoft.com/office/drawing/2014/main" id="{E6755A18-1643-A2AC-1E0E-3E89B34B969F}"/>
              </a:ext>
            </a:extLst>
          </p:cNvPr>
          <p:cNvSpPr/>
          <p:nvPr/>
        </p:nvSpPr>
        <p:spPr>
          <a:xfrm>
            <a:off x="10983260" y="1021101"/>
            <a:ext cx="699795" cy="345231"/>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800137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09B82-BE4F-9596-C3BB-A0FE2DA957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F05B86-3D69-0887-420F-3698CCE611DA}"/>
              </a:ext>
            </a:extLst>
          </p:cNvPr>
          <p:cNvSpPr>
            <a:spLocks noGrp="1"/>
          </p:cNvSpPr>
          <p:nvPr>
            <p:ph type="title"/>
          </p:nvPr>
        </p:nvSpPr>
        <p:spPr>
          <a:xfrm>
            <a:off x="1530964" y="326572"/>
            <a:ext cx="10018713" cy="755780"/>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sz="2800" b="1" i="1" u="sng" dirty="0">
                <a:solidFill>
                  <a:schemeClr val="accent3">
                    <a:lumMod val="50000"/>
                  </a:schemeClr>
                </a:solidFill>
                <a:effectLst>
                  <a:outerShdw blurRad="38100" dist="38100" dir="2700000" algn="tl">
                    <a:srgbClr val="000000">
                      <a:alpha val="43137"/>
                    </a:srgbClr>
                  </a:outerShdw>
                </a:effectLst>
              </a:rPr>
              <a:t>Data Science in Manufacturing, Logistics, and Supply Chain</a:t>
            </a:r>
            <a:endParaRPr lang="en-IN" sz="2800" b="1" i="1" u="sng" dirty="0">
              <a:solidFill>
                <a:schemeClr val="accent3">
                  <a:lumMod val="50000"/>
                </a:schemeClr>
              </a:solidFill>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F131B894-76C9-55DA-D855-883A8B4F49AD}"/>
              </a:ext>
            </a:extLst>
          </p:cNvPr>
          <p:cNvGraphicFramePr>
            <a:graphicFrameLocks noGrp="1"/>
          </p:cNvGraphicFramePr>
          <p:nvPr>
            <p:ph idx="1"/>
            <p:extLst>
              <p:ext uri="{D42A27DB-BD31-4B8C-83A1-F6EECF244321}">
                <p14:modId xmlns:p14="http://schemas.microsoft.com/office/powerpoint/2010/main" val="1916956228"/>
              </p:ext>
            </p:extLst>
          </p:nvPr>
        </p:nvGraphicFramePr>
        <p:xfrm>
          <a:off x="1641313" y="1399593"/>
          <a:ext cx="9805727" cy="4446905"/>
        </p:xfrm>
        <a:graphic>
          <a:graphicData uri="http://schemas.openxmlformats.org/drawingml/2006/table">
            <a:tbl>
              <a:tblPr firstRow="1" bandRow="1">
                <a:effectLst>
                  <a:outerShdw blurRad="63500" sx="102000" sy="102000" algn="ctr" rotWithShape="0">
                    <a:prstClr val="black">
                      <a:alpha val="40000"/>
                    </a:prstClr>
                  </a:outerShdw>
                </a:effectLst>
                <a:tableStyleId>{3C2FFA5D-87B4-456A-9821-1D502468CF0F}</a:tableStyleId>
              </a:tblPr>
              <a:tblGrid>
                <a:gridCol w="9805727">
                  <a:extLst>
                    <a:ext uri="{9D8B030D-6E8A-4147-A177-3AD203B41FA5}">
                      <a16:colId xmlns:a16="http://schemas.microsoft.com/office/drawing/2014/main" val="1151068440"/>
                    </a:ext>
                  </a:extLst>
                </a:gridCol>
              </a:tblGrid>
              <a:tr h="77820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kern="1200" dirty="0">
                          <a:solidFill>
                            <a:schemeClr val="lt1"/>
                          </a:solidFill>
                          <a:effectLst/>
                          <a:latin typeface="+mn-lt"/>
                          <a:ea typeface="+mn-ea"/>
                          <a:cs typeface="+mn-cs"/>
                        </a:rPr>
                        <a:t>Digital transformation for companies in the manufacturing industry has prompted the  </a:t>
                      </a:r>
                      <a:r>
                        <a:rPr lang="en-IN" sz="1800" b="1" u="none" kern="1200" dirty="0">
                          <a:solidFill>
                            <a:schemeClr val="lt1"/>
                          </a:solidFill>
                          <a:effectLst/>
                          <a:latin typeface="+mn-lt"/>
                          <a:ea typeface="+mn-ea"/>
                          <a:cs typeface="+mn-cs"/>
                        </a:rPr>
                        <a:t>Fourth Industrial Revolution </a:t>
                      </a:r>
                      <a:r>
                        <a:rPr lang="en-IN" sz="1800" b="1" kern="1200" dirty="0">
                          <a:solidFill>
                            <a:schemeClr val="lt1"/>
                          </a:solidFill>
                          <a:effectLst/>
                          <a:latin typeface="+mn-lt"/>
                          <a:ea typeface="+mn-ea"/>
                          <a:cs typeface="+mn-cs"/>
                        </a:rPr>
                        <a:t>, and the most successful Industry 4.0 leaders leverage not just IOT sensors and data science in manufacturing, but also artificial intelligence (AI) and a surge in autonomous robots and vehicles</a:t>
                      </a:r>
                      <a:endParaRPr lang="en-US" sz="1800" b="1" kern="1200" dirty="0">
                        <a:solidFill>
                          <a:schemeClr val="lt1"/>
                        </a:solidFill>
                        <a:effectLst/>
                        <a:latin typeface="+mn-lt"/>
                        <a:ea typeface="+mn-ea"/>
                        <a:cs typeface="+mn-cs"/>
                      </a:endParaRPr>
                    </a:p>
                  </a:txBody>
                  <a:tcPr/>
                </a:tc>
                <a:extLst>
                  <a:ext uri="{0D108BD9-81ED-4DB2-BD59-A6C34878D82A}">
                    <a16:rowId xmlns:a16="http://schemas.microsoft.com/office/drawing/2014/main" val="291999250"/>
                  </a:ext>
                </a:extLst>
              </a:tr>
              <a:tr h="6901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Data scientists help their teams boost productivity by closely monitoring streams of data from all these sources to identify evolving trends in their business. </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4288160086"/>
                  </a:ext>
                </a:extLst>
              </a:tr>
              <a:tr h="77820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Closely linked with manufacturing, companies that manage logistics and various aspects of the supply chain are also dependent on data science applications.</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127626326"/>
                  </a:ext>
                </a:extLst>
              </a:tr>
              <a:tr h="101166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Improving Production and Distribution Efficiencies</a:t>
                      </a:r>
                      <a:r>
                        <a:rPr lang="en-IN" sz="1800" kern="1200" dirty="0">
                          <a:solidFill>
                            <a:schemeClr val="dk1"/>
                          </a:solidFill>
                          <a:effectLst/>
                          <a:latin typeface="+mn-lt"/>
                          <a:ea typeface="+mn-ea"/>
                          <a:cs typeface="+mn-cs"/>
                        </a:rPr>
                        <a:t> - The use of data science tools like ML and predictive algorithms can speed up production time, avoid processing delays, and schedule preventative maintenance. </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4064017110"/>
                  </a:ext>
                </a:extLst>
              </a:tr>
              <a:tr h="77820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Data science is also used in quality assurance, storage and packaging efficiencies, and supply chain logistics.</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10701631"/>
                  </a:ext>
                </a:extLst>
              </a:tr>
            </a:tbl>
          </a:graphicData>
        </a:graphic>
      </p:graphicFrame>
      <p:sp>
        <p:nvSpPr>
          <p:cNvPr id="7" name="Arrow: Right 6">
            <a:extLst>
              <a:ext uri="{FF2B5EF4-FFF2-40B4-BE49-F238E27FC236}">
                <a16:creationId xmlns:a16="http://schemas.microsoft.com/office/drawing/2014/main" id="{9D7C457D-348F-7635-57EA-AF4AD41313A7}"/>
              </a:ext>
            </a:extLst>
          </p:cNvPr>
          <p:cNvSpPr/>
          <p:nvPr/>
        </p:nvSpPr>
        <p:spPr>
          <a:xfrm>
            <a:off x="1530964" y="531846"/>
            <a:ext cx="699796" cy="3452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Arrow: Left 7">
            <a:extLst>
              <a:ext uri="{FF2B5EF4-FFF2-40B4-BE49-F238E27FC236}">
                <a16:creationId xmlns:a16="http://schemas.microsoft.com/office/drawing/2014/main" id="{2A0AAB53-D754-A882-EC8C-E591DBF1439E}"/>
              </a:ext>
            </a:extLst>
          </p:cNvPr>
          <p:cNvSpPr/>
          <p:nvPr/>
        </p:nvSpPr>
        <p:spPr>
          <a:xfrm>
            <a:off x="10849882" y="601024"/>
            <a:ext cx="699795" cy="3452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710190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B0965-92E7-EC10-A626-8265B1585A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8893EC-657C-FF76-EC76-092B7B220EDC}"/>
              </a:ext>
            </a:extLst>
          </p:cNvPr>
          <p:cNvSpPr>
            <a:spLocks noGrp="1"/>
          </p:cNvSpPr>
          <p:nvPr>
            <p:ph type="title"/>
          </p:nvPr>
        </p:nvSpPr>
        <p:spPr>
          <a:solidFill>
            <a:schemeClr val="accent1">
              <a:lumMod val="40000"/>
              <a:lumOff val="60000"/>
            </a:schemeClr>
          </a:solidFill>
        </p:spPr>
        <p:txBody>
          <a:bodyPr>
            <a:normAutofit fontScale="90000"/>
          </a:bodyPr>
          <a:lstStyle/>
          <a:p>
            <a:br>
              <a:rPr lang="en-IN" sz="3600" b="1" kern="100" dirty="0">
                <a:effectLst/>
                <a:latin typeface="Calibri" panose="020F0502020204030204" pitchFamily="34" charset="0"/>
                <a:ea typeface="Calibri" panose="020F0502020204030204" pitchFamily="34" charset="0"/>
                <a:cs typeface="Shruti" panose="020B0502040204020203" pitchFamily="34" charset="0"/>
              </a:rPr>
            </a:br>
            <a:br>
              <a:rPr lang="en-IN" sz="3600" b="1" kern="100" dirty="0">
                <a:effectLst/>
                <a:latin typeface="Calibri" panose="020F0502020204030204" pitchFamily="34" charset="0"/>
                <a:ea typeface="Calibri" panose="020F0502020204030204" pitchFamily="34" charset="0"/>
                <a:cs typeface="Shruti" panose="020B0502040204020203" pitchFamily="34" charset="0"/>
              </a:rPr>
            </a:br>
            <a:r>
              <a:rPr lang="en-IN" sz="3600" b="1" kern="100" dirty="0">
                <a:effectLst/>
                <a:latin typeface="Calibri" panose="020F0502020204030204" pitchFamily="34" charset="0"/>
                <a:ea typeface="Calibri" panose="020F0502020204030204" pitchFamily="34" charset="0"/>
                <a:cs typeface="Shruti" panose="020B0502040204020203" pitchFamily="34" charset="0"/>
              </a:rPr>
              <a:t>Data Science in Manufacturing, Logistics, and Supply Chain</a:t>
            </a:r>
            <a:br>
              <a:rPr lang="en-US" sz="1800" kern="100" dirty="0">
                <a:effectLst/>
                <a:latin typeface="Calibri" panose="020F0502020204030204" pitchFamily="34" charset="0"/>
                <a:ea typeface="Calibri" panose="020F0502020204030204" pitchFamily="34" charset="0"/>
                <a:cs typeface="Shruti" panose="020B0502040204020203" pitchFamily="34" charset="0"/>
              </a:rPr>
            </a:br>
            <a:br>
              <a:rPr lang="en-US" sz="1800" kern="100" dirty="0">
                <a:effectLst/>
                <a:latin typeface="Calibri" panose="020F0502020204030204" pitchFamily="34" charset="0"/>
                <a:ea typeface="Calibri" panose="020F0502020204030204" pitchFamily="34" charset="0"/>
                <a:cs typeface="Shruti" panose="020B0502040204020203" pitchFamily="34" charset="0"/>
              </a:rPr>
            </a:br>
            <a:br>
              <a:rPr lang="en-US" sz="1800" kern="100" dirty="0">
                <a:effectLst/>
                <a:latin typeface="Calibri" panose="020F0502020204030204" pitchFamily="34" charset="0"/>
                <a:ea typeface="Calibri" panose="020F0502020204030204" pitchFamily="34" charset="0"/>
                <a:cs typeface="Shruti" panose="020B0502040204020203" pitchFamily="34" charset="0"/>
              </a:rPr>
            </a:br>
            <a:endParaRPr lang="en-IN" dirty="0"/>
          </a:p>
        </p:txBody>
      </p:sp>
      <p:pic>
        <p:nvPicPr>
          <p:cNvPr id="6" name="Content Placeholder 5">
            <a:extLst>
              <a:ext uri="{FF2B5EF4-FFF2-40B4-BE49-F238E27FC236}">
                <a16:creationId xmlns:a16="http://schemas.microsoft.com/office/drawing/2014/main" id="{5176F514-D9B6-400D-C288-BE3CF59FAC9D}"/>
              </a:ext>
            </a:extLst>
          </p:cNvPr>
          <p:cNvPicPr>
            <a:picLocks noGrp="1" noChangeAspect="1"/>
          </p:cNvPicPr>
          <p:nvPr>
            <p:ph idx="1"/>
          </p:nvPr>
        </p:nvPicPr>
        <p:blipFill>
          <a:blip r:embed="rId2"/>
          <a:stretch>
            <a:fillRect/>
          </a:stretch>
        </p:blipFill>
        <p:spPr>
          <a:xfrm>
            <a:off x="2625213" y="2864548"/>
            <a:ext cx="8877811" cy="3575581"/>
          </a:xfrm>
          <a:prstGeom prst="rect">
            <a:avLst/>
          </a:prstGeom>
        </p:spPr>
      </p:pic>
      <p:sp>
        <p:nvSpPr>
          <p:cNvPr id="7" name="Arrow: Right 6">
            <a:extLst>
              <a:ext uri="{FF2B5EF4-FFF2-40B4-BE49-F238E27FC236}">
                <a16:creationId xmlns:a16="http://schemas.microsoft.com/office/drawing/2014/main" id="{CD843737-384D-31C9-2A44-773CF57A763C}"/>
              </a:ext>
            </a:extLst>
          </p:cNvPr>
          <p:cNvSpPr/>
          <p:nvPr/>
        </p:nvSpPr>
        <p:spPr>
          <a:xfrm>
            <a:off x="1382938" y="1111949"/>
            <a:ext cx="699796" cy="3452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Arrow: Left 7">
            <a:extLst>
              <a:ext uri="{FF2B5EF4-FFF2-40B4-BE49-F238E27FC236}">
                <a16:creationId xmlns:a16="http://schemas.microsoft.com/office/drawing/2014/main" id="{FACE96C4-CA26-0ED4-B3D4-A972486B4BCD}"/>
              </a:ext>
            </a:extLst>
          </p:cNvPr>
          <p:cNvSpPr/>
          <p:nvPr/>
        </p:nvSpPr>
        <p:spPr>
          <a:xfrm>
            <a:off x="10904602" y="1111949"/>
            <a:ext cx="699795" cy="345231"/>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734251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56</TotalTime>
  <Words>1087</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Parallax</vt:lpstr>
      <vt:lpstr>Applications of Data Science in Various Industries</vt:lpstr>
      <vt:lpstr>Data Science in Healthcare</vt:lpstr>
      <vt:lpstr>Data Science in Healthcare </vt:lpstr>
      <vt:lpstr>Data Science in Financial Services</vt:lpstr>
      <vt:lpstr>Data Science in Finance Services </vt:lpstr>
      <vt:lpstr>Data Science in Retail and E-commerce</vt:lpstr>
      <vt:lpstr>Data Science in Retail and E-commerce  </vt:lpstr>
      <vt:lpstr>Data Science in Manufacturing, Logistics, and Supply Chain</vt:lpstr>
      <vt:lpstr>  Data Science in Manufacturing, Logistics, and Supply Chain   </vt:lpstr>
      <vt:lpstr>Data Science in Insurance</vt:lpstr>
      <vt:lpstr>  Data Science in Insurance    </vt:lpstr>
      <vt:lpstr>PowerPoint Presentation</vt:lpstr>
    </vt:vector>
  </TitlesOfParts>
  <Company>MP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SALUNKE RITU</dc:creator>
  <cp:lastModifiedBy>SALUNKE RITU</cp:lastModifiedBy>
  <cp:revision>1</cp:revision>
  <dcterms:created xsi:type="dcterms:W3CDTF">2025-04-23T12:02:27Z</dcterms:created>
  <dcterms:modified xsi:type="dcterms:W3CDTF">2025-04-23T12:59:07Z</dcterms:modified>
</cp:coreProperties>
</file>