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62" r:id="rId5"/>
    <p:sldId id="263" r:id="rId6"/>
    <p:sldId id="259" r:id="rId7"/>
    <p:sldId id="264" r:id="rId8"/>
    <p:sldId id="265" r:id="rId9"/>
    <p:sldId id="260" r:id="rId10"/>
    <p:sldId id="266" r:id="rId11"/>
    <p:sldId id="267" r:id="rId12"/>
    <p:sldId id="268" r:id="rId13"/>
    <p:sldId id="269" r:id="rId14"/>
    <p:sldId id="270" r:id="rId15"/>
    <p:sldId id="275" r:id="rId16"/>
    <p:sldId id="276" r:id="rId17"/>
    <p:sldId id="271" r:id="rId18"/>
    <p:sldId id="277" r:id="rId19"/>
    <p:sldId id="272" r:id="rId20"/>
    <p:sldId id="278" r:id="rId21"/>
    <p:sldId id="273" r:id="rId22"/>
    <p:sldId id="279" r:id="rId23"/>
    <p:sldId id="274" r:id="rId24"/>
    <p:sldId id="280" r:id="rId25"/>
    <p:sldId id="281" r:id="rId26"/>
    <p:sldId id="282" r:id="rId27"/>
    <p:sldId id="284" r:id="rId28"/>
    <p:sldId id="283" r:id="rId29"/>
    <p:sldId id="290" r:id="rId30"/>
    <p:sldId id="285" r:id="rId31"/>
    <p:sldId id="291" r:id="rId32"/>
    <p:sldId id="286" r:id="rId33"/>
    <p:sldId id="292" r:id="rId34"/>
    <p:sldId id="287" r:id="rId35"/>
    <p:sldId id="293" r:id="rId36"/>
    <p:sldId id="288" r:id="rId37"/>
    <p:sldId id="294" r:id="rId38"/>
    <p:sldId id="289" r:id="rId39"/>
    <p:sldId id="295" r:id="rId40"/>
    <p:sldId id="296" r:id="rId41"/>
    <p:sldId id="298" r:id="rId42"/>
    <p:sldId id="297" r:id="rId43"/>
    <p:sldId id="299" r:id="rId44"/>
    <p:sldId id="301" r:id="rId45"/>
    <p:sldId id="300" r:id="rId46"/>
    <p:sldId id="302" r:id="rId47"/>
    <p:sldId id="303" r:id="rId48"/>
    <p:sldId id="304" r:id="rId49"/>
    <p:sldId id="305" r:id="rId50"/>
    <p:sldId id="306" r:id="rId51"/>
    <p:sldId id="307" r:id="rId52"/>
    <p:sldId id="308" r:id="rId53"/>
    <p:sldId id="261" r:id="rId54"/>
    <p:sldId id="309" r:id="rId55"/>
    <p:sldId id="310" r:id="rId56"/>
    <p:sldId id="311" r:id="rId57"/>
    <p:sldId id="312" r:id="rId58"/>
    <p:sldId id="313" r:id="rId59"/>
    <p:sldId id="314" r:id="rId60"/>
    <p:sldId id="315"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4" d="100"/>
          <a:sy n="64" d="100"/>
        </p:scale>
        <p:origin x="-1482"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B0C683-2044-45AD-AE0E-D342A9D46102}" type="datetimeFigureOut">
              <a:rPr lang="fr-FR" smtClean="0"/>
              <a:t>16/02/2019</a:t>
            </a:fld>
            <a:endParaRPr lang="fr-FR"/>
          </a:p>
        </p:txBody>
      </p:sp>
      <p:sp>
        <p:nvSpPr>
          <p:cNvPr id="5" name="Footer Placeholder 4"/>
          <p:cNvSpPr>
            <a:spLocks noGrp="1"/>
          </p:cNvSpPr>
          <p:nvPr>
            <p:ph type="ftr" sz="quarter" idx="11"/>
          </p:nvPr>
        </p:nvSpPr>
        <p:spPr/>
        <p:txBody>
          <a:bodyPr/>
          <a:lstStyle/>
          <a:p>
            <a:endParaRPr lang="fr-FR"/>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C0C7B101-D70E-4E74-8535-D5C62DAF81D8}" type="slidenum">
              <a:rPr lang="fr-FR" smtClean="0"/>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B0C683-2044-45AD-AE0E-D342A9D46102}" type="datetimeFigureOut">
              <a:rPr lang="fr-FR" smtClean="0"/>
              <a:t>16/02/2019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0C7B101-D70E-4E74-8535-D5C62DAF81D8}" type="slidenum">
              <a:rPr lang="fr-FR" smtClean="0"/>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B0C683-2044-45AD-AE0E-D342A9D46102}" type="datetimeFigureOut">
              <a:rPr lang="fr-FR" smtClean="0"/>
              <a:t>16/02/2019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0C7B101-D70E-4E74-8535-D5C62DAF81D8}" type="slidenum">
              <a:rPr lang="fr-FR" smtClean="0"/>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B0C683-2044-45AD-AE0E-D342A9D46102}" type="datetimeFigureOut">
              <a:rPr lang="fr-FR" smtClean="0"/>
              <a:t>16/02/2019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0C7B101-D70E-4E74-8535-D5C62DAF81D8}" type="slidenum">
              <a:rPr lang="fr-FR" smtClean="0"/>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5B0C683-2044-45AD-AE0E-D342A9D46102}" type="datetimeFigureOut">
              <a:rPr lang="fr-FR" smtClean="0"/>
              <a:t>16/02/2019</a:t>
            </a:fld>
            <a:endParaRPr lang="fr-FR"/>
          </a:p>
        </p:txBody>
      </p:sp>
      <p:sp>
        <p:nvSpPr>
          <p:cNvPr id="8" name="Slide Number Placeholder 7"/>
          <p:cNvSpPr>
            <a:spLocks noGrp="1"/>
          </p:cNvSpPr>
          <p:nvPr>
            <p:ph type="sldNum" sz="quarter" idx="11"/>
          </p:nvPr>
        </p:nvSpPr>
        <p:spPr/>
        <p:txBody>
          <a:bodyPr/>
          <a:lstStyle/>
          <a:p>
            <a:fld id="{C0C7B101-D70E-4E74-8535-D5C62DAF81D8}" type="slidenum">
              <a:rPr lang="fr-FR" smtClean="0"/>
              <a:t>‹#›</a:t>
            </a:fld>
            <a:endParaRPr lang="fr-FR"/>
          </a:p>
        </p:txBody>
      </p:sp>
      <p:sp>
        <p:nvSpPr>
          <p:cNvPr id="9" name="Footer Placeholder 8"/>
          <p:cNvSpPr>
            <a:spLocks noGrp="1"/>
          </p:cNvSpPr>
          <p:nvPr>
            <p:ph type="ftr" sz="quarter" idx="12"/>
          </p:nvPr>
        </p:nvSpPr>
        <p:spPr/>
        <p:txBody>
          <a:bodyPr/>
          <a:lstStyle/>
          <a:p>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B0C683-2044-45AD-AE0E-D342A9D46102}" type="datetimeFigureOut">
              <a:rPr lang="fr-FR" smtClean="0"/>
              <a:t>16/02/2019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0C7B101-D70E-4E74-8535-D5C62DAF81D8}" type="slidenum">
              <a:rPr lang="fr-FR" smtClean="0"/>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B0C683-2044-45AD-AE0E-D342A9D46102}" type="datetimeFigureOut">
              <a:rPr lang="fr-FR" smtClean="0"/>
              <a:t>16/02/2019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0C7B101-D70E-4E74-8535-D5C62DAF81D8}" type="slidenum">
              <a:rPr lang="fr-FR" smtClean="0"/>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B0C683-2044-45AD-AE0E-D342A9D46102}" type="datetimeFigureOut">
              <a:rPr lang="fr-FR" smtClean="0"/>
              <a:t>16/02/2019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0C7B101-D70E-4E74-8535-D5C62DAF81D8}" type="slidenum">
              <a:rPr lang="fr-FR" smtClean="0"/>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B0C683-2044-45AD-AE0E-D342A9D46102}" type="datetimeFigureOut">
              <a:rPr lang="fr-FR" smtClean="0"/>
              <a:t>16/02/2019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0C7B101-D70E-4E74-8535-D5C62DAF81D8}" type="slidenum">
              <a:rPr lang="fr-FR" smtClean="0"/>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B0C683-2044-45AD-AE0E-D342A9D46102}" type="datetimeFigureOut">
              <a:rPr lang="fr-FR" smtClean="0"/>
              <a:t>16/02/2019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0C7B101-D70E-4E74-8535-D5C62DAF81D8}" type="slidenum">
              <a:rPr lang="fr-FR" smtClean="0"/>
              <a:t>‹#›</a:t>
            </a:fld>
            <a:endParaRPr lang="fr-FR"/>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B0C683-2044-45AD-AE0E-D342A9D46102}" type="datetimeFigureOut">
              <a:rPr lang="fr-FR" smtClean="0"/>
              <a:t>16/02/2019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C0C7B101-D70E-4E74-8535-D5C62DAF81D8}" type="slidenum">
              <a:rPr lang="fr-FR" smtClean="0"/>
              <a:t>‹#›</a:t>
            </a:fld>
            <a:endParaRPr lang="fr-F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85B0C683-2044-45AD-AE0E-D342A9D46102}" type="datetimeFigureOut">
              <a:rPr lang="fr-FR" smtClean="0"/>
              <a:t>16/02/2019</a:t>
            </a:fld>
            <a:endParaRPr lang="fr-FR"/>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fr-FR"/>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C0C7B101-D70E-4E74-8535-D5C62DAF81D8}" type="slidenum">
              <a:rPr lang="fr-FR" smtClean="0"/>
              <a:t>‹#›</a:t>
            </a:fld>
            <a:endParaRPr lang="fr-FR"/>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5600"/>
            <a:ext cx="7772400" cy="1470025"/>
          </a:xfrm>
        </p:spPr>
        <p:txBody>
          <a:bodyPr>
            <a:noAutofit/>
          </a:bodyPr>
          <a:lstStyle/>
          <a:p>
            <a:pPr algn="just"/>
            <a:r>
              <a:rPr lang="fr-FR" sz="4800" dirty="0" smtClean="0"/>
              <a:t>Assignment-3: </a:t>
            </a:r>
            <a:r>
              <a:rPr lang="fr-FR" sz="4800" dirty="0" smtClean="0"/>
              <a:t>NoSQL, MongoDB, R</a:t>
            </a:r>
            <a:br>
              <a:rPr lang="fr-FR" sz="4800" dirty="0" smtClean="0"/>
            </a:br>
            <a:endParaRPr lang="fr-FR" sz="4800" dirty="0"/>
          </a:p>
        </p:txBody>
      </p:sp>
      <p:sp>
        <p:nvSpPr>
          <p:cNvPr id="3" name="Subtitle 2"/>
          <p:cNvSpPr>
            <a:spLocks noGrp="1"/>
          </p:cNvSpPr>
          <p:nvPr>
            <p:ph type="subTitle" idx="1"/>
          </p:nvPr>
        </p:nvSpPr>
        <p:spPr>
          <a:xfrm>
            <a:off x="762000" y="4038600"/>
            <a:ext cx="6400800" cy="1752600"/>
          </a:xfrm>
        </p:spPr>
        <p:txBody>
          <a:bodyPr/>
          <a:lstStyle/>
          <a:p>
            <a:pPr algn="just"/>
            <a:r>
              <a:rPr lang="fr-FR" dirty="0" smtClean="0"/>
              <a:t>Ritu Sanjay</a:t>
            </a:r>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p:txBody>
      </p:sp>
    </p:spTree>
    <p:extLst>
      <p:ext uri="{BB962C8B-B14F-4D97-AF65-F5344CB8AC3E}">
        <p14:creationId xmlns:p14="http://schemas.microsoft.com/office/powerpoint/2010/main" val="27068817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 Find number of unique products</a:t>
            </a:r>
            <a:endParaRPr lang="en-US" dirty="0"/>
          </a:p>
        </p:txBody>
      </p:sp>
      <p:sp>
        <p:nvSpPr>
          <p:cNvPr id="4" name="TextBox 3"/>
          <p:cNvSpPr txBox="1"/>
          <p:nvPr/>
        </p:nvSpPr>
        <p:spPr>
          <a:xfrm>
            <a:off x="685800" y="1524000"/>
            <a:ext cx="6400800" cy="646331"/>
          </a:xfrm>
          <a:prstGeom prst="rect">
            <a:avLst/>
          </a:prstGeom>
          <a:noFill/>
        </p:spPr>
        <p:txBody>
          <a:bodyPr wrap="square" rtlCol="0">
            <a:spAutoFit/>
          </a:bodyPr>
          <a:lstStyle/>
          <a:p>
            <a:r>
              <a:rPr lang="en-US" dirty="0" smtClean="0"/>
              <a:t>length(</a:t>
            </a:r>
            <a:r>
              <a:rPr lang="en-US" dirty="0" err="1" smtClean="0"/>
              <a:t>m$distinct</a:t>
            </a:r>
            <a:r>
              <a:rPr lang="en-US" dirty="0" smtClean="0"/>
              <a:t>("Product_ID"))</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076" y="2438400"/>
            <a:ext cx="6381750" cy="16954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96219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 Find list of distinct age groups</a:t>
            </a:r>
            <a:endParaRPr lang="en-US" dirty="0"/>
          </a:p>
        </p:txBody>
      </p:sp>
      <p:sp>
        <p:nvSpPr>
          <p:cNvPr id="4" name="TextBox 3"/>
          <p:cNvSpPr txBox="1"/>
          <p:nvPr/>
        </p:nvSpPr>
        <p:spPr>
          <a:xfrm>
            <a:off x="685800" y="1524000"/>
            <a:ext cx="6400800" cy="369332"/>
          </a:xfrm>
          <a:prstGeom prst="rect">
            <a:avLst/>
          </a:prstGeom>
          <a:noFill/>
        </p:spPr>
        <p:txBody>
          <a:bodyPr wrap="square" rtlCol="0">
            <a:spAutoFit/>
          </a:bodyPr>
          <a:lstStyle/>
          <a:p>
            <a:r>
              <a:rPr lang="en-US" dirty="0" err="1" smtClean="0"/>
              <a:t>m$distinct</a:t>
            </a:r>
            <a:r>
              <a:rPr lang="en-US" dirty="0" smtClean="0"/>
              <a:t>("Age")</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362200"/>
            <a:ext cx="6381750" cy="16287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2682384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 Find list of distinct occupations</a:t>
            </a:r>
            <a:endParaRPr lang="en-US" dirty="0"/>
          </a:p>
        </p:txBody>
      </p:sp>
      <p:sp>
        <p:nvSpPr>
          <p:cNvPr id="4" name="TextBox 3"/>
          <p:cNvSpPr txBox="1"/>
          <p:nvPr/>
        </p:nvSpPr>
        <p:spPr>
          <a:xfrm>
            <a:off x="685800" y="1524000"/>
            <a:ext cx="6400800" cy="369332"/>
          </a:xfrm>
          <a:prstGeom prst="rect">
            <a:avLst/>
          </a:prstGeom>
          <a:noFill/>
        </p:spPr>
        <p:txBody>
          <a:bodyPr wrap="square" rtlCol="0">
            <a:spAutoFit/>
          </a:bodyPr>
          <a:lstStyle/>
          <a:p>
            <a:r>
              <a:rPr lang="en-US" dirty="0" smtClean="0"/>
              <a:t>sort(</a:t>
            </a:r>
            <a:r>
              <a:rPr lang="en-US" dirty="0" err="1" smtClean="0"/>
              <a:t>m$distinct</a:t>
            </a:r>
            <a:r>
              <a:rPr lang="en-US" dirty="0" smtClean="0"/>
              <a:t>("Occupation"))</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86000"/>
            <a:ext cx="6553200" cy="2057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2682384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 Find list of unique city regions</a:t>
            </a:r>
            <a:endParaRPr lang="en-US" dirty="0"/>
          </a:p>
        </p:txBody>
      </p:sp>
      <p:sp>
        <p:nvSpPr>
          <p:cNvPr id="4" name="TextBox 3"/>
          <p:cNvSpPr txBox="1"/>
          <p:nvPr/>
        </p:nvSpPr>
        <p:spPr>
          <a:xfrm>
            <a:off x="685800" y="1524000"/>
            <a:ext cx="6400800" cy="646331"/>
          </a:xfrm>
          <a:prstGeom prst="rect">
            <a:avLst/>
          </a:prstGeom>
          <a:noFill/>
        </p:spPr>
        <p:txBody>
          <a:bodyPr wrap="square" rtlCol="0">
            <a:spAutoFit/>
          </a:bodyPr>
          <a:lstStyle/>
          <a:p>
            <a:r>
              <a:rPr lang="en-US" dirty="0" err="1" smtClean="0"/>
              <a:t>m$distinct</a:t>
            </a:r>
            <a:r>
              <a:rPr lang="en-US" dirty="0" smtClean="0"/>
              <a:t>("City_Category")</a:t>
            </a:r>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803" y="2170331"/>
            <a:ext cx="6391275" cy="16859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2682384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 </a:t>
            </a:r>
            <a:r>
              <a:rPr lang="en-GB" dirty="0"/>
              <a:t>find unique 3-level product category combination</a:t>
            </a:r>
            <a:endParaRPr lang="en-US" dirty="0"/>
          </a:p>
        </p:txBody>
      </p:sp>
      <p:sp>
        <p:nvSpPr>
          <p:cNvPr id="4" name="TextBox 3"/>
          <p:cNvSpPr txBox="1"/>
          <p:nvPr/>
        </p:nvSpPr>
        <p:spPr>
          <a:xfrm>
            <a:off x="685800" y="1524000"/>
            <a:ext cx="6400800" cy="1200329"/>
          </a:xfrm>
          <a:prstGeom prst="rect">
            <a:avLst/>
          </a:prstGeom>
          <a:noFill/>
        </p:spPr>
        <p:txBody>
          <a:bodyPr wrap="square" rtlCol="0">
            <a:spAutoFit/>
          </a:bodyPr>
          <a:lstStyle/>
          <a:p>
            <a:r>
              <a:rPr lang="en-GB" dirty="0" smtClean="0"/>
              <a:t>sort(</a:t>
            </a:r>
            <a:r>
              <a:rPr lang="en-GB" dirty="0" err="1" smtClean="0"/>
              <a:t>m$distinct</a:t>
            </a:r>
            <a:r>
              <a:rPr lang="en-GB" dirty="0" smtClean="0"/>
              <a:t>("Product_Category_1"))</a:t>
            </a:r>
          </a:p>
          <a:p>
            <a:r>
              <a:rPr lang="en-GB" dirty="0" smtClean="0"/>
              <a:t>sort(</a:t>
            </a:r>
            <a:r>
              <a:rPr lang="en-GB" dirty="0" err="1" smtClean="0"/>
              <a:t>as.numeric</a:t>
            </a:r>
            <a:r>
              <a:rPr lang="en-GB" dirty="0" smtClean="0"/>
              <a:t>(</a:t>
            </a:r>
            <a:r>
              <a:rPr lang="en-GB" dirty="0" err="1" smtClean="0"/>
              <a:t>m$distinct</a:t>
            </a:r>
            <a:r>
              <a:rPr lang="en-GB" dirty="0" smtClean="0"/>
              <a:t>("Product_Category_2")))</a:t>
            </a:r>
          </a:p>
          <a:p>
            <a:r>
              <a:rPr lang="en-GB" dirty="0" smtClean="0"/>
              <a:t>sort(</a:t>
            </a:r>
            <a:r>
              <a:rPr lang="en-GB" dirty="0" err="1" smtClean="0"/>
              <a:t>as.numeric</a:t>
            </a:r>
            <a:r>
              <a:rPr lang="en-GB" dirty="0" smtClean="0"/>
              <a:t>(</a:t>
            </a:r>
            <a:r>
              <a:rPr lang="en-GB" dirty="0" err="1" smtClean="0"/>
              <a:t>m$distinct</a:t>
            </a:r>
            <a:r>
              <a:rPr lang="en-GB" dirty="0" smtClean="0"/>
              <a:t>("Product_Category_3")))</a:t>
            </a:r>
          </a:p>
          <a:p>
            <a:r>
              <a:rPr lang="en-US" dirty="0" smtClean="0">
                <a:solidFill>
                  <a:srgbClr val="92D050"/>
                </a:solidFill>
              </a:rPr>
              <a:t>#find the unique individual categorization</a:t>
            </a:r>
            <a:endParaRPr lang="en-US" dirty="0">
              <a:solidFill>
                <a:srgbClr val="92D050"/>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124200"/>
            <a:ext cx="6400800" cy="17716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2682384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GB" dirty="0" smtClean="0"/>
              <a:t>find </a:t>
            </a:r>
            <a:r>
              <a:rPr lang="en-GB" dirty="0"/>
              <a:t>unique 3-level product category </a:t>
            </a:r>
            <a:r>
              <a:rPr lang="en-GB" dirty="0" smtClean="0"/>
              <a:t>combination (…</a:t>
            </a:r>
            <a:r>
              <a:rPr lang="en-GB" dirty="0" err="1" smtClean="0"/>
              <a:t>contd</a:t>
            </a:r>
            <a:r>
              <a:rPr lang="en-GB" dirty="0" smtClean="0"/>
              <a:t>)</a:t>
            </a:r>
            <a:endParaRPr lang="en-US" dirty="0"/>
          </a:p>
        </p:txBody>
      </p:sp>
      <p:sp>
        <p:nvSpPr>
          <p:cNvPr id="4" name="TextBox 3"/>
          <p:cNvSpPr txBox="1"/>
          <p:nvPr/>
        </p:nvSpPr>
        <p:spPr>
          <a:xfrm>
            <a:off x="685800" y="1524000"/>
            <a:ext cx="6400800" cy="4524315"/>
          </a:xfrm>
          <a:prstGeom prst="rect">
            <a:avLst/>
          </a:prstGeom>
          <a:noFill/>
        </p:spPr>
        <p:txBody>
          <a:bodyPr wrap="square" rtlCol="0">
            <a:spAutoFit/>
          </a:bodyPr>
          <a:lstStyle/>
          <a:p>
            <a:r>
              <a:rPr lang="en-GB" dirty="0" err="1" smtClean="0"/>
              <a:t>m$aggregate</a:t>
            </a:r>
            <a:r>
              <a:rPr lang="en-GB" dirty="0" smtClean="0"/>
              <a:t>('[</a:t>
            </a:r>
          </a:p>
          <a:p>
            <a:r>
              <a:rPr lang="en-GB" dirty="0" smtClean="0"/>
              <a:t>             {"$group":</a:t>
            </a:r>
          </a:p>
          <a:p>
            <a:r>
              <a:rPr lang="en-GB" dirty="0" smtClean="0"/>
              <a:t>                 { "_id":</a:t>
            </a:r>
          </a:p>
          <a:p>
            <a:r>
              <a:rPr lang="en-GB" dirty="0" smtClean="0"/>
              <a:t>                     {"tag1":"$Product_Category_1",</a:t>
            </a:r>
          </a:p>
          <a:p>
            <a:r>
              <a:rPr lang="en-GB" dirty="0" smtClean="0"/>
              <a:t>                      "tag2":"$Product_Category_2",</a:t>
            </a:r>
          </a:p>
          <a:p>
            <a:r>
              <a:rPr lang="en-GB" dirty="0" smtClean="0"/>
              <a:t>                      "tag3":"$Product_Category_3"}</a:t>
            </a:r>
          </a:p>
          <a:p>
            <a:r>
              <a:rPr lang="en-GB" dirty="0" smtClean="0"/>
              <a:t>                 }</a:t>
            </a:r>
          </a:p>
          <a:p>
            <a:r>
              <a:rPr lang="en-GB" dirty="0" smtClean="0"/>
              <a:t>               }</a:t>
            </a:r>
          </a:p>
          <a:p>
            <a:r>
              <a:rPr lang="en-GB" dirty="0" smtClean="0"/>
              <a:t>]')</a:t>
            </a:r>
            <a:endParaRPr lang="en-US" dirty="0" smtClean="0"/>
          </a:p>
          <a:p>
            <a:endParaRPr lang="en-US" dirty="0">
              <a:solidFill>
                <a:srgbClr val="92D050"/>
              </a:solidFill>
            </a:endParaRPr>
          </a:p>
          <a:p>
            <a:r>
              <a:rPr lang="en-US" dirty="0" smtClean="0">
                <a:solidFill>
                  <a:srgbClr val="92D050"/>
                </a:solidFill>
              </a:rPr>
              <a:t>#equivalent </a:t>
            </a:r>
            <a:r>
              <a:rPr lang="en-US" dirty="0" err="1" smtClean="0">
                <a:solidFill>
                  <a:srgbClr val="92D050"/>
                </a:solidFill>
              </a:rPr>
              <a:t>mongodb</a:t>
            </a:r>
            <a:r>
              <a:rPr lang="en-US" dirty="0" smtClean="0">
                <a:solidFill>
                  <a:srgbClr val="92D050"/>
                </a:solidFill>
              </a:rPr>
              <a:t> version:</a:t>
            </a:r>
          </a:p>
          <a:p>
            <a:endParaRPr lang="en-US" dirty="0" smtClean="0">
              <a:solidFill>
                <a:srgbClr val="92D050"/>
              </a:solidFill>
            </a:endParaRPr>
          </a:p>
          <a:p>
            <a:r>
              <a:rPr lang="en-US" dirty="0" smtClean="0">
                <a:solidFill>
                  <a:srgbClr val="92D050"/>
                </a:solidFill>
              </a:rPr>
              <a:t>#&gt; </a:t>
            </a:r>
            <a:r>
              <a:rPr lang="en-US" dirty="0" err="1" smtClean="0">
                <a:solidFill>
                  <a:srgbClr val="92D050"/>
                </a:solidFill>
              </a:rPr>
              <a:t>var</a:t>
            </a:r>
            <a:r>
              <a:rPr lang="en-US" dirty="0" smtClean="0">
                <a:solidFill>
                  <a:srgbClr val="92D050"/>
                </a:solidFill>
              </a:rPr>
              <a:t> </a:t>
            </a:r>
            <a:r>
              <a:rPr lang="en-US" dirty="0" err="1" smtClean="0">
                <a:solidFill>
                  <a:srgbClr val="92D050"/>
                </a:solidFill>
              </a:rPr>
              <a:t>distinctProductTags</a:t>
            </a:r>
            <a:r>
              <a:rPr lang="en-US" dirty="0" smtClean="0">
                <a:solidFill>
                  <a:srgbClr val="92D050"/>
                </a:solidFill>
              </a:rPr>
              <a:t> = {$group: { _id: #{tag1:"$Product_Category_1",</a:t>
            </a:r>
          </a:p>
          <a:p>
            <a:r>
              <a:rPr lang="en-US" dirty="0" smtClean="0">
                <a:solidFill>
                  <a:srgbClr val="92D050"/>
                </a:solidFill>
              </a:rPr>
              <a:t>#tag2:"$Product_Category_2",tag3:"$Product_Category_3"}}}</a:t>
            </a:r>
          </a:p>
          <a:p>
            <a:r>
              <a:rPr lang="en-US" dirty="0" smtClean="0">
                <a:solidFill>
                  <a:srgbClr val="92D050"/>
                </a:solidFill>
              </a:rPr>
              <a:t>#&gt; </a:t>
            </a:r>
            <a:r>
              <a:rPr lang="en-US" dirty="0" err="1" smtClean="0">
                <a:solidFill>
                  <a:srgbClr val="92D050"/>
                </a:solidFill>
              </a:rPr>
              <a:t>db.blackfriday.aggregate</a:t>
            </a:r>
            <a:r>
              <a:rPr lang="en-US" dirty="0" smtClean="0">
                <a:solidFill>
                  <a:srgbClr val="92D050"/>
                </a:solidFill>
              </a:rPr>
              <a:t>([</a:t>
            </a:r>
            <a:r>
              <a:rPr lang="en-US" dirty="0" err="1" smtClean="0">
                <a:solidFill>
                  <a:srgbClr val="92D050"/>
                </a:solidFill>
              </a:rPr>
              <a:t>distinctProductTags</a:t>
            </a:r>
            <a:r>
              <a:rPr lang="en-US" dirty="0" smtClean="0">
                <a:solidFill>
                  <a:srgbClr val="92D050"/>
                </a:solidFill>
              </a:rPr>
              <a:t>])</a:t>
            </a:r>
            <a:endParaRPr lang="en-US" dirty="0">
              <a:solidFill>
                <a:srgbClr val="92D050"/>
              </a:solidFill>
            </a:endParaRPr>
          </a:p>
        </p:txBody>
      </p:sp>
    </p:spTree>
    <p:extLst>
      <p:ext uri="{BB962C8B-B14F-4D97-AF65-F5344CB8AC3E}">
        <p14:creationId xmlns:p14="http://schemas.microsoft.com/office/powerpoint/2010/main" val="39452379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GB" dirty="0"/>
              <a:t>find unique 3-level product category combination (…</a:t>
            </a:r>
            <a:r>
              <a:rPr lang="en-GB" dirty="0" err="1"/>
              <a:t>contd</a:t>
            </a:r>
            <a:r>
              <a:rPr lang="en-GB" dirty="0"/>
              <a:t>)</a:t>
            </a:r>
            <a:endParaRPr lang="en-US" dirty="0"/>
          </a:p>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066800"/>
            <a:ext cx="6362700" cy="20716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3276600" y="3147231"/>
            <a:ext cx="762000" cy="923330"/>
          </a:xfrm>
          <a:prstGeom prst="rect">
            <a:avLst/>
          </a:prstGeom>
          <a:noFill/>
        </p:spPr>
        <p:txBody>
          <a:bodyPr wrap="square" rtlCol="0">
            <a:spAutoFit/>
          </a:bodyPr>
          <a:lstStyle/>
          <a:p>
            <a:r>
              <a:rPr lang="en-US" b="1" dirty="0" smtClean="0"/>
              <a:t>.</a:t>
            </a:r>
          </a:p>
          <a:p>
            <a:r>
              <a:rPr lang="en-US" b="1" dirty="0" smtClean="0"/>
              <a:t>.</a:t>
            </a:r>
          </a:p>
          <a:p>
            <a:r>
              <a:rPr lang="en-US" b="1" dirty="0"/>
              <a:t>.</a:t>
            </a: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315" y="4199930"/>
            <a:ext cx="6400800" cy="18383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1363776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GB" dirty="0" smtClean="0"/>
              <a:t>find </a:t>
            </a:r>
            <a:r>
              <a:rPr lang="en-GB" dirty="0"/>
              <a:t>no of customers in each age group by gender</a:t>
            </a:r>
            <a:endParaRPr lang="en-US" dirty="0"/>
          </a:p>
        </p:txBody>
      </p:sp>
      <p:sp>
        <p:nvSpPr>
          <p:cNvPr id="4" name="TextBox 3"/>
          <p:cNvSpPr txBox="1"/>
          <p:nvPr/>
        </p:nvSpPr>
        <p:spPr>
          <a:xfrm>
            <a:off x="685800" y="1524000"/>
            <a:ext cx="6400800" cy="3970318"/>
          </a:xfrm>
          <a:prstGeom prst="rect">
            <a:avLst/>
          </a:prstGeom>
          <a:noFill/>
        </p:spPr>
        <p:txBody>
          <a:bodyPr wrap="square" rtlCol="0">
            <a:spAutoFit/>
          </a:bodyPr>
          <a:lstStyle/>
          <a:p>
            <a:r>
              <a:rPr lang="en-US" dirty="0" err="1" smtClean="0"/>
              <a:t>m$aggregate</a:t>
            </a:r>
            <a:r>
              <a:rPr lang="en-US" dirty="0" smtClean="0"/>
              <a:t>('[</a:t>
            </a:r>
          </a:p>
          <a:p>
            <a:r>
              <a:rPr lang="en-US" dirty="0" smtClean="0"/>
              <a:t>    {"$group": {"_id": {"gender":"$</a:t>
            </a:r>
            <a:r>
              <a:rPr lang="en-US" dirty="0" err="1" smtClean="0"/>
              <a:t>Gender","age</a:t>
            </a:r>
            <a:r>
              <a:rPr lang="en-US" dirty="0" smtClean="0"/>
              <a:t>":"$Age"},</a:t>
            </a:r>
          </a:p>
          <a:p>
            <a:r>
              <a:rPr lang="en-US" dirty="0" smtClean="0"/>
              <a:t>      "</a:t>
            </a:r>
            <a:r>
              <a:rPr lang="en-US" dirty="0" err="1" smtClean="0"/>
              <a:t>numOfCust</a:t>
            </a:r>
            <a:r>
              <a:rPr lang="en-US" dirty="0" smtClean="0"/>
              <a:t>":{"$sum": 1}}},</a:t>
            </a:r>
          </a:p>
          <a:p>
            <a:r>
              <a:rPr lang="en-US" dirty="0" smtClean="0"/>
              <a:t>    {"$sort": {"Gender":1}}</a:t>
            </a:r>
          </a:p>
          <a:p>
            <a:r>
              <a:rPr lang="en-US" dirty="0" smtClean="0"/>
              <a:t>    ]')</a:t>
            </a:r>
          </a:p>
          <a:p>
            <a:endParaRPr lang="en-US" dirty="0" smtClean="0"/>
          </a:p>
          <a:p>
            <a:r>
              <a:rPr lang="en-US" dirty="0" smtClean="0">
                <a:solidFill>
                  <a:srgbClr val="92D050"/>
                </a:solidFill>
              </a:rPr>
              <a:t>#equivalent </a:t>
            </a:r>
            <a:r>
              <a:rPr lang="en-US" dirty="0" err="1" smtClean="0">
                <a:solidFill>
                  <a:srgbClr val="92D050"/>
                </a:solidFill>
              </a:rPr>
              <a:t>mongodb</a:t>
            </a:r>
            <a:r>
              <a:rPr lang="en-US" dirty="0" smtClean="0">
                <a:solidFill>
                  <a:srgbClr val="92D050"/>
                </a:solidFill>
              </a:rPr>
              <a:t> version</a:t>
            </a:r>
            <a:endParaRPr lang="en-US" dirty="0">
              <a:solidFill>
                <a:srgbClr val="92D050"/>
              </a:solidFill>
            </a:endParaRPr>
          </a:p>
          <a:p>
            <a:r>
              <a:rPr lang="en-US" dirty="0" smtClean="0">
                <a:solidFill>
                  <a:srgbClr val="92D050"/>
                </a:solidFill>
              </a:rPr>
              <a:t>#</a:t>
            </a:r>
            <a:r>
              <a:rPr lang="en-US" dirty="0" err="1" smtClean="0">
                <a:solidFill>
                  <a:srgbClr val="92D050"/>
                </a:solidFill>
              </a:rPr>
              <a:t>db.blackfriday.aggregate</a:t>
            </a:r>
            <a:r>
              <a:rPr lang="en-US" dirty="0" smtClean="0">
                <a:solidFill>
                  <a:srgbClr val="92D050"/>
                </a:solidFill>
              </a:rPr>
              <a:t>([</a:t>
            </a:r>
          </a:p>
          <a:p>
            <a:r>
              <a:rPr lang="en-US" dirty="0" smtClean="0">
                <a:solidFill>
                  <a:srgbClr val="92D050"/>
                </a:solidFill>
              </a:rPr>
              <a:t>#  {$group: {_id: {gender:"$</a:t>
            </a:r>
            <a:r>
              <a:rPr lang="en-US" dirty="0" err="1" smtClean="0">
                <a:solidFill>
                  <a:srgbClr val="92D050"/>
                </a:solidFill>
              </a:rPr>
              <a:t>Gender",age</a:t>
            </a:r>
            <a:r>
              <a:rPr lang="en-US" dirty="0" smtClean="0">
                <a:solidFill>
                  <a:srgbClr val="92D050"/>
                </a:solidFill>
              </a:rPr>
              <a:t>:"$Age"},</a:t>
            </a:r>
          </a:p>
          <a:p>
            <a:r>
              <a:rPr lang="en-US" dirty="0" smtClean="0">
                <a:solidFill>
                  <a:srgbClr val="92D050"/>
                </a:solidFill>
              </a:rPr>
              <a:t>#    </a:t>
            </a:r>
            <a:r>
              <a:rPr lang="en-US" dirty="0" err="1" smtClean="0">
                <a:solidFill>
                  <a:srgbClr val="92D050"/>
                </a:solidFill>
              </a:rPr>
              <a:t>num</a:t>
            </a:r>
            <a:r>
              <a:rPr lang="en-US" dirty="0" smtClean="0">
                <a:solidFill>
                  <a:srgbClr val="92D050"/>
                </a:solidFill>
              </a:rPr>
              <a:t>:{$sum: 1}}},</a:t>
            </a:r>
          </a:p>
          <a:p>
            <a:r>
              <a:rPr lang="en-US" dirty="0" smtClean="0">
                <a:solidFill>
                  <a:srgbClr val="92D050"/>
                </a:solidFill>
              </a:rPr>
              <a:t>#  {$sort: {Gender:1}}</a:t>
            </a:r>
          </a:p>
          <a:p>
            <a:r>
              <a:rPr lang="en-US" dirty="0" smtClean="0">
                <a:solidFill>
                  <a:srgbClr val="92D050"/>
                </a:solidFill>
              </a:rPr>
              <a:t>#  ])</a:t>
            </a:r>
          </a:p>
          <a:p>
            <a:endParaRPr lang="en-US" dirty="0" smtClean="0"/>
          </a:p>
          <a:p>
            <a:endParaRPr lang="en-US" dirty="0"/>
          </a:p>
        </p:txBody>
      </p:sp>
    </p:spTree>
    <p:extLst>
      <p:ext uri="{BB962C8B-B14F-4D97-AF65-F5344CB8AC3E}">
        <p14:creationId xmlns:p14="http://schemas.microsoft.com/office/powerpoint/2010/main" val="32682384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r>
              <a:rPr lang="en-GB" dirty="0"/>
              <a:t>find no of customers in each age group by </a:t>
            </a:r>
            <a:r>
              <a:rPr lang="en-GB" dirty="0" smtClean="0"/>
              <a:t>gender</a:t>
            </a:r>
            <a:r>
              <a:rPr lang="en-US" dirty="0" smtClean="0"/>
              <a:t> (…</a:t>
            </a:r>
            <a:r>
              <a:rPr lang="en-US" dirty="0" err="1" smtClean="0"/>
              <a:t>contd</a:t>
            </a:r>
            <a:r>
              <a:rPr lang="en-US" dirty="0" smtClean="0"/>
              <a:t>)</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57350"/>
            <a:ext cx="6781800" cy="35433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9220707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GB" dirty="0" smtClean="0"/>
              <a:t>find </a:t>
            </a:r>
            <a:r>
              <a:rPr lang="en-GB" dirty="0"/>
              <a:t>average and total spending by each age group</a:t>
            </a:r>
            <a:endParaRPr lang="en-US" dirty="0"/>
          </a:p>
        </p:txBody>
      </p:sp>
      <p:sp>
        <p:nvSpPr>
          <p:cNvPr id="4" name="TextBox 3"/>
          <p:cNvSpPr txBox="1"/>
          <p:nvPr/>
        </p:nvSpPr>
        <p:spPr>
          <a:xfrm>
            <a:off x="685800" y="1524000"/>
            <a:ext cx="6400800" cy="4247317"/>
          </a:xfrm>
          <a:prstGeom prst="rect">
            <a:avLst/>
          </a:prstGeom>
          <a:noFill/>
        </p:spPr>
        <p:txBody>
          <a:bodyPr wrap="square" rtlCol="0">
            <a:spAutoFit/>
          </a:bodyPr>
          <a:lstStyle/>
          <a:p>
            <a:r>
              <a:rPr lang="en-US" dirty="0" err="1" smtClean="0"/>
              <a:t>m$aggregate</a:t>
            </a:r>
            <a:r>
              <a:rPr lang="en-US" dirty="0" smtClean="0"/>
              <a:t>('[</a:t>
            </a:r>
          </a:p>
          <a:p>
            <a:r>
              <a:rPr lang="en-US" dirty="0" smtClean="0"/>
              <a:t>            {"$group": </a:t>
            </a:r>
          </a:p>
          <a:p>
            <a:r>
              <a:rPr lang="en-US" dirty="0" smtClean="0"/>
              <a:t>                 { "_id": "$Age",</a:t>
            </a:r>
          </a:p>
          <a:p>
            <a:r>
              <a:rPr lang="en-US" dirty="0" smtClean="0"/>
              <a:t>                  "</a:t>
            </a:r>
            <a:r>
              <a:rPr lang="en-US" dirty="0" err="1" smtClean="0"/>
              <a:t>tot_sales</a:t>
            </a:r>
            <a:r>
              <a:rPr lang="en-US" dirty="0" smtClean="0"/>
              <a:t>": {"$sum": "$Purchase"},</a:t>
            </a:r>
          </a:p>
          <a:p>
            <a:r>
              <a:rPr lang="en-US" dirty="0" smtClean="0"/>
              <a:t>                  "</a:t>
            </a:r>
            <a:r>
              <a:rPr lang="en-US" dirty="0" err="1" smtClean="0"/>
              <a:t>avg_sales</a:t>
            </a:r>
            <a:r>
              <a:rPr lang="en-US" dirty="0" smtClean="0"/>
              <a:t>": {"$</a:t>
            </a:r>
            <a:r>
              <a:rPr lang="en-US" dirty="0" err="1" smtClean="0"/>
              <a:t>avg</a:t>
            </a:r>
            <a:r>
              <a:rPr lang="en-US" dirty="0" smtClean="0"/>
              <a:t>": "$Purchase"}</a:t>
            </a:r>
          </a:p>
          <a:p>
            <a:r>
              <a:rPr lang="en-US" dirty="0" smtClean="0"/>
              <a:t>                 }</a:t>
            </a:r>
          </a:p>
          <a:p>
            <a:r>
              <a:rPr lang="en-US" dirty="0" smtClean="0"/>
              <a:t>}]')</a:t>
            </a:r>
          </a:p>
          <a:p>
            <a:endParaRPr lang="en-US" dirty="0" smtClean="0"/>
          </a:p>
          <a:p>
            <a:r>
              <a:rPr lang="en-US" dirty="0" smtClean="0">
                <a:solidFill>
                  <a:srgbClr val="92D050"/>
                </a:solidFill>
              </a:rPr>
              <a:t>#equivalent </a:t>
            </a:r>
            <a:r>
              <a:rPr lang="en-US" dirty="0" err="1" smtClean="0">
                <a:solidFill>
                  <a:srgbClr val="92D050"/>
                </a:solidFill>
              </a:rPr>
              <a:t>mongodb</a:t>
            </a:r>
            <a:r>
              <a:rPr lang="en-US" dirty="0" smtClean="0">
                <a:solidFill>
                  <a:srgbClr val="92D050"/>
                </a:solidFill>
              </a:rPr>
              <a:t> code</a:t>
            </a:r>
            <a:endParaRPr lang="en-US" dirty="0">
              <a:solidFill>
                <a:srgbClr val="92D050"/>
              </a:solidFill>
            </a:endParaRPr>
          </a:p>
          <a:p>
            <a:r>
              <a:rPr lang="en-US" dirty="0" smtClean="0">
                <a:solidFill>
                  <a:srgbClr val="92D050"/>
                </a:solidFill>
              </a:rPr>
              <a:t>#&gt; </a:t>
            </a:r>
            <a:r>
              <a:rPr lang="en-US" dirty="0" err="1" smtClean="0">
                <a:solidFill>
                  <a:srgbClr val="92D050"/>
                </a:solidFill>
              </a:rPr>
              <a:t>db.blackfriday.aggregate</a:t>
            </a:r>
            <a:r>
              <a:rPr lang="en-US" dirty="0" smtClean="0">
                <a:solidFill>
                  <a:srgbClr val="92D050"/>
                </a:solidFill>
              </a:rPr>
              <a:t>([</a:t>
            </a:r>
          </a:p>
          <a:p>
            <a:r>
              <a:rPr lang="en-US" dirty="0" smtClean="0">
                <a:solidFill>
                  <a:srgbClr val="92D050"/>
                </a:solidFill>
              </a:rPr>
              <a:t>#  { $group: {_id :"$Age",</a:t>
            </a:r>
          </a:p>
          <a:p>
            <a:r>
              <a:rPr lang="en-US" dirty="0" smtClean="0">
                <a:solidFill>
                  <a:srgbClr val="92D050"/>
                </a:solidFill>
              </a:rPr>
              <a:t>#    </a:t>
            </a:r>
            <a:r>
              <a:rPr lang="en-US" dirty="0" err="1" smtClean="0">
                <a:solidFill>
                  <a:srgbClr val="92D050"/>
                </a:solidFill>
              </a:rPr>
              <a:t>tot_sales</a:t>
            </a:r>
            <a:r>
              <a:rPr lang="en-US" dirty="0" smtClean="0">
                <a:solidFill>
                  <a:srgbClr val="92D050"/>
                </a:solidFill>
              </a:rPr>
              <a:t>: {$sum: "$Purchase"},</a:t>
            </a:r>
          </a:p>
          <a:p>
            <a:r>
              <a:rPr lang="en-US" dirty="0" smtClean="0">
                <a:solidFill>
                  <a:srgbClr val="92D050"/>
                </a:solidFill>
              </a:rPr>
              <a:t>#    </a:t>
            </a:r>
            <a:r>
              <a:rPr lang="en-US" dirty="0" err="1" smtClean="0">
                <a:solidFill>
                  <a:srgbClr val="92D050"/>
                </a:solidFill>
              </a:rPr>
              <a:t>avg_sales</a:t>
            </a:r>
            <a:r>
              <a:rPr lang="en-US" dirty="0" smtClean="0">
                <a:solidFill>
                  <a:srgbClr val="92D050"/>
                </a:solidFill>
              </a:rPr>
              <a:t>: {$</a:t>
            </a:r>
            <a:r>
              <a:rPr lang="en-US" dirty="0" err="1" smtClean="0">
                <a:solidFill>
                  <a:srgbClr val="92D050"/>
                </a:solidFill>
              </a:rPr>
              <a:t>avg</a:t>
            </a:r>
            <a:r>
              <a:rPr lang="en-US" dirty="0" smtClean="0">
                <a:solidFill>
                  <a:srgbClr val="92D050"/>
                </a:solidFill>
              </a:rPr>
              <a:t>: "$Purchase"}</a:t>
            </a:r>
          </a:p>
          <a:p>
            <a:r>
              <a:rPr lang="en-US" dirty="0" smtClean="0">
                <a:solidFill>
                  <a:srgbClr val="92D050"/>
                </a:solidFill>
              </a:rPr>
              <a:t>#  }} ])</a:t>
            </a:r>
          </a:p>
          <a:p>
            <a:endParaRPr lang="en-US" dirty="0"/>
          </a:p>
        </p:txBody>
      </p:sp>
    </p:spTree>
    <p:extLst>
      <p:ext uri="{BB962C8B-B14F-4D97-AF65-F5344CB8AC3E}">
        <p14:creationId xmlns:p14="http://schemas.microsoft.com/office/powerpoint/2010/main" val="3268238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normAutofit/>
          </a:bodyPr>
          <a:lstStyle/>
          <a:p>
            <a:r>
              <a:rPr lang="fr-FR" sz="2400" dirty="0" smtClean="0"/>
              <a:t>Data Description</a:t>
            </a:r>
            <a:endParaRPr lang="fr-FR" sz="2400" dirty="0"/>
          </a:p>
        </p:txBody>
      </p:sp>
      <p:sp>
        <p:nvSpPr>
          <p:cNvPr id="8" name="TextBox 7"/>
          <p:cNvSpPr txBox="1"/>
          <p:nvPr/>
        </p:nvSpPr>
        <p:spPr>
          <a:xfrm>
            <a:off x="457200" y="1752600"/>
            <a:ext cx="8153400" cy="1200329"/>
          </a:xfrm>
          <a:prstGeom prst="rect">
            <a:avLst/>
          </a:prstGeom>
          <a:noFill/>
        </p:spPr>
        <p:txBody>
          <a:bodyPr wrap="square" rtlCol="0">
            <a:spAutoFit/>
          </a:bodyPr>
          <a:lstStyle/>
          <a:p>
            <a:r>
              <a:rPr lang="fr-FR" dirty="0" smtClean="0"/>
              <a:t>This is a sample dataset pertaining to transaction details of a store on Black Friday. The objectives behind this analysis may be stated as follows:</a:t>
            </a:r>
          </a:p>
          <a:p>
            <a:pPr marL="342900" indent="-342900">
              <a:buAutoNum type="arabicParenR"/>
            </a:pPr>
            <a:r>
              <a:rPr lang="fr-FR" dirty="0" smtClean="0"/>
              <a:t>Understand customer behavior</a:t>
            </a:r>
          </a:p>
          <a:p>
            <a:pPr marL="342900" indent="-342900">
              <a:buAutoNum type="arabicParenR"/>
            </a:pPr>
            <a:r>
              <a:rPr lang="en-US" dirty="0" smtClean="0"/>
              <a:t>Develop</a:t>
            </a:r>
            <a:r>
              <a:rPr lang="fr-FR" dirty="0" smtClean="0"/>
              <a:t> a model to </a:t>
            </a:r>
            <a:r>
              <a:rPr lang="en-US" noProof="1" smtClean="0"/>
              <a:t>predict</a:t>
            </a:r>
            <a:r>
              <a:rPr lang="fr-FR" dirty="0" smtClean="0"/>
              <a:t> purchase </a:t>
            </a:r>
            <a:r>
              <a:rPr lang="en-US" noProof="1" smtClean="0"/>
              <a:t>amounts</a:t>
            </a:r>
            <a:endParaRPr lang="en-US" noProof="1"/>
          </a:p>
        </p:txBody>
      </p:sp>
    </p:spTree>
    <p:extLst>
      <p:ext uri="{BB962C8B-B14F-4D97-AF65-F5344CB8AC3E}">
        <p14:creationId xmlns:p14="http://schemas.microsoft.com/office/powerpoint/2010/main" val="40694193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GB" dirty="0"/>
              <a:t>find average and total spending by each age </a:t>
            </a:r>
            <a:r>
              <a:rPr lang="en-GB" dirty="0" smtClean="0"/>
              <a:t>group (…</a:t>
            </a:r>
            <a:r>
              <a:rPr lang="en-GB" dirty="0" err="1" smtClean="0"/>
              <a:t>contd</a:t>
            </a:r>
            <a:r>
              <a:rPr lang="en-GB" dirty="0" smtClean="0"/>
              <a:t>)</a:t>
            </a:r>
            <a:endParaRPr lang="en-US" dirty="0"/>
          </a:p>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754" y="1524000"/>
            <a:ext cx="7085046" cy="36163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2060579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GB" dirty="0"/>
              <a:t>find average and total spending by each gender</a:t>
            </a:r>
            <a:endParaRPr lang="en-US" dirty="0"/>
          </a:p>
        </p:txBody>
      </p:sp>
      <p:sp>
        <p:nvSpPr>
          <p:cNvPr id="4" name="TextBox 3"/>
          <p:cNvSpPr txBox="1"/>
          <p:nvPr/>
        </p:nvSpPr>
        <p:spPr>
          <a:xfrm>
            <a:off x="685800" y="1524000"/>
            <a:ext cx="6400800" cy="2031325"/>
          </a:xfrm>
          <a:prstGeom prst="rect">
            <a:avLst/>
          </a:prstGeom>
          <a:noFill/>
        </p:spPr>
        <p:txBody>
          <a:bodyPr wrap="square" rtlCol="0">
            <a:spAutoFit/>
          </a:bodyPr>
          <a:lstStyle/>
          <a:p>
            <a:r>
              <a:rPr lang="en-US" dirty="0" err="1" smtClean="0"/>
              <a:t>m$aggregate</a:t>
            </a:r>
            <a:r>
              <a:rPr lang="en-US" dirty="0" smtClean="0"/>
              <a:t>('[</a:t>
            </a:r>
          </a:p>
          <a:p>
            <a:r>
              <a:rPr lang="en-US" dirty="0" smtClean="0"/>
              <a:t>            {"$group": </a:t>
            </a:r>
          </a:p>
          <a:p>
            <a:r>
              <a:rPr lang="en-US" dirty="0" smtClean="0"/>
              <a:t>                              { "_id": "$Gender",</a:t>
            </a:r>
          </a:p>
          <a:p>
            <a:r>
              <a:rPr lang="en-US" dirty="0" smtClean="0"/>
              <a:t>                              "</a:t>
            </a:r>
            <a:r>
              <a:rPr lang="en-US" dirty="0" err="1" smtClean="0"/>
              <a:t>tot_sales</a:t>
            </a:r>
            <a:r>
              <a:rPr lang="en-US" dirty="0" smtClean="0"/>
              <a:t>": {"$sum": "$Purchase"},</a:t>
            </a:r>
          </a:p>
          <a:p>
            <a:r>
              <a:rPr lang="en-US" dirty="0" smtClean="0"/>
              <a:t>                              "</a:t>
            </a:r>
            <a:r>
              <a:rPr lang="en-US" dirty="0" err="1" smtClean="0"/>
              <a:t>avg_sales</a:t>
            </a:r>
            <a:r>
              <a:rPr lang="en-US" dirty="0" smtClean="0"/>
              <a:t>": {"$</a:t>
            </a:r>
            <a:r>
              <a:rPr lang="en-US" dirty="0" err="1" smtClean="0"/>
              <a:t>avg</a:t>
            </a:r>
            <a:r>
              <a:rPr lang="en-US" dirty="0" smtClean="0"/>
              <a:t>": "$Purchase"}</a:t>
            </a:r>
          </a:p>
          <a:p>
            <a:r>
              <a:rPr lang="en-US" dirty="0" smtClean="0"/>
              <a:t>                              }</a:t>
            </a:r>
          </a:p>
          <a:p>
            <a:r>
              <a:rPr lang="en-US" dirty="0" smtClean="0"/>
              <a:t>                              }]')</a:t>
            </a:r>
            <a:endParaRPr lang="en-US" dirty="0"/>
          </a:p>
        </p:txBody>
      </p:sp>
    </p:spTree>
    <p:extLst>
      <p:ext uri="{BB962C8B-B14F-4D97-AF65-F5344CB8AC3E}">
        <p14:creationId xmlns:p14="http://schemas.microsoft.com/office/powerpoint/2010/main" val="32682384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GB" dirty="0"/>
              <a:t>find average and total spending by each </a:t>
            </a:r>
            <a:r>
              <a:rPr lang="en-GB" dirty="0" smtClean="0"/>
              <a:t>gender (…</a:t>
            </a:r>
            <a:r>
              <a:rPr lang="en-GB" dirty="0" err="1" smtClean="0"/>
              <a:t>contd</a:t>
            </a:r>
            <a:r>
              <a:rPr lang="en-GB" dirty="0" smtClean="0"/>
              <a:t>)</a:t>
            </a:r>
            <a:endParaRPr lang="en-US" dirty="0"/>
          </a:p>
          <a:p>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888" y="1804988"/>
            <a:ext cx="6372225" cy="32480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2860102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GB" dirty="0" smtClean="0"/>
              <a:t>find </a:t>
            </a:r>
            <a:r>
              <a:rPr lang="en-GB" dirty="0"/>
              <a:t>average and total spending by each occupation</a:t>
            </a:r>
          </a:p>
          <a:p>
            <a:endParaRPr lang="en-US" dirty="0"/>
          </a:p>
        </p:txBody>
      </p:sp>
      <p:sp>
        <p:nvSpPr>
          <p:cNvPr id="4" name="TextBox 3"/>
          <p:cNvSpPr txBox="1"/>
          <p:nvPr/>
        </p:nvSpPr>
        <p:spPr>
          <a:xfrm>
            <a:off x="685800" y="1519003"/>
            <a:ext cx="6400800" cy="2031325"/>
          </a:xfrm>
          <a:prstGeom prst="rect">
            <a:avLst/>
          </a:prstGeom>
          <a:noFill/>
        </p:spPr>
        <p:txBody>
          <a:bodyPr wrap="square" rtlCol="0">
            <a:spAutoFit/>
          </a:bodyPr>
          <a:lstStyle/>
          <a:p>
            <a:r>
              <a:rPr lang="en-US" dirty="0" err="1" smtClean="0"/>
              <a:t>m$aggregate</a:t>
            </a:r>
            <a:r>
              <a:rPr lang="en-US" dirty="0" smtClean="0"/>
              <a:t>('[</a:t>
            </a:r>
          </a:p>
          <a:p>
            <a:r>
              <a:rPr lang="en-US" dirty="0" smtClean="0"/>
              <a:t>            {"$group": </a:t>
            </a:r>
          </a:p>
          <a:p>
            <a:r>
              <a:rPr lang="en-US" dirty="0" smtClean="0"/>
              <a:t>                              { "_id": "$Occupation",</a:t>
            </a:r>
          </a:p>
          <a:p>
            <a:r>
              <a:rPr lang="en-US" dirty="0" smtClean="0"/>
              <a:t>                              "</a:t>
            </a:r>
            <a:r>
              <a:rPr lang="en-US" dirty="0" err="1" smtClean="0"/>
              <a:t>tot_sales</a:t>
            </a:r>
            <a:r>
              <a:rPr lang="en-US" dirty="0" smtClean="0"/>
              <a:t>": {"$sum": "$Purchase"},</a:t>
            </a:r>
          </a:p>
          <a:p>
            <a:r>
              <a:rPr lang="en-US" dirty="0" smtClean="0"/>
              <a:t>                              "</a:t>
            </a:r>
            <a:r>
              <a:rPr lang="en-US" dirty="0" err="1" smtClean="0"/>
              <a:t>avg_sales</a:t>
            </a:r>
            <a:r>
              <a:rPr lang="en-US" dirty="0" smtClean="0"/>
              <a:t>": {"$</a:t>
            </a:r>
            <a:r>
              <a:rPr lang="en-US" dirty="0" err="1" smtClean="0"/>
              <a:t>avg</a:t>
            </a:r>
            <a:r>
              <a:rPr lang="en-US" dirty="0" smtClean="0"/>
              <a:t>": "$Purchase"}</a:t>
            </a:r>
          </a:p>
          <a:p>
            <a:r>
              <a:rPr lang="en-US" dirty="0" smtClean="0"/>
              <a:t>                              }</a:t>
            </a:r>
          </a:p>
          <a:p>
            <a:r>
              <a:rPr lang="en-US" dirty="0" smtClean="0"/>
              <a:t>                              }]')</a:t>
            </a:r>
            <a:endParaRPr lang="en-US" dirty="0"/>
          </a:p>
        </p:txBody>
      </p:sp>
    </p:spTree>
    <p:extLst>
      <p:ext uri="{BB962C8B-B14F-4D97-AF65-F5344CB8AC3E}">
        <p14:creationId xmlns:p14="http://schemas.microsoft.com/office/powerpoint/2010/main" val="32682384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GB" dirty="0"/>
              <a:t>find average and total spending by each </a:t>
            </a:r>
            <a:r>
              <a:rPr lang="en-GB" dirty="0" smtClean="0"/>
              <a:t>occupation (…</a:t>
            </a:r>
            <a:r>
              <a:rPr lang="en-GB" dirty="0" err="1" smtClean="0"/>
              <a:t>contd</a:t>
            </a:r>
            <a:r>
              <a:rPr lang="en-GB" dirty="0" smtClean="0"/>
              <a:t>)</a:t>
            </a:r>
            <a:endParaRPr lang="en-GB" dirty="0"/>
          </a:p>
          <a:p>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420" y="935168"/>
            <a:ext cx="6353175" cy="50101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170000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GB" dirty="0"/>
              <a:t>find average and total spending by each city category</a:t>
            </a:r>
          </a:p>
          <a:p>
            <a:endParaRPr lang="en-US" dirty="0"/>
          </a:p>
        </p:txBody>
      </p:sp>
      <p:sp>
        <p:nvSpPr>
          <p:cNvPr id="4" name="TextBox 3"/>
          <p:cNvSpPr txBox="1"/>
          <p:nvPr/>
        </p:nvSpPr>
        <p:spPr>
          <a:xfrm>
            <a:off x="685800" y="1519003"/>
            <a:ext cx="6400800" cy="2585323"/>
          </a:xfrm>
          <a:prstGeom prst="rect">
            <a:avLst/>
          </a:prstGeom>
          <a:noFill/>
        </p:spPr>
        <p:txBody>
          <a:bodyPr wrap="square" rtlCol="0">
            <a:spAutoFit/>
          </a:bodyPr>
          <a:lstStyle/>
          <a:p>
            <a:r>
              <a:rPr lang="en-US" dirty="0" err="1" smtClean="0"/>
              <a:t>m$aggregate</a:t>
            </a:r>
            <a:r>
              <a:rPr lang="en-US" dirty="0" smtClean="0"/>
              <a:t>('[</a:t>
            </a:r>
          </a:p>
          <a:p>
            <a:r>
              <a:rPr lang="en-US" dirty="0" smtClean="0"/>
              <a:t>            {"$group": </a:t>
            </a:r>
          </a:p>
          <a:p>
            <a:r>
              <a:rPr lang="en-US" dirty="0" smtClean="0"/>
              <a:t>                              { "_id": {"</a:t>
            </a:r>
            <a:r>
              <a:rPr lang="en-US" dirty="0" err="1" smtClean="0"/>
              <a:t>cityCategory</a:t>
            </a:r>
            <a:r>
              <a:rPr lang="en-US" dirty="0" smtClean="0"/>
              <a:t>":"$City_Category",</a:t>
            </a:r>
          </a:p>
          <a:p>
            <a:r>
              <a:rPr lang="en-US" dirty="0" smtClean="0"/>
              <a:t>                                        "</a:t>
            </a:r>
            <a:r>
              <a:rPr lang="en-US" dirty="0" err="1" smtClean="0"/>
              <a:t>noOfYrsInCity</a:t>
            </a:r>
            <a:r>
              <a:rPr lang="en-US" dirty="0" smtClean="0"/>
              <a:t>":"$Stay_In_Current_City_Years"},</a:t>
            </a:r>
          </a:p>
          <a:p>
            <a:r>
              <a:rPr lang="en-US" dirty="0" smtClean="0"/>
              <a:t>                              "</a:t>
            </a:r>
            <a:r>
              <a:rPr lang="en-US" dirty="0" err="1" smtClean="0"/>
              <a:t>tot_sales</a:t>
            </a:r>
            <a:r>
              <a:rPr lang="en-US" dirty="0" smtClean="0"/>
              <a:t>": {"$sum": "$Purchase"},</a:t>
            </a:r>
          </a:p>
          <a:p>
            <a:r>
              <a:rPr lang="en-US" dirty="0" smtClean="0"/>
              <a:t>                              "</a:t>
            </a:r>
            <a:r>
              <a:rPr lang="en-US" dirty="0" err="1" smtClean="0"/>
              <a:t>avg_sales</a:t>
            </a:r>
            <a:r>
              <a:rPr lang="en-US" dirty="0" smtClean="0"/>
              <a:t>": {"$</a:t>
            </a:r>
            <a:r>
              <a:rPr lang="en-US" dirty="0" err="1" smtClean="0"/>
              <a:t>avg</a:t>
            </a:r>
            <a:r>
              <a:rPr lang="en-US" dirty="0" smtClean="0"/>
              <a:t>": "$Purchase"}</a:t>
            </a:r>
          </a:p>
          <a:p>
            <a:r>
              <a:rPr lang="en-US" dirty="0" smtClean="0"/>
              <a:t>                              }</a:t>
            </a:r>
          </a:p>
          <a:p>
            <a:r>
              <a:rPr lang="en-US" dirty="0" smtClean="0"/>
              <a:t>                              }]')</a:t>
            </a:r>
            <a:endParaRPr lang="en-US" dirty="0"/>
          </a:p>
        </p:txBody>
      </p:sp>
    </p:spTree>
    <p:extLst>
      <p:ext uri="{BB962C8B-B14F-4D97-AF65-F5344CB8AC3E}">
        <p14:creationId xmlns:p14="http://schemas.microsoft.com/office/powerpoint/2010/main" val="21347511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GB" dirty="0"/>
              <a:t>find average and total spending by each city </a:t>
            </a:r>
            <a:r>
              <a:rPr lang="en-GB" dirty="0" smtClean="0"/>
              <a:t>category (…</a:t>
            </a:r>
            <a:r>
              <a:rPr lang="en-GB" dirty="0" err="1" smtClean="0"/>
              <a:t>contd</a:t>
            </a:r>
            <a:r>
              <a:rPr lang="en-GB" dirty="0" smtClean="0"/>
              <a:t>)</a:t>
            </a:r>
            <a:endParaRPr lang="en-GB" dirty="0"/>
          </a:p>
          <a:p>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888" y="1095375"/>
            <a:ext cx="6372225" cy="46672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6282114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9100" y="228600"/>
            <a:ext cx="7772400" cy="533401"/>
          </a:xfrm>
        </p:spPr>
        <p:txBody>
          <a:bodyPr/>
          <a:lstStyle/>
          <a:p>
            <a:r>
              <a:rPr lang="en-US" dirty="0" smtClean="0"/>
              <a:t>Checking hypothesis</a:t>
            </a:r>
            <a:endParaRPr lang="en-US" dirty="0"/>
          </a:p>
        </p:txBody>
      </p:sp>
      <p:sp>
        <p:nvSpPr>
          <p:cNvPr id="4" name="TextBox 3"/>
          <p:cNvSpPr txBox="1"/>
          <p:nvPr/>
        </p:nvSpPr>
        <p:spPr>
          <a:xfrm>
            <a:off x="533400" y="838200"/>
            <a:ext cx="7086600" cy="2308324"/>
          </a:xfrm>
          <a:prstGeom prst="rect">
            <a:avLst/>
          </a:prstGeom>
          <a:noFill/>
        </p:spPr>
        <p:txBody>
          <a:bodyPr wrap="square" rtlCol="0">
            <a:spAutoFit/>
          </a:bodyPr>
          <a:lstStyle/>
          <a:p>
            <a:r>
              <a:rPr lang="en-US" sz="1600" dirty="0" smtClean="0">
                <a:solidFill>
                  <a:srgbClr val="92D050"/>
                </a:solidFill>
              </a:rPr>
              <a:t># first change data types</a:t>
            </a:r>
          </a:p>
          <a:p>
            <a:r>
              <a:rPr lang="en-US" sz="1600" dirty="0" err="1" smtClean="0"/>
              <a:t>bf$Product_ID</a:t>
            </a:r>
            <a:r>
              <a:rPr lang="en-US" sz="1600" dirty="0" smtClean="0"/>
              <a:t> = </a:t>
            </a:r>
            <a:r>
              <a:rPr lang="en-US" sz="1600" dirty="0" err="1" smtClean="0"/>
              <a:t>as.factor</a:t>
            </a:r>
            <a:r>
              <a:rPr lang="en-US" sz="1600" dirty="0" smtClean="0"/>
              <a:t>(</a:t>
            </a:r>
            <a:r>
              <a:rPr lang="en-US" sz="1600" dirty="0" err="1" smtClean="0"/>
              <a:t>bf$Product_ID</a:t>
            </a:r>
            <a:r>
              <a:rPr lang="en-US" sz="1600" dirty="0" smtClean="0"/>
              <a:t>)</a:t>
            </a:r>
          </a:p>
          <a:p>
            <a:r>
              <a:rPr lang="en-US" sz="1600" dirty="0" err="1" smtClean="0"/>
              <a:t>bf$Gender</a:t>
            </a:r>
            <a:r>
              <a:rPr lang="en-US" sz="1600" dirty="0" smtClean="0"/>
              <a:t>= </a:t>
            </a:r>
            <a:r>
              <a:rPr lang="en-US" sz="1600" dirty="0" err="1" smtClean="0"/>
              <a:t>as.factor</a:t>
            </a:r>
            <a:r>
              <a:rPr lang="en-US" sz="1600" dirty="0" smtClean="0"/>
              <a:t>(</a:t>
            </a:r>
            <a:r>
              <a:rPr lang="en-US" sz="1600" dirty="0" err="1" smtClean="0"/>
              <a:t>bf$Gender</a:t>
            </a:r>
            <a:r>
              <a:rPr lang="en-US" sz="1600" dirty="0" smtClean="0"/>
              <a:t>)</a:t>
            </a:r>
          </a:p>
          <a:p>
            <a:r>
              <a:rPr lang="en-US" sz="1600" dirty="0" err="1" smtClean="0"/>
              <a:t>bf$Age</a:t>
            </a:r>
            <a:r>
              <a:rPr lang="en-US" sz="1600" dirty="0" smtClean="0"/>
              <a:t> = </a:t>
            </a:r>
            <a:r>
              <a:rPr lang="en-US" sz="1600" dirty="0" err="1" smtClean="0"/>
              <a:t>as.factor</a:t>
            </a:r>
            <a:r>
              <a:rPr lang="en-US" sz="1600" dirty="0" smtClean="0"/>
              <a:t>(</a:t>
            </a:r>
            <a:r>
              <a:rPr lang="en-US" sz="1600" dirty="0" err="1" smtClean="0"/>
              <a:t>bf$Age</a:t>
            </a:r>
            <a:r>
              <a:rPr lang="en-US" sz="1600" dirty="0" smtClean="0"/>
              <a:t>)</a:t>
            </a:r>
          </a:p>
          <a:p>
            <a:r>
              <a:rPr lang="en-US" sz="1600" dirty="0" err="1" smtClean="0"/>
              <a:t>bf$City_Category</a:t>
            </a:r>
            <a:r>
              <a:rPr lang="en-US" sz="1600" dirty="0" smtClean="0"/>
              <a:t> =</a:t>
            </a:r>
            <a:r>
              <a:rPr lang="en-US" sz="1600" dirty="0" err="1" smtClean="0"/>
              <a:t>as.factor</a:t>
            </a:r>
            <a:r>
              <a:rPr lang="en-US" sz="1600" dirty="0" smtClean="0"/>
              <a:t>(</a:t>
            </a:r>
            <a:r>
              <a:rPr lang="en-US" sz="1600" dirty="0" err="1" smtClean="0"/>
              <a:t>bf$City_Category</a:t>
            </a:r>
            <a:r>
              <a:rPr lang="en-US" sz="1600" dirty="0" smtClean="0"/>
              <a:t>)</a:t>
            </a:r>
          </a:p>
          <a:p>
            <a:r>
              <a:rPr lang="en-US" sz="1600" dirty="0" err="1" smtClean="0"/>
              <a:t>bf$Stay_In_Current_City_Years</a:t>
            </a:r>
            <a:r>
              <a:rPr lang="en-US" sz="1600" dirty="0" smtClean="0"/>
              <a:t>= </a:t>
            </a:r>
            <a:r>
              <a:rPr lang="en-US" sz="1600" dirty="0" err="1" smtClean="0"/>
              <a:t>as.factor</a:t>
            </a:r>
            <a:r>
              <a:rPr lang="en-US" sz="1600" dirty="0" smtClean="0"/>
              <a:t>(</a:t>
            </a:r>
            <a:r>
              <a:rPr lang="en-US" sz="1600" dirty="0" err="1" smtClean="0"/>
              <a:t>bf$Stay_In_Current_City_Years</a:t>
            </a:r>
            <a:r>
              <a:rPr lang="en-US" sz="1600" dirty="0" smtClean="0"/>
              <a:t>)</a:t>
            </a:r>
          </a:p>
          <a:p>
            <a:r>
              <a:rPr lang="en-US" sz="1600" dirty="0" smtClean="0"/>
              <a:t>bf$Product_Category_2 =</a:t>
            </a:r>
            <a:r>
              <a:rPr lang="en-US" sz="1600" dirty="0" err="1" smtClean="0"/>
              <a:t>as.integer</a:t>
            </a:r>
            <a:r>
              <a:rPr lang="en-US" sz="1600" dirty="0" smtClean="0"/>
              <a:t>(bf$Product_Category_2)</a:t>
            </a:r>
          </a:p>
          <a:p>
            <a:r>
              <a:rPr lang="en-US" sz="1600" dirty="0" smtClean="0"/>
              <a:t>bf$Product_Category_3 = </a:t>
            </a:r>
            <a:r>
              <a:rPr lang="en-US" sz="1600" dirty="0" err="1" smtClean="0"/>
              <a:t>as.integer</a:t>
            </a:r>
            <a:r>
              <a:rPr lang="en-US" sz="1600" dirty="0" smtClean="0"/>
              <a:t>(bf$Product_Category_3)</a:t>
            </a:r>
          </a:p>
          <a:p>
            <a:r>
              <a:rPr lang="en-US" sz="1600" dirty="0" err="1" smtClean="0"/>
              <a:t>str</a:t>
            </a:r>
            <a:r>
              <a:rPr lang="en-US" sz="1600" dirty="0" smtClean="0"/>
              <a:t>(bf)</a:t>
            </a:r>
            <a:endParaRPr lang="en-US" sz="16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888" y="3146524"/>
            <a:ext cx="6372225" cy="34385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0460713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Hypothesis 1:</a:t>
            </a:r>
            <a:r>
              <a:rPr lang="en-GB" dirty="0"/>
              <a:t>women are more likely to spend</a:t>
            </a:r>
            <a:r>
              <a:rPr lang="en-US" dirty="0" smtClean="0"/>
              <a:t> </a:t>
            </a:r>
            <a:endParaRPr lang="en-US" dirty="0"/>
          </a:p>
        </p:txBody>
      </p:sp>
      <p:sp>
        <p:nvSpPr>
          <p:cNvPr id="4" name="TextBox 3"/>
          <p:cNvSpPr txBox="1"/>
          <p:nvPr/>
        </p:nvSpPr>
        <p:spPr>
          <a:xfrm>
            <a:off x="609600" y="1600200"/>
            <a:ext cx="7543800" cy="2123658"/>
          </a:xfrm>
          <a:prstGeom prst="rect">
            <a:avLst/>
          </a:prstGeom>
          <a:noFill/>
        </p:spPr>
        <p:txBody>
          <a:bodyPr wrap="square" rtlCol="0">
            <a:spAutoFit/>
          </a:bodyPr>
          <a:lstStyle/>
          <a:p>
            <a:r>
              <a:rPr lang="en-US" sz="1600" dirty="0" smtClean="0">
                <a:solidFill>
                  <a:srgbClr val="92D050"/>
                </a:solidFill>
              </a:rPr>
              <a:t># 1) women are more likely to spend</a:t>
            </a:r>
          </a:p>
          <a:p>
            <a:r>
              <a:rPr lang="en-US" sz="1600" dirty="0" err="1" smtClean="0"/>
              <a:t>femalePurchase</a:t>
            </a:r>
            <a:r>
              <a:rPr lang="en-US" sz="1600" dirty="0" smtClean="0"/>
              <a:t> &lt;- bf %&gt;% filter(Gender =="F") %&gt;% select(Purchase)</a:t>
            </a:r>
          </a:p>
          <a:p>
            <a:r>
              <a:rPr lang="en-US" sz="1600" dirty="0" err="1" smtClean="0"/>
              <a:t>malePurchase</a:t>
            </a:r>
            <a:r>
              <a:rPr lang="en-US" sz="1600" dirty="0" smtClean="0"/>
              <a:t> &lt;- bf %&gt;% filter(Gender =="M") %&gt;% select(Purchase)</a:t>
            </a:r>
          </a:p>
          <a:p>
            <a:r>
              <a:rPr lang="en-US" sz="1600" dirty="0" err="1" smtClean="0"/>
              <a:t>t.test</a:t>
            </a:r>
            <a:r>
              <a:rPr lang="en-US" sz="1600" dirty="0" smtClean="0"/>
              <a:t>(</a:t>
            </a:r>
            <a:r>
              <a:rPr lang="en-US" sz="1600" dirty="0" err="1" smtClean="0"/>
              <a:t>malePurchase,femalePurchase</a:t>
            </a:r>
            <a:r>
              <a:rPr lang="en-US" sz="1600" dirty="0" smtClean="0"/>
              <a:t>, alternative = "less")</a:t>
            </a:r>
          </a:p>
          <a:p>
            <a:r>
              <a:rPr lang="en-US" sz="1600" dirty="0" smtClean="0"/>
              <a:t>  </a:t>
            </a:r>
            <a:r>
              <a:rPr lang="en-US" sz="1600" dirty="0" smtClean="0">
                <a:solidFill>
                  <a:srgbClr val="92D050"/>
                </a:solidFill>
              </a:rPr>
              <a:t>###implies that men are more likely to spend more</a:t>
            </a:r>
          </a:p>
          <a:p>
            <a:r>
              <a:rPr lang="en-US" sz="1600" dirty="0" err="1" smtClean="0"/>
              <a:t>ggplot</a:t>
            </a:r>
            <a:r>
              <a:rPr lang="en-US" sz="1600" dirty="0" smtClean="0"/>
              <a:t>(</a:t>
            </a:r>
            <a:r>
              <a:rPr lang="en-US" sz="1600" dirty="0" err="1" smtClean="0"/>
              <a:t>aes</a:t>
            </a:r>
            <a:r>
              <a:rPr lang="en-US" sz="1600" dirty="0" smtClean="0"/>
              <a:t>(x=</a:t>
            </a:r>
            <a:r>
              <a:rPr lang="en-US" sz="1600" dirty="0" err="1" smtClean="0"/>
              <a:t>Gender,y</a:t>
            </a:r>
            <a:r>
              <a:rPr lang="en-US" sz="1600" dirty="0" smtClean="0"/>
              <a:t>=</a:t>
            </a:r>
            <a:r>
              <a:rPr lang="en-US" sz="1600" dirty="0" err="1" smtClean="0"/>
              <a:t>Purchase,fill</a:t>
            </a:r>
            <a:r>
              <a:rPr lang="en-US" sz="1600" dirty="0" smtClean="0"/>
              <a:t>=Gender),data=bf)+</a:t>
            </a:r>
          </a:p>
          <a:p>
            <a:r>
              <a:rPr lang="en-US" sz="1600" dirty="0" smtClean="0"/>
              <a:t>  </a:t>
            </a:r>
            <a:r>
              <a:rPr lang="en-US" sz="1600" dirty="0" err="1" smtClean="0"/>
              <a:t>geom_boxplot</a:t>
            </a:r>
            <a:r>
              <a:rPr lang="en-US" sz="1600" dirty="0" smtClean="0"/>
              <a:t>()+</a:t>
            </a:r>
            <a:r>
              <a:rPr lang="en-US" sz="1600" dirty="0" err="1" smtClean="0"/>
              <a:t>ggtitle</a:t>
            </a:r>
            <a:r>
              <a:rPr lang="en-US" sz="1600" dirty="0" smtClean="0"/>
              <a:t>("Black Friday </a:t>
            </a:r>
            <a:r>
              <a:rPr lang="en-US" sz="1600" dirty="0" err="1" smtClean="0"/>
              <a:t>Purchases:Men</a:t>
            </a:r>
            <a:r>
              <a:rPr lang="en-US" sz="1600" dirty="0" smtClean="0"/>
              <a:t> vs Women")</a:t>
            </a:r>
          </a:p>
          <a:p>
            <a:endParaRPr lang="en-US" sz="1600"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723858"/>
            <a:ext cx="6372225" cy="28003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3609659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a:t>Hypothesis 1:</a:t>
            </a:r>
            <a:r>
              <a:rPr lang="en-GB" dirty="0"/>
              <a:t>women are more likely to spend</a:t>
            </a:r>
            <a:r>
              <a:rPr lang="en-US" dirty="0"/>
              <a:t> </a:t>
            </a:r>
            <a:r>
              <a:rPr lang="en-US" dirty="0" smtClean="0"/>
              <a:t>(…</a:t>
            </a:r>
            <a:r>
              <a:rPr lang="en-US" dirty="0" err="1" smtClean="0"/>
              <a:t>contd</a:t>
            </a:r>
            <a:r>
              <a:rPr lang="en-US" dirty="0" smtClean="0"/>
              <a:t>)</a:t>
            </a:r>
            <a:endParaRPr lang="en-US" dirty="0"/>
          </a:p>
          <a:p>
            <a:endParaRPr lang="en-US" dirty="0"/>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219200"/>
            <a:ext cx="6257925" cy="34766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609600" y="5105400"/>
            <a:ext cx="7239000" cy="646331"/>
          </a:xfrm>
          <a:prstGeom prst="rect">
            <a:avLst/>
          </a:prstGeom>
          <a:noFill/>
        </p:spPr>
        <p:txBody>
          <a:bodyPr wrap="square" rtlCol="0">
            <a:spAutoFit/>
          </a:bodyPr>
          <a:lstStyle/>
          <a:p>
            <a:r>
              <a:rPr lang="en-US" dirty="0" smtClean="0">
                <a:solidFill>
                  <a:srgbClr val="C00000"/>
                </a:solidFill>
              </a:rPr>
              <a:t>Conclusion : Our hypothesis is wrong </a:t>
            </a:r>
            <a:r>
              <a:rPr lang="en-US" dirty="0" err="1" smtClean="0">
                <a:solidFill>
                  <a:srgbClr val="C00000"/>
                </a:solidFill>
              </a:rPr>
              <a:t>i.e</a:t>
            </a:r>
            <a:r>
              <a:rPr lang="en-US" dirty="0" smtClean="0">
                <a:solidFill>
                  <a:srgbClr val="C00000"/>
                </a:solidFill>
              </a:rPr>
              <a:t> men (in this sample) spend greater amounts on purchases</a:t>
            </a:r>
            <a:endParaRPr lang="en-US" dirty="0">
              <a:solidFill>
                <a:srgbClr val="C00000"/>
              </a:solidFill>
            </a:endParaRPr>
          </a:p>
        </p:txBody>
      </p:sp>
    </p:spTree>
    <p:extLst>
      <p:ext uri="{BB962C8B-B14F-4D97-AF65-F5344CB8AC3E}">
        <p14:creationId xmlns:p14="http://schemas.microsoft.com/office/powerpoint/2010/main" val="2021353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2400" dirty="0" smtClean="0"/>
              <a:t>BLACK FRIDAY</a:t>
            </a:r>
            <a:endParaRPr lang="fr-FR" sz="2400" dirty="0"/>
          </a:p>
        </p:txBody>
      </p:sp>
      <p:sp>
        <p:nvSpPr>
          <p:cNvPr id="3" name="Content Placeholder 2"/>
          <p:cNvSpPr>
            <a:spLocks noGrp="1"/>
          </p:cNvSpPr>
          <p:nvPr>
            <p:ph idx="1"/>
          </p:nvPr>
        </p:nvSpPr>
        <p:spPr/>
        <p:txBody>
          <a:bodyPr/>
          <a:lstStyle/>
          <a:p>
            <a:r>
              <a:rPr lang="fr-FR" dirty="0" smtClean="0"/>
              <a:t>Source: </a:t>
            </a:r>
            <a:r>
              <a:rPr lang="fr-FR" dirty="0" err="1" smtClean="0"/>
              <a:t>Kaggle</a:t>
            </a:r>
            <a:r>
              <a:rPr lang="fr-FR" dirty="0"/>
              <a:t> (</a:t>
            </a:r>
            <a:r>
              <a:rPr lang="fr-FR" b="0" u="sng" dirty="0">
                <a:solidFill>
                  <a:schemeClr val="accent3">
                    <a:lumMod val="60000"/>
                    <a:lumOff val="40000"/>
                  </a:schemeClr>
                </a:solidFill>
              </a:rPr>
              <a:t>https://</a:t>
            </a:r>
            <a:r>
              <a:rPr lang="fr-FR" b="0" u="sng" dirty="0" smtClean="0">
                <a:solidFill>
                  <a:schemeClr val="accent3">
                    <a:lumMod val="60000"/>
                    <a:lumOff val="40000"/>
                  </a:schemeClr>
                </a:solidFill>
              </a:rPr>
              <a:t>www.kaggle.com/mehdidag/black-friday</a:t>
            </a:r>
            <a:r>
              <a:rPr lang="fr-FR" dirty="0" smtClean="0"/>
              <a:t>)</a:t>
            </a:r>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514600"/>
            <a:ext cx="7924800" cy="353154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775208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Hypothesis 2:</a:t>
            </a:r>
            <a:r>
              <a:rPr lang="en-GB" dirty="0"/>
              <a:t> married couples spend more on black </a:t>
            </a:r>
            <a:r>
              <a:rPr lang="en-GB" dirty="0" err="1"/>
              <a:t>friday</a:t>
            </a:r>
            <a:r>
              <a:rPr lang="en-GB" dirty="0"/>
              <a:t> sales</a:t>
            </a:r>
            <a:endParaRPr lang="en-US" dirty="0"/>
          </a:p>
        </p:txBody>
      </p:sp>
      <p:sp>
        <p:nvSpPr>
          <p:cNvPr id="4" name="TextBox 3"/>
          <p:cNvSpPr txBox="1"/>
          <p:nvPr/>
        </p:nvSpPr>
        <p:spPr>
          <a:xfrm>
            <a:off x="533400" y="1447800"/>
            <a:ext cx="7467600" cy="2308324"/>
          </a:xfrm>
          <a:prstGeom prst="rect">
            <a:avLst/>
          </a:prstGeom>
          <a:noFill/>
        </p:spPr>
        <p:txBody>
          <a:bodyPr wrap="square" rtlCol="0">
            <a:spAutoFit/>
          </a:bodyPr>
          <a:lstStyle/>
          <a:p>
            <a:r>
              <a:rPr lang="en-US" dirty="0" smtClean="0">
                <a:solidFill>
                  <a:srgbClr val="92D050"/>
                </a:solidFill>
              </a:rPr>
              <a:t># 2) married couples spend more on black </a:t>
            </a:r>
            <a:r>
              <a:rPr lang="en-US" dirty="0" err="1" smtClean="0">
                <a:solidFill>
                  <a:srgbClr val="92D050"/>
                </a:solidFill>
              </a:rPr>
              <a:t>friday</a:t>
            </a:r>
            <a:r>
              <a:rPr lang="en-US" dirty="0" smtClean="0">
                <a:solidFill>
                  <a:srgbClr val="92D050"/>
                </a:solidFill>
              </a:rPr>
              <a:t> sales</a:t>
            </a:r>
          </a:p>
          <a:p>
            <a:r>
              <a:rPr lang="en-US" dirty="0" smtClean="0"/>
              <a:t>single &lt;-bf %&gt;% filter(Marital_Status == 0) %&gt;% select(Purchase)</a:t>
            </a:r>
          </a:p>
          <a:p>
            <a:r>
              <a:rPr lang="en-US" dirty="0" smtClean="0"/>
              <a:t>married &lt;-bf %&gt;% filter(Marital_Status == 1) %&gt;% select(Purchase)</a:t>
            </a:r>
          </a:p>
          <a:p>
            <a:r>
              <a:rPr lang="en-US" dirty="0" err="1" smtClean="0"/>
              <a:t>t.test</a:t>
            </a:r>
            <a:r>
              <a:rPr lang="en-US" dirty="0" smtClean="0"/>
              <a:t>(</a:t>
            </a:r>
            <a:r>
              <a:rPr lang="en-US" dirty="0" err="1" smtClean="0"/>
              <a:t>single,married</a:t>
            </a:r>
            <a:r>
              <a:rPr lang="en-US" dirty="0" smtClean="0"/>
              <a:t>)</a:t>
            </a:r>
          </a:p>
          <a:p>
            <a:r>
              <a:rPr lang="en-US" dirty="0" smtClean="0"/>
              <a:t>  </a:t>
            </a:r>
            <a:r>
              <a:rPr lang="en-US" dirty="0" smtClean="0">
                <a:solidFill>
                  <a:srgbClr val="92D050"/>
                </a:solidFill>
              </a:rPr>
              <a:t>###implies </a:t>
            </a:r>
            <a:r>
              <a:rPr lang="en-US" dirty="0" err="1" smtClean="0">
                <a:solidFill>
                  <a:srgbClr val="92D050"/>
                </a:solidFill>
              </a:rPr>
              <a:t>taht</a:t>
            </a:r>
            <a:r>
              <a:rPr lang="en-US" dirty="0" smtClean="0">
                <a:solidFill>
                  <a:srgbClr val="92D050"/>
                </a:solidFill>
              </a:rPr>
              <a:t> there is no significant difference between </a:t>
            </a:r>
          </a:p>
          <a:p>
            <a:r>
              <a:rPr lang="en-US" dirty="0" smtClean="0">
                <a:solidFill>
                  <a:srgbClr val="92D050"/>
                </a:solidFill>
              </a:rPr>
              <a:t>    #married or single customers</a:t>
            </a:r>
          </a:p>
          <a:p>
            <a:r>
              <a:rPr lang="en-US" dirty="0" err="1" smtClean="0"/>
              <a:t>ggplot</a:t>
            </a:r>
            <a:r>
              <a:rPr lang="en-US" dirty="0" smtClean="0"/>
              <a:t>(</a:t>
            </a:r>
            <a:r>
              <a:rPr lang="en-US" dirty="0" err="1" smtClean="0"/>
              <a:t>aes</a:t>
            </a:r>
            <a:r>
              <a:rPr lang="en-US" dirty="0" smtClean="0"/>
              <a:t>(x=factor(Marital_Status),y=</a:t>
            </a:r>
            <a:r>
              <a:rPr lang="en-US" dirty="0" err="1" smtClean="0"/>
              <a:t>Purchase,fill</a:t>
            </a:r>
            <a:r>
              <a:rPr lang="en-US" dirty="0" smtClean="0"/>
              <a:t>=Gender),data=bf)+</a:t>
            </a:r>
          </a:p>
          <a:p>
            <a:r>
              <a:rPr lang="en-US" dirty="0" smtClean="0"/>
              <a:t>  </a:t>
            </a:r>
            <a:r>
              <a:rPr lang="en-US" dirty="0" err="1" smtClean="0"/>
              <a:t>geom_boxplot</a:t>
            </a:r>
            <a:r>
              <a:rPr lang="en-US" dirty="0" smtClean="0"/>
              <a:t>()+</a:t>
            </a:r>
            <a:r>
              <a:rPr lang="en-US" dirty="0" err="1" smtClean="0"/>
              <a:t>ggtitle</a:t>
            </a:r>
            <a:r>
              <a:rPr lang="en-US" dirty="0" smtClean="0"/>
              <a:t>("Black Friday </a:t>
            </a:r>
            <a:r>
              <a:rPr lang="en-US" dirty="0" err="1" smtClean="0"/>
              <a:t>Purchases:Married</a:t>
            </a:r>
            <a:r>
              <a:rPr lang="en-US" dirty="0" smtClean="0"/>
              <a:t> vs Single")</a:t>
            </a:r>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962400"/>
            <a:ext cx="6400800" cy="24637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09385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a:t>Hypothesis 2:</a:t>
            </a:r>
            <a:r>
              <a:rPr lang="en-GB" dirty="0"/>
              <a:t> married couples spend more on black </a:t>
            </a:r>
            <a:r>
              <a:rPr lang="en-GB" dirty="0" err="1"/>
              <a:t>friday</a:t>
            </a:r>
            <a:r>
              <a:rPr lang="en-GB" dirty="0"/>
              <a:t> </a:t>
            </a:r>
            <a:r>
              <a:rPr lang="en-GB" dirty="0" smtClean="0"/>
              <a:t>sales (…</a:t>
            </a:r>
            <a:r>
              <a:rPr lang="en-GB" dirty="0" err="1" smtClean="0"/>
              <a:t>contd</a:t>
            </a:r>
            <a:r>
              <a:rPr lang="en-GB" dirty="0" smtClean="0"/>
              <a:t>)</a:t>
            </a:r>
            <a:endParaRPr lang="en-US" dirty="0"/>
          </a:p>
          <a:p>
            <a:endParaRPr lang="en-US" dirty="0"/>
          </a:p>
        </p:txBody>
      </p:sp>
      <p:sp>
        <p:nvSpPr>
          <p:cNvPr id="4" name="TextBox 3"/>
          <p:cNvSpPr txBox="1"/>
          <p:nvPr/>
        </p:nvSpPr>
        <p:spPr>
          <a:xfrm>
            <a:off x="609600" y="5105400"/>
            <a:ext cx="7239000" cy="923330"/>
          </a:xfrm>
          <a:prstGeom prst="rect">
            <a:avLst/>
          </a:prstGeom>
          <a:noFill/>
        </p:spPr>
        <p:txBody>
          <a:bodyPr wrap="square" rtlCol="0">
            <a:spAutoFit/>
          </a:bodyPr>
          <a:lstStyle/>
          <a:p>
            <a:r>
              <a:rPr lang="en-US" dirty="0" smtClean="0">
                <a:solidFill>
                  <a:srgbClr val="C00000"/>
                </a:solidFill>
              </a:rPr>
              <a:t>Conclusion : There is no significant difference in spending between married and single customers. However, as found earlier, in both cases men are more likely to spend.</a:t>
            </a:r>
            <a:endParaRPr lang="en-US" dirty="0">
              <a:solidFill>
                <a:srgbClr val="C00000"/>
              </a:solidFill>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1295400"/>
            <a:ext cx="6286500" cy="34194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3340679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Hypothesis 3:</a:t>
            </a:r>
            <a:r>
              <a:rPr lang="en-GB" dirty="0"/>
              <a:t>how does age impact </a:t>
            </a:r>
            <a:r>
              <a:rPr lang="en-GB" dirty="0" smtClean="0"/>
              <a:t>spending – younger customers are more likely to spend</a:t>
            </a:r>
            <a:endParaRPr lang="en-US" dirty="0"/>
          </a:p>
        </p:txBody>
      </p:sp>
      <p:sp>
        <p:nvSpPr>
          <p:cNvPr id="4" name="TextBox 3"/>
          <p:cNvSpPr txBox="1"/>
          <p:nvPr/>
        </p:nvSpPr>
        <p:spPr>
          <a:xfrm>
            <a:off x="533400" y="1447800"/>
            <a:ext cx="7391400" cy="1815882"/>
          </a:xfrm>
          <a:prstGeom prst="rect">
            <a:avLst/>
          </a:prstGeom>
          <a:noFill/>
        </p:spPr>
        <p:txBody>
          <a:bodyPr wrap="square" rtlCol="0">
            <a:spAutoFit/>
          </a:bodyPr>
          <a:lstStyle/>
          <a:p>
            <a:r>
              <a:rPr lang="en-GB" sz="1600" dirty="0" err="1" smtClean="0"/>
              <a:t>diffSpend</a:t>
            </a:r>
            <a:r>
              <a:rPr lang="en-GB" sz="1600" dirty="0" smtClean="0"/>
              <a:t> &lt;- </a:t>
            </a:r>
            <a:r>
              <a:rPr lang="en-GB" sz="1600" dirty="0" err="1" smtClean="0"/>
              <a:t>aov</a:t>
            </a:r>
            <a:r>
              <a:rPr lang="en-GB" sz="1600" dirty="0" smtClean="0"/>
              <a:t>(</a:t>
            </a:r>
            <a:r>
              <a:rPr lang="en-GB" sz="1600" dirty="0" err="1" smtClean="0"/>
              <a:t>Purchase~Age,data</a:t>
            </a:r>
            <a:r>
              <a:rPr lang="en-GB" sz="1600" dirty="0" smtClean="0"/>
              <a:t>=bf)</a:t>
            </a:r>
          </a:p>
          <a:p>
            <a:r>
              <a:rPr lang="en-GB" sz="1600" dirty="0" smtClean="0"/>
              <a:t>summary(</a:t>
            </a:r>
            <a:r>
              <a:rPr lang="en-GB" sz="1600" dirty="0" err="1" smtClean="0"/>
              <a:t>diffSpend</a:t>
            </a:r>
            <a:r>
              <a:rPr lang="en-GB" sz="1600" dirty="0" smtClean="0"/>
              <a:t>)</a:t>
            </a:r>
          </a:p>
          <a:p>
            <a:r>
              <a:rPr lang="en-GB" sz="1600" dirty="0" smtClean="0"/>
              <a:t>  </a:t>
            </a:r>
            <a:r>
              <a:rPr lang="en-GB" sz="1600" dirty="0" smtClean="0">
                <a:solidFill>
                  <a:srgbClr val="92D050"/>
                </a:solidFill>
              </a:rPr>
              <a:t>### implies that the </a:t>
            </a:r>
            <a:r>
              <a:rPr lang="en-GB" sz="1600" dirty="0" err="1" smtClean="0">
                <a:solidFill>
                  <a:srgbClr val="92D050"/>
                </a:solidFill>
              </a:rPr>
              <a:t>Pr</a:t>
            </a:r>
            <a:r>
              <a:rPr lang="en-GB" sz="1600" dirty="0" smtClean="0">
                <a:solidFill>
                  <a:srgbClr val="92D050"/>
                </a:solidFill>
              </a:rPr>
              <a:t>(&gt;F) </a:t>
            </a:r>
            <a:r>
              <a:rPr lang="en-GB" sz="1600" dirty="0" err="1" smtClean="0">
                <a:solidFill>
                  <a:srgbClr val="92D050"/>
                </a:solidFill>
              </a:rPr>
              <a:t>betwen</a:t>
            </a:r>
            <a:r>
              <a:rPr lang="en-GB" sz="1600" dirty="0" smtClean="0">
                <a:solidFill>
                  <a:srgbClr val="92D050"/>
                </a:solidFill>
              </a:rPr>
              <a:t> the different ranges is too small</a:t>
            </a:r>
          </a:p>
          <a:p>
            <a:r>
              <a:rPr lang="en-GB" sz="1600" dirty="0" smtClean="0">
                <a:solidFill>
                  <a:srgbClr val="92D050"/>
                </a:solidFill>
              </a:rPr>
              <a:t>    # and hence there is an impact on purchase </a:t>
            </a:r>
          </a:p>
          <a:p>
            <a:r>
              <a:rPr lang="en-GB" sz="1600" dirty="0" smtClean="0">
                <a:solidFill>
                  <a:srgbClr val="92D050"/>
                </a:solidFill>
              </a:rPr>
              <a:t>#</a:t>
            </a:r>
            <a:r>
              <a:rPr lang="en-GB" sz="1600" dirty="0" err="1" smtClean="0">
                <a:solidFill>
                  <a:srgbClr val="92D050"/>
                </a:solidFill>
              </a:rPr>
              <a:t>pairwise.t.test</a:t>
            </a:r>
            <a:r>
              <a:rPr lang="en-GB" sz="1600" dirty="0" smtClean="0">
                <a:solidFill>
                  <a:srgbClr val="92D050"/>
                </a:solidFill>
              </a:rPr>
              <a:t>(</a:t>
            </a:r>
            <a:r>
              <a:rPr lang="en-GB" sz="1600" dirty="0" err="1" smtClean="0">
                <a:solidFill>
                  <a:srgbClr val="92D050"/>
                </a:solidFill>
              </a:rPr>
              <a:t>bf$Purchase,as.factor</a:t>
            </a:r>
            <a:r>
              <a:rPr lang="en-GB" sz="1600" dirty="0" smtClean="0">
                <a:solidFill>
                  <a:srgbClr val="92D050"/>
                </a:solidFill>
              </a:rPr>
              <a:t>(</a:t>
            </a:r>
            <a:r>
              <a:rPr lang="en-GB" sz="1600" dirty="0" err="1" smtClean="0">
                <a:solidFill>
                  <a:srgbClr val="92D050"/>
                </a:solidFill>
              </a:rPr>
              <a:t>bf$Age</a:t>
            </a:r>
            <a:r>
              <a:rPr lang="en-GB" sz="1600" dirty="0" smtClean="0">
                <a:solidFill>
                  <a:srgbClr val="92D050"/>
                </a:solidFill>
              </a:rPr>
              <a:t>))</a:t>
            </a:r>
          </a:p>
          <a:p>
            <a:r>
              <a:rPr lang="en-GB" sz="1600" dirty="0" err="1" smtClean="0"/>
              <a:t>ggplot</a:t>
            </a:r>
            <a:r>
              <a:rPr lang="en-GB" sz="1600" dirty="0" smtClean="0"/>
              <a:t>(</a:t>
            </a:r>
            <a:r>
              <a:rPr lang="en-GB" sz="1600" dirty="0" err="1" smtClean="0"/>
              <a:t>aes</a:t>
            </a:r>
            <a:r>
              <a:rPr lang="en-GB" sz="1600" dirty="0" smtClean="0"/>
              <a:t>(x=</a:t>
            </a:r>
            <a:r>
              <a:rPr lang="en-GB" sz="1600" dirty="0" err="1" smtClean="0"/>
              <a:t>Age,y</a:t>
            </a:r>
            <a:r>
              <a:rPr lang="en-GB" sz="1600" dirty="0" smtClean="0"/>
              <a:t>=</a:t>
            </a:r>
            <a:r>
              <a:rPr lang="en-GB" sz="1600" dirty="0" err="1" smtClean="0"/>
              <a:t>Purchase,fill</a:t>
            </a:r>
            <a:r>
              <a:rPr lang="en-GB" sz="1600" dirty="0" smtClean="0"/>
              <a:t>=Gender),data=bf)+</a:t>
            </a:r>
          </a:p>
          <a:p>
            <a:r>
              <a:rPr lang="en-GB" sz="1600" dirty="0" smtClean="0"/>
              <a:t>  </a:t>
            </a:r>
            <a:r>
              <a:rPr lang="en-GB" sz="1600" dirty="0" err="1" smtClean="0"/>
              <a:t>geom_boxplot</a:t>
            </a:r>
            <a:r>
              <a:rPr lang="en-GB" sz="1600" dirty="0" smtClean="0"/>
              <a:t>()+</a:t>
            </a:r>
            <a:r>
              <a:rPr lang="en-GB" sz="1600" dirty="0" err="1" smtClean="0"/>
              <a:t>ggtitle</a:t>
            </a:r>
            <a:r>
              <a:rPr lang="en-GB" sz="1600" dirty="0" smtClean="0"/>
              <a:t>("Black Friday </a:t>
            </a:r>
            <a:r>
              <a:rPr lang="en-GB" sz="1600" dirty="0" err="1" smtClean="0"/>
              <a:t>Purchases:Who</a:t>
            </a:r>
            <a:r>
              <a:rPr lang="en-GB" sz="1600" dirty="0" smtClean="0"/>
              <a:t> Shall We Target")</a:t>
            </a:r>
            <a:endParaRPr lang="en-US" sz="1600"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810000"/>
            <a:ext cx="6410325" cy="17621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7009385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6016" y="0"/>
            <a:ext cx="7772400" cy="1066800"/>
          </a:xfrm>
        </p:spPr>
        <p:txBody>
          <a:bodyPr>
            <a:normAutofit/>
          </a:bodyPr>
          <a:lstStyle/>
          <a:p>
            <a:r>
              <a:rPr lang="en-US" dirty="0"/>
              <a:t>Hypothesis 3:</a:t>
            </a:r>
            <a:r>
              <a:rPr lang="en-GB" dirty="0"/>
              <a:t>how does age impact spending – younger customers are more likely to </a:t>
            </a:r>
            <a:r>
              <a:rPr lang="en-GB" dirty="0" smtClean="0"/>
              <a:t>spend (…</a:t>
            </a:r>
            <a:r>
              <a:rPr lang="en-GB" dirty="0" err="1" smtClean="0"/>
              <a:t>contd</a:t>
            </a:r>
            <a:r>
              <a:rPr lang="en-GB" dirty="0" smtClean="0"/>
              <a:t>)</a:t>
            </a:r>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764" y="3719825"/>
            <a:ext cx="4953000" cy="29051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764" y="1115206"/>
            <a:ext cx="4953000" cy="25336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TextBox 5"/>
          <p:cNvSpPr txBox="1"/>
          <p:nvPr/>
        </p:nvSpPr>
        <p:spPr>
          <a:xfrm>
            <a:off x="5503264" y="2771693"/>
            <a:ext cx="3412136" cy="1200329"/>
          </a:xfrm>
          <a:prstGeom prst="rect">
            <a:avLst/>
          </a:prstGeom>
          <a:noFill/>
        </p:spPr>
        <p:txBody>
          <a:bodyPr wrap="square" rtlCol="0">
            <a:spAutoFit/>
          </a:bodyPr>
          <a:lstStyle/>
          <a:p>
            <a:r>
              <a:rPr lang="en-US" dirty="0" smtClean="0">
                <a:solidFill>
                  <a:srgbClr val="C00000"/>
                </a:solidFill>
              </a:rPr>
              <a:t>Conclusion : Customers in age group 51-55 , especially men, are more likely to spend more on black </a:t>
            </a:r>
            <a:r>
              <a:rPr lang="en-US" dirty="0" err="1" smtClean="0">
                <a:solidFill>
                  <a:srgbClr val="C00000"/>
                </a:solidFill>
              </a:rPr>
              <a:t>friday</a:t>
            </a:r>
            <a:endParaRPr lang="en-US" dirty="0">
              <a:solidFill>
                <a:srgbClr val="C00000"/>
              </a:solidFill>
            </a:endParaRPr>
          </a:p>
        </p:txBody>
      </p:sp>
    </p:spTree>
    <p:extLst>
      <p:ext uri="{BB962C8B-B14F-4D97-AF65-F5344CB8AC3E}">
        <p14:creationId xmlns:p14="http://schemas.microsoft.com/office/powerpoint/2010/main" val="17010120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fontScale="92500" lnSpcReduction="20000"/>
          </a:bodyPr>
          <a:lstStyle/>
          <a:p>
            <a:r>
              <a:rPr lang="en-US" dirty="0" smtClean="0"/>
              <a:t>Hypothesis 4:</a:t>
            </a:r>
            <a:r>
              <a:rPr lang="en-GB" dirty="0"/>
              <a:t>does it(spending) matter which part of the city they live </a:t>
            </a:r>
            <a:r>
              <a:rPr lang="en-GB" dirty="0" smtClean="0"/>
              <a:t>in - customers from well-to-do regions spend more</a:t>
            </a:r>
            <a:endParaRPr lang="en-US" dirty="0"/>
          </a:p>
        </p:txBody>
      </p:sp>
      <p:sp>
        <p:nvSpPr>
          <p:cNvPr id="4" name="TextBox 3"/>
          <p:cNvSpPr txBox="1"/>
          <p:nvPr/>
        </p:nvSpPr>
        <p:spPr>
          <a:xfrm>
            <a:off x="533400" y="1371600"/>
            <a:ext cx="8001000" cy="1569660"/>
          </a:xfrm>
          <a:prstGeom prst="rect">
            <a:avLst/>
          </a:prstGeom>
          <a:noFill/>
        </p:spPr>
        <p:txBody>
          <a:bodyPr wrap="square" rtlCol="0">
            <a:spAutoFit/>
          </a:bodyPr>
          <a:lstStyle/>
          <a:p>
            <a:r>
              <a:rPr lang="en-GB" sz="1600" dirty="0" smtClean="0">
                <a:solidFill>
                  <a:srgbClr val="92D050"/>
                </a:solidFill>
              </a:rPr>
              <a:t># 4) does it(spending) matter which part of the city they live in</a:t>
            </a:r>
          </a:p>
          <a:p>
            <a:r>
              <a:rPr lang="en-GB" sz="1600" dirty="0" err="1" smtClean="0"/>
              <a:t>citySpend</a:t>
            </a:r>
            <a:r>
              <a:rPr lang="en-GB" sz="1600" dirty="0" smtClean="0"/>
              <a:t> &lt;- </a:t>
            </a:r>
            <a:r>
              <a:rPr lang="en-GB" sz="1600" dirty="0" err="1" smtClean="0"/>
              <a:t>aov</a:t>
            </a:r>
            <a:r>
              <a:rPr lang="en-GB" sz="1600" dirty="0" smtClean="0"/>
              <a:t>(</a:t>
            </a:r>
            <a:r>
              <a:rPr lang="en-GB" sz="1600" dirty="0" err="1" smtClean="0"/>
              <a:t>Purchase~City_Category,data</a:t>
            </a:r>
            <a:r>
              <a:rPr lang="en-GB" sz="1600" dirty="0" smtClean="0"/>
              <a:t>=bf)</a:t>
            </a:r>
          </a:p>
          <a:p>
            <a:r>
              <a:rPr lang="en-GB" sz="1600" dirty="0" smtClean="0"/>
              <a:t>summary(</a:t>
            </a:r>
            <a:r>
              <a:rPr lang="en-GB" sz="1600" dirty="0" err="1" smtClean="0"/>
              <a:t>citySpend</a:t>
            </a:r>
            <a:r>
              <a:rPr lang="en-GB" sz="1600" dirty="0" smtClean="0"/>
              <a:t>)</a:t>
            </a:r>
          </a:p>
          <a:p>
            <a:r>
              <a:rPr lang="en-GB" sz="1600" dirty="0" smtClean="0">
                <a:solidFill>
                  <a:srgbClr val="92D050"/>
                </a:solidFill>
              </a:rPr>
              <a:t>  ###implies that the area of residence in the city affects </a:t>
            </a:r>
            <a:r>
              <a:rPr lang="en-GB" sz="1600" dirty="0" err="1" smtClean="0">
                <a:solidFill>
                  <a:srgbClr val="92D050"/>
                </a:solidFill>
              </a:rPr>
              <a:t>amt</a:t>
            </a:r>
            <a:r>
              <a:rPr lang="en-GB" sz="1600" dirty="0" smtClean="0">
                <a:solidFill>
                  <a:srgbClr val="92D050"/>
                </a:solidFill>
              </a:rPr>
              <a:t> of spending</a:t>
            </a:r>
          </a:p>
          <a:p>
            <a:r>
              <a:rPr lang="en-GB" sz="1600" dirty="0" err="1" smtClean="0"/>
              <a:t>ggplot</a:t>
            </a:r>
            <a:r>
              <a:rPr lang="en-GB" sz="1600" dirty="0" smtClean="0"/>
              <a:t>(</a:t>
            </a:r>
            <a:r>
              <a:rPr lang="en-GB" sz="1600" dirty="0" err="1" smtClean="0"/>
              <a:t>aes</a:t>
            </a:r>
            <a:r>
              <a:rPr lang="en-GB" sz="1600" dirty="0" smtClean="0"/>
              <a:t>(x=</a:t>
            </a:r>
            <a:r>
              <a:rPr lang="en-GB" sz="1600" dirty="0" err="1" smtClean="0"/>
              <a:t>City_Category,y</a:t>
            </a:r>
            <a:r>
              <a:rPr lang="en-GB" sz="1600" dirty="0" smtClean="0"/>
              <a:t>=</a:t>
            </a:r>
            <a:r>
              <a:rPr lang="en-GB" sz="1600" dirty="0" err="1" smtClean="0"/>
              <a:t>Purchase,fill</a:t>
            </a:r>
            <a:r>
              <a:rPr lang="en-GB" sz="1600" dirty="0" smtClean="0"/>
              <a:t>=Age),data=bf)+</a:t>
            </a:r>
          </a:p>
          <a:p>
            <a:r>
              <a:rPr lang="en-GB" sz="1600" dirty="0" smtClean="0"/>
              <a:t>  </a:t>
            </a:r>
            <a:r>
              <a:rPr lang="en-GB" sz="1600" dirty="0" err="1" smtClean="0"/>
              <a:t>geom_boxplot</a:t>
            </a:r>
            <a:r>
              <a:rPr lang="en-GB" sz="1600" dirty="0" smtClean="0"/>
              <a:t>()+</a:t>
            </a:r>
            <a:r>
              <a:rPr lang="en-GB" sz="1600" dirty="0" err="1" smtClean="0"/>
              <a:t>ggtitle</a:t>
            </a:r>
            <a:r>
              <a:rPr lang="en-GB" sz="1600" dirty="0" smtClean="0"/>
              <a:t>("Black Friday </a:t>
            </a:r>
            <a:r>
              <a:rPr lang="en-GB" sz="1600" dirty="0" err="1" smtClean="0"/>
              <a:t>Purchases:City</a:t>
            </a:r>
            <a:r>
              <a:rPr lang="en-GB" sz="1600" dirty="0" smtClean="0"/>
              <a:t> Divisions")</a:t>
            </a:r>
            <a:endParaRPr lang="en-US" sz="1600"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581400"/>
            <a:ext cx="6400800" cy="16478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7009385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fontScale="85000" lnSpcReduction="10000"/>
          </a:bodyPr>
          <a:lstStyle/>
          <a:p>
            <a:r>
              <a:rPr lang="en-US" dirty="0"/>
              <a:t>Hypothesis 4:</a:t>
            </a:r>
            <a:r>
              <a:rPr lang="en-GB" dirty="0"/>
              <a:t>does it(spending) matter which part of the city they live in - customers from well-to-do regions spend </a:t>
            </a:r>
            <a:r>
              <a:rPr lang="en-GB" dirty="0" smtClean="0"/>
              <a:t>more (…</a:t>
            </a:r>
            <a:r>
              <a:rPr lang="en-GB" dirty="0" err="1" smtClean="0"/>
              <a:t>contd</a:t>
            </a:r>
            <a:r>
              <a:rPr lang="en-GB" dirty="0" smtClean="0"/>
              <a:t>)</a:t>
            </a:r>
            <a:endParaRPr lang="en-US" dirty="0"/>
          </a:p>
          <a:p>
            <a:endParaRPr lang="en-US"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4463" y="1510102"/>
            <a:ext cx="6315075" cy="34480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609600" y="5428565"/>
            <a:ext cx="7239000" cy="646331"/>
          </a:xfrm>
          <a:prstGeom prst="rect">
            <a:avLst/>
          </a:prstGeom>
          <a:noFill/>
        </p:spPr>
        <p:txBody>
          <a:bodyPr wrap="square" rtlCol="0">
            <a:spAutoFit/>
          </a:bodyPr>
          <a:lstStyle/>
          <a:p>
            <a:r>
              <a:rPr lang="en-US" dirty="0" smtClean="0">
                <a:solidFill>
                  <a:srgbClr val="C00000"/>
                </a:solidFill>
              </a:rPr>
              <a:t>Conclusion : Customers living in region c of the city are expected to spend more</a:t>
            </a:r>
            <a:endParaRPr lang="en-US" dirty="0">
              <a:solidFill>
                <a:srgbClr val="C00000"/>
              </a:solidFill>
            </a:endParaRPr>
          </a:p>
        </p:txBody>
      </p:sp>
    </p:spTree>
    <p:extLst>
      <p:ext uri="{BB962C8B-B14F-4D97-AF65-F5344CB8AC3E}">
        <p14:creationId xmlns:p14="http://schemas.microsoft.com/office/powerpoint/2010/main" val="39983865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Hypothesis 5:</a:t>
            </a:r>
            <a:r>
              <a:rPr lang="en-GB" dirty="0" smtClean="0"/>
              <a:t>customers who have lived at their present residences longer tend to  spend more during a black Friday sale</a:t>
            </a:r>
            <a:endParaRPr lang="en-US" dirty="0"/>
          </a:p>
        </p:txBody>
      </p:sp>
      <p:sp>
        <p:nvSpPr>
          <p:cNvPr id="4" name="TextBox 3"/>
          <p:cNvSpPr txBox="1"/>
          <p:nvPr/>
        </p:nvSpPr>
        <p:spPr>
          <a:xfrm>
            <a:off x="533400" y="1371600"/>
            <a:ext cx="7772400" cy="1600438"/>
          </a:xfrm>
          <a:prstGeom prst="rect">
            <a:avLst/>
          </a:prstGeom>
          <a:noFill/>
        </p:spPr>
        <p:txBody>
          <a:bodyPr wrap="square" rtlCol="0">
            <a:spAutoFit/>
          </a:bodyPr>
          <a:lstStyle/>
          <a:p>
            <a:r>
              <a:rPr lang="en-GB" sz="1600" dirty="0" smtClean="0">
                <a:solidFill>
                  <a:srgbClr val="92D050"/>
                </a:solidFill>
              </a:rPr>
              <a:t># 5) does how long they have been at their current residences impact spending</a:t>
            </a:r>
          </a:p>
          <a:p>
            <a:r>
              <a:rPr lang="en-GB" sz="1600" dirty="0" err="1" smtClean="0"/>
              <a:t>resiSpend</a:t>
            </a:r>
            <a:r>
              <a:rPr lang="en-GB" sz="1600" dirty="0" smtClean="0"/>
              <a:t> &lt;- </a:t>
            </a:r>
            <a:r>
              <a:rPr lang="en-GB" sz="1600" dirty="0" err="1" smtClean="0"/>
              <a:t>aov</a:t>
            </a:r>
            <a:r>
              <a:rPr lang="en-GB" sz="1600" dirty="0" smtClean="0"/>
              <a:t>(</a:t>
            </a:r>
            <a:r>
              <a:rPr lang="en-GB" sz="1600" dirty="0" err="1" smtClean="0"/>
              <a:t>Purchase~Stay_In_Current_City_Years,data</a:t>
            </a:r>
            <a:r>
              <a:rPr lang="en-GB" sz="1600" dirty="0" smtClean="0"/>
              <a:t>=bf)</a:t>
            </a:r>
          </a:p>
          <a:p>
            <a:r>
              <a:rPr lang="en-GB" sz="1600" dirty="0" smtClean="0"/>
              <a:t>summary(</a:t>
            </a:r>
            <a:r>
              <a:rPr lang="en-GB" sz="1600" dirty="0" err="1" smtClean="0"/>
              <a:t>resiSpend</a:t>
            </a:r>
            <a:r>
              <a:rPr lang="en-GB" sz="1600" dirty="0" smtClean="0"/>
              <a:t>)</a:t>
            </a:r>
          </a:p>
          <a:p>
            <a:r>
              <a:rPr lang="en-GB" sz="1600" dirty="0" smtClean="0">
                <a:solidFill>
                  <a:srgbClr val="92D050"/>
                </a:solidFill>
              </a:rPr>
              <a:t>   ### implies no significant difference</a:t>
            </a:r>
          </a:p>
          <a:p>
            <a:r>
              <a:rPr lang="en-GB" sz="1600" dirty="0" err="1" smtClean="0"/>
              <a:t>ggplot</a:t>
            </a:r>
            <a:r>
              <a:rPr lang="en-GB" sz="1600" dirty="0" smtClean="0"/>
              <a:t>(</a:t>
            </a:r>
            <a:r>
              <a:rPr lang="en-GB" sz="1600" dirty="0" err="1" smtClean="0"/>
              <a:t>aes</a:t>
            </a:r>
            <a:r>
              <a:rPr lang="en-GB" sz="1600" dirty="0" smtClean="0"/>
              <a:t>(x=</a:t>
            </a:r>
            <a:r>
              <a:rPr lang="en-GB" sz="1600" dirty="0" err="1" smtClean="0"/>
              <a:t>Stay_In_Current_City_Years,y</a:t>
            </a:r>
            <a:r>
              <a:rPr lang="en-GB" sz="1600" dirty="0" smtClean="0"/>
              <a:t>=</a:t>
            </a:r>
            <a:r>
              <a:rPr lang="en-GB" sz="1600" dirty="0" err="1" smtClean="0"/>
              <a:t>Purchase,fill</a:t>
            </a:r>
            <a:r>
              <a:rPr lang="en-GB" sz="1600" dirty="0" smtClean="0"/>
              <a:t>=City_Category),data=bf)+</a:t>
            </a:r>
          </a:p>
          <a:p>
            <a:r>
              <a:rPr lang="en-GB" sz="1600" dirty="0" smtClean="0"/>
              <a:t>  </a:t>
            </a:r>
            <a:r>
              <a:rPr lang="en-GB" sz="1600" dirty="0" err="1" smtClean="0"/>
              <a:t>geom_boxplot</a:t>
            </a:r>
            <a:r>
              <a:rPr lang="en-GB" sz="1600" dirty="0" smtClean="0"/>
              <a:t>()+</a:t>
            </a:r>
            <a:r>
              <a:rPr lang="en-GB" sz="1600" dirty="0" err="1" smtClean="0"/>
              <a:t>ggtitle</a:t>
            </a:r>
            <a:r>
              <a:rPr lang="en-GB" sz="1600" dirty="0" smtClean="0"/>
              <a:t>("Black Friday </a:t>
            </a:r>
            <a:r>
              <a:rPr lang="en-GB" sz="1600" dirty="0" err="1" smtClean="0"/>
              <a:t>Purchases:Years</a:t>
            </a:r>
            <a:r>
              <a:rPr lang="en-GB" sz="1600" dirty="0" smtClean="0"/>
              <a:t> of Residence")</a:t>
            </a:r>
            <a:endParaRPr lang="en-US" sz="1600"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939" y="3429000"/>
            <a:ext cx="6691861" cy="16573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7009385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fontScale="85000" lnSpcReduction="20000"/>
          </a:bodyPr>
          <a:lstStyle/>
          <a:p>
            <a:r>
              <a:rPr lang="en-US" dirty="0"/>
              <a:t>Hypothesis 5:</a:t>
            </a:r>
            <a:r>
              <a:rPr lang="en-GB" dirty="0"/>
              <a:t>customers who have lived at their present residences longer tend to  spend more during a black Friday sale</a:t>
            </a:r>
            <a:endParaRPr lang="en-US" dirty="0"/>
          </a:p>
          <a:p>
            <a:r>
              <a:rPr lang="en-US" dirty="0" smtClean="0"/>
              <a:t>(…</a:t>
            </a:r>
            <a:r>
              <a:rPr lang="en-US" dirty="0" err="1" smtClean="0"/>
              <a:t>contd</a:t>
            </a:r>
            <a:r>
              <a:rPr lang="en-US" dirty="0" smtClean="0"/>
              <a:t>)</a:t>
            </a:r>
            <a:endParaRPr lang="en-US"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1" y="1524000"/>
            <a:ext cx="6705600" cy="369367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876301" y="5410200"/>
            <a:ext cx="7239000" cy="923330"/>
          </a:xfrm>
          <a:prstGeom prst="rect">
            <a:avLst/>
          </a:prstGeom>
          <a:noFill/>
        </p:spPr>
        <p:txBody>
          <a:bodyPr wrap="square" rtlCol="0">
            <a:spAutoFit/>
          </a:bodyPr>
          <a:lstStyle/>
          <a:p>
            <a:r>
              <a:rPr lang="en-US" dirty="0" smtClean="0">
                <a:solidFill>
                  <a:srgbClr val="C00000"/>
                </a:solidFill>
              </a:rPr>
              <a:t>Conclusion : There is no significant difference between customers who have lived at their current residence for less than a year or more than 3 years.</a:t>
            </a:r>
            <a:endParaRPr lang="en-US" dirty="0">
              <a:solidFill>
                <a:srgbClr val="C00000"/>
              </a:solidFill>
            </a:endParaRPr>
          </a:p>
        </p:txBody>
      </p:sp>
    </p:spTree>
    <p:extLst>
      <p:ext uri="{BB962C8B-B14F-4D97-AF65-F5344CB8AC3E}">
        <p14:creationId xmlns:p14="http://schemas.microsoft.com/office/powerpoint/2010/main" val="3647551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Hypothesis 6:</a:t>
            </a:r>
            <a:r>
              <a:rPr lang="en-GB" dirty="0" smtClean="0"/>
              <a:t> </a:t>
            </a:r>
            <a:r>
              <a:rPr lang="en-GB" dirty="0"/>
              <a:t>people in certain occupations tend to spend more</a:t>
            </a:r>
            <a:endParaRPr lang="en-US" dirty="0"/>
          </a:p>
        </p:txBody>
      </p:sp>
      <p:sp>
        <p:nvSpPr>
          <p:cNvPr id="4" name="TextBox 3"/>
          <p:cNvSpPr txBox="1"/>
          <p:nvPr/>
        </p:nvSpPr>
        <p:spPr>
          <a:xfrm>
            <a:off x="609600" y="1489448"/>
            <a:ext cx="7620000" cy="1354217"/>
          </a:xfrm>
          <a:prstGeom prst="rect">
            <a:avLst/>
          </a:prstGeom>
          <a:noFill/>
        </p:spPr>
        <p:txBody>
          <a:bodyPr wrap="square" rtlCol="0">
            <a:spAutoFit/>
          </a:bodyPr>
          <a:lstStyle/>
          <a:p>
            <a:r>
              <a:rPr lang="en-US" sz="1600" dirty="0" smtClean="0">
                <a:solidFill>
                  <a:srgbClr val="92D050"/>
                </a:solidFill>
              </a:rPr>
              <a:t># 6) do people in certain occupations tend to spend more</a:t>
            </a:r>
          </a:p>
          <a:p>
            <a:r>
              <a:rPr lang="en-US" sz="1600" dirty="0" err="1" smtClean="0"/>
              <a:t>occuSpend</a:t>
            </a:r>
            <a:r>
              <a:rPr lang="en-US" sz="1600" dirty="0" smtClean="0"/>
              <a:t>&lt;-</a:t>
            </a:r>
            <a:r>
              <a:rPr lang="en-US" sz="1600" dirty="0" err="1" smtClean="0"/>
              <a:t>aov</a:t>
            </a:r>
            <a:r>
              <a:rPr lang="en-US" sz="1600" dirty="0" smtClean="0"/>
              <a:t>(</a:t>
            </a:r>
            <a:r>
              <a:rPr lang="en-US" sz="1600" dirty="0" err="1" smtClean="0"/>
              <a:t>Purchase~Occupation,data</a:t>
            </a:r>
            <a:r>
              <a:rPr lang="en-US" sz="1600" dirty="0" smtClean="0"/>
              <a:t>=bf)</a:t>
            </a:r>
          </a:p>
          <a:p>
            <a:r>
              <a:rPr lang="en-US" sz="1600" dirty="0" smtClean="0"/>
              <a:t>summary(</a:t>
            </a:r>
            <a:r>
              <a:rPr lang="en-US" sz="1600" dirty="0" err="1" smtClean="0"/>
              <a:t>occuSpend</a:t>
            </a:r>
            <a:r>
              <a:rPr lang="en-US" sz="1600" dirty="0" smtClean="0"/>
              <a:t>)</a:t>
            </a:r>
          </a:p>
          <a:p>
            <a:r>
              <a:rPr lang="en-US" sz="1600" dirty="0" err="1" smtClean="0"/>
              <a:t>ggplot</a:t>
            </a:r>
            <a:r>
              <a:rPr lang="en-US" sz="1600" dirty="0" smtClean="0"/>
              <a:t>(</a:t>
            </a:r>
            <a:r>
              <a:rPr lang="en-US" sz="1600" dirty="0" err="1" smtClean="0"/>
              <a:t>aes</a:t>
            </a:r>
            <a:r>
              <a:rPr lang="en-US" sz="1600" dirty="0" smtClean="0"/>
              <a:t>(x=</a:t>
            </a:r>
            <a:r>
              <a:rPr lang="en-US" sz="1600" dirty="0" err="1" smtClean="0"/>
              <a:t>as.factor</a:t>
            </a:r>
            <a:r>
              <a:rPr lang="en-US" sz="1600" dirty="0" smtClean="0"/>
              <a:t>(Occupation),y=</a:t>
            </a:r>
            <a:r>
              <a:rPr lang="en-US" sz="1600" dirty="0" err="1" smtClean="0"/>
              <a:t>Purchase,fill</a:t>
            </a:r>
            <a:r>
              <a:rPr lang="en-US" sz="1600" dirty="0" smtClean="0"/>
              <a:t>=Gender),data=bf)+</a:t>
            </a:r>
          </a:p>
          <a:p>
            <a:r>
              <a:rPr lang="en-US" sz="1600" dirty="0" smtClean="0"/>
              <a:t>  </a:t>
            </a:r>
            <a:r>
              <a:rPr lang="en-US" sz="1600" dirty="0" err="1" smtClean="0"/>
              <a:t>geom_boxplot</a:t>
            </a:r>
            <a:r>
              <a:rPr lang="en-US" sz="1600" dirty="0" smtClean="0"/>
              <a:t>()+</a:t>
            </a:r>
            <a:r>
              <a:rPr lang="en-US" sz="1600" dirty="0" err="1" smtClean="0"/>
              <a:t>ggtitle</a:t>
            </a:r>
            <a:r>
              <a:rPr lang="en-US" sz="1600" dirty="0" smtClean="0"/>
              <a:t>("Black Friday </a:t>
            </a:r>
            <a:r>
              <a:rPr lang="en-US" sz="1600" dirty="0" err="1" smtClean="0"/>
              <a:t>Purchases:Occupation</a:t>
            </a:r>
            <a:r>
              <a:rPr lang="en-US" sz="1600" dirty="0" smtClean="0"/>
              <a:t>")</a:t>
            </a:r>
            <a:endParaRPr lang="en-US" sz="1600"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02767"/>
            <a:ext cx="6391275" cy="16287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7009385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0"/>
            <a:ext cx="7772400" cy="685800"/>
          </a:xfrm>
        </p:spPr>
        <p:txBody>
          <a:bodyPr>
            <a:normAutofit lnSpcReduction="10000"/>
          </a:bodyPr>
          <a:lstStyle/>
          <a:p>
            <a:r>
              <a:rPr lang="en-US" dirty="0"/>
              <a:t>Hypothesis 6:</a:t>
            </a:r>
            <a:r>
              <a:rPr lang="en-GB" dirty="0"/>
              <a:t> people in certain occupations tend to spend </a:t>
            </a:r>
            <a:r>
              <a:rPr lang="en-GB" dirty="0" smtClean="0"/>
              <a:t>more </a:t>
            </a:r>
            <a:r>
              <a:rPr lang="en-US" dirty="0" smtClean="0"/>
              <a:t>(…</a:t>
            </a:r>
            <a:r>
              <a:rPr lang="en-US" dirty="0" err="1" smtClean="0"/>
              <a:t>contd</a:t>
            </a:r>
            <a:r>
              <a:rPr lang="en-US" dirty="0" smtClean="0"/>
              <a:t>)</a:t>
            </a:r>
            <a:endParaRPr lang="en-US"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702" y="749507"/>
            <a:ext cx="8000999" cy="50464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830701" y="5806436"/>
            <a:ext cx="7239000" cy="646331"/>
          </a:xfrm>
          <a:prstGeom prst="rect">
            <a:avLst/>
          </a:prstGeom>
          <a:noFill/>
        </p:spPr>
        <p:txBody>
          <a:bodyPr wrap="square" rtlCol="0">
            <a:spAutoFit/>
          </a:bodyPr>
          <a:lstStyle/>
          <a:p>
            <a:r>
              <a:rPr lang="en-US" dirty="0" smtClean="0">
                <a:solidFill>
                  <a:srgbClr val="C00000"/>
                </a:solidFill>
              </a:rPr>
              <a:t>Conclusion : Customers engaged in professions 12, 14 and 17 tend to spend more.</a:t>
            </a:r>
            <a:endParaRPr lang="en-US" dirty="0">
              <a:solidFill>
                <a:srgbClr val="C00000"/>
              </a:solidFill>
            </a:endParaRPr>
          </a:p>
        </p:txBody>
      </p:sp>
    </p:spTree>
    <p:extLst>
      <p:ext uri="{BB962C8B-B14F-4D97-AF65-F5344CB8AC3E}">
        <p14:creationId xmlns:p14="http://schemas.microsoft.com/office/powerpoint/2010/main" val="33949210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2400" dirty="0" smtClean="0"/>
              <a:t>Data Fields</a:t>
            </a:r>
            <a:endParaRPr lang="fr-FR" sz="2400" dirty="0"/>
          </a:p>
        </p:txBody>
      </p:sp>
      <p:sp>
        <p:nvSpPr>
          <p:cNvPr id="3" name="Content Placeholder 2"/>
          <p:cNvSpPr>
            <a:spLocks noGrp="1"/>
          </p:cNvSpPr>
          <p:nvPr>
            <p:ph idx="1"/>
          </p:nvPr>
        </p:nvSpPr>
        <p:spPr/>
        <p:txBody>
          <a:bodyPr>
            <a:noAutofit/>
          </a:bodyPr>
          <a:lstStyle/>
          <a:p>
            <a:pPr fontAlgn="base"/>
            <a:r>
              <a:rPr lang="en-GB" sz="1500" b="0" dirty="0" smtClean="0"/>
              <a:t>1</a:t>
            </a:r>
            <a:r>
              <a:rPr lang="en-GB" sz="1500" dirty="0" smtClean="0"/>
              <a:t>) User_ID</a:t>
            </a:r>
            <a:r>
              <a:rPr lang="en-GB" sz="1500" b="0" dirty="0" smtClean="0"/>
              <a:t> : each customer has been assigned a unique ID</a:t>
            </a:r>
            <a:endParaRPr lang="en-GB" sz="1500" b="0" dirty="0"/>
          </a:p>
          <a:p>
            <a:pPr fontAlgn="base"/>
            <a:r>
              <a:rPr lang="en-GB" sz="1500" b="0" dirty="0" smtClean="0"/>
              <a:t>2</a:t>
            </a:r>
            <a:r>
              <a:rPr lang="en-GB" sz="1500" dirty="0" smtClean="0"/>
              <a:t>) Product_ID</a:t>
            </a:r>
            <a:r>
              <a:rPr lang="en-GB" sz="1500" b="0" dirty="0" smtClean="0"/>
              <a:t>: each product has a unique ID </a:t>
            </a:r>
            <a:endParaRPr lang="en-GB" sz="1500" b="0" dirty="0"/>
          </a:p>
          <a:p>
            <a:pPr fontAlgn="base"/>
            <a:r>
              <a:rPr lang="en-GB" sz="1500" b="0" dirty="0" smtClean="0"/>
              <a:t>3</a:t>
            </a:r>
            <a:r>
              <a:rPr lang="en-GB" sz="1500" dirty="0" smtClean="0"/>
              <a:t>) Gender</a:t>
            </a:r>
            <a:r>
              <a:rPr lang="en-GB" sz="1500" b="0" dirty="0" smtClean="0"/>
              <a:t>: ‘M’ or F</a:t>
            </a:r>
            <a:endParaRPr lang="en-GB" sz="1500" b="0" dirty="0"/>
          </a:p>
          <a:p>
            <a:pPr fontAlgn="base"/>
            <a:r>
              <a:rPr lang="en-GB" sz="1500" b="0" dirty="0" smtClean="0"/>
              <a:t>4</a:t>
            </a:r>
            <a:r>
              <a:rPr lang="en-GB" sz="1500" dirty="0" smtClean="0"/>
              <a:t>) Age</a:t>
            </a:r>
            <a:r>
              <a:rPr lang="en-GB" sz="1500" b="0" dirty="0" smtClean="0"/>
              <a:t>: customers have been assigned to different age groups</a:t>
            </a:r>
            <a:endParaRPr lang="en-GB" sz="1500" b="0" dirty="0"/>
          </a:p>
          <a:p>
            <a:pPr fontAlgn="base"/>
            <a:r>
              <a:rPr lang="en-GB" sz="1500" b="0" dirty="0" smtClean="0"/>
              <a:t>5</a:t>
            </a:r>
            <a:r>
              <a:rPr lang="en-GB" sz="1500" dirty="0" smtClean="0"/>
              <a:t>) Occupation</a:t>
            </a:r>
            <a:r>
              <a:rPr lang="en-GB" sz="1500" b="0" dirty="0" smtClean="0"/>
              <a:t>: customer professions have been encoded into different categories</a:t>
            </a:r>
            <a:endParaRPr lang="en-GB" sz="1500" b="0" dirty="0"/>
          </a:p>
          <a:p>
            <a:pPr fontAlgn="base"/>
            <a:r>
              <a:rPr lang="en-GB" sz="1500" b="0" dirty="0" smtClean="0"/>
              <a:t>6</a:t>
            </a:r>
            <a:r>
              <a:rPr lang="en-GB" sz="1500" dirty="0" smtClean="0"/>
              <a:t>) City_Category</a:t>
            </a:r>
            <a:r>
              <a:rPr lang="en-GB" sz="1500" b="0" dirty="0" smtClean="0"/>
              <a:t>: the region of residence in the city has been segregated</a:t>
            </a:r>
            <a:endParaRPr lang="en-GB" sz="1500" b="0" dirty="0"/>
          </a:p>
          <a:p>
            <a:pPr fontAlgn="base"/>
            <a:r>
              <a:rPr lang="en-GB" sz="1500" b="0" dirty="0" smtClean="0"/>
              <a:t>7</a:t>
            </a:r>
            <a:r>
              <a:rPr lang="en-GB" sz="1500" dirty="0" smtClean="0"/>
              <a:t>) Stay_In_Current_City_Years</a:t>
            </a:r>
            <a:r>
              <a:rPr lang="en-GB" sz="1500" b="0" dirty="0" smtClean="0"/>
              <a:t>: how long the customer has lived in a particular region</a:t>
            </a:r>
            <a:endParaRPr lang="en-GB" sz="1500" b="0" dirty="0"/>
          </a:p>
          <a:p>
            <a:pPr fontAlgn="base"/>
            <a:r>
              <a:rPr lang="en-GB" sz="1500" b="0" dirty="0" smtClean="0"/>
              <a:t>8</a:t>
            </a:r>
            <a:r>
              <a:rPr lang="en-GB" sz="1500" dirty="0" smtClean="0"/>
              <a:t>) Marital_Status </a:t>
            </a:r>
            <a:r>
              <a:rPr lang="en-GB" sz="1500" b="0" dirty="0" smtClean="0"/>
              <a:t>: ‘1’ for married and ‘0’ for single</a:t>
            </a:r>
            <a:endParaRPr lang="en-GB" sz="1500" b="0" dirty="0"/>
          </a:p>
          <a:p>
            <a:pPr fontAlgn="base"/>
            <a:r>
              <a:rPr lang="en-GB" sz="1500" b="0" dirty="0" smtClean="0"/>
              <a:t>9</a:t>
            </a:r>
            <a:r>
              <a:rPr lang="en-GB" sz="1500" dirty="0" smtClean="0"/>
              <a:t>) Product_Category_1 </a:t>
            </a:r>
            <a:r>
              <a:rPr lang="en-GB" sz="1500" b="0" dirty="0" smtClean="0"/>
              <a:t>: product type tag 1</a:t>
            </a:r>
            <a:endParaRPr lang="en-GB" sz="1500" b="0" dirty="0"/>
          </a:p>
          <a:p>
            <a:pPr fontAlgn="base"/>
            <a:r>
              <a:rPr lang="en-GB" sz="1500" b="0" dirty="0" smtClean="0"/>
              <a:t>10</a:t>
            </a:r>
            <a:r>
              <a:rPr lang="en-GB" sz="1500" dirty="0" smtClean="0"/>
              <a:t>) Product_Category_2</a:t>
            </a:r>
            <a:r>
              <a:rPr lang="en-GB" sz="1500" b="0" dirty="0" smtClean="0"/>
              <a:t>: </a:t>
            </a:r>
            <a:r>
              <a:rPr lang="en-GB" sz="1500" b="0" dirty="0"/>
              <a:t>product type tag 2</a:t>
            </a:r>
            <a:endParaRPr lang="en-GB" sz="1500" b="0" dirty="0"/>
          </a:p>
          <a:p>
            <a:pPr fontAlgn="base"/>
            <a:r>
              <a:rPr lang="en-GB" sz="1500" b="0" dirty="0" smtClean="0"/>
              <a:t>11</a:t>
            </a:r>
            <a:r>
              <a:rPr lang="en-GB" sz="1500" dirty="0" smtClean="0"/>
              <a:t>) Product_Category_3</a:t>
            </a:r>
            <a:r>
              <a:rPr lang="en-GB" sz="1500" b="0" dirty="0" smtClean="0"/>
              <a:t>: </a:t>
            </a:r>
            <a:r>
              <a:rPr lang="en-GB" sz="1500" b="0" dirty="0"/>
              <a:t>product type tag 3</a:t>
            </a:r>
            <a:endParaRPr lang="en-GB" sz="1500" b="0" dirty="0"/>
          </a:p>
          <a:p>
            <a:pPr fontAlgn="base"/>
            <a:r>
              <a:rPr lang="en-GB" sz="1500" b="0" dirty="0" smtClean="0"/>
              <a:t>12</a:t>
            </a:r>
            <a:r>
              <a:rPr lang="en-GB" sz="1500" dirty="0" smtClean="0"/>
              <a:t>) Purchase </a:t>
            </a:r>
            <a:r>
              <a:rPr lang="en-GB" sz="1500" b="0" dirty="0" smtClean="0"/>
              <a:t>: amount purchased (of particular product) for each customer </a:t>
            </a:r>
            <a:r>
              <a:rPr lang="en-GB" sz="1500" b="0" dirty="0" err="1" smtClean="0"/>
              <a:t>ie</a:t>
            </a:r>
            <a:r>
              <a:rPr lang="en-GB" sz="1500" b="0" dirty="0" smtClean="0"/>
              <a:t>. there are multiple transactions against a single customer</a:t>
            </a:r>
            <a:endParaRPr lang="en-GB" sz="1500" b="0" dirty="0"/>
          </a:p>
          <a:p>
            <a:r>
              <a:rPr lang="en-GB" sz="1500" b="0" dirty="0"/>
              <a:t/>
            </a:r>
            <a:br>
              <a:rPr lang="en-GB" sz="1500" b="0" dirty="0"/>
            </a:br>
            <a:endParaRPr lang="fr-FR" sz="1500" dirty="0"/>
          </a:p>
        </p:txBody>
      </p:sp>
    </p:spTree>
    <p:extLst>
      <p:ext uri="{BB962C8B-B14F-4D97-AF65-F5344CB8AC3E}">
        <p14:creationId xmlns:p14="http://schemas.microsoft.com/office/powerpoint/2010/main" val="13522759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r>
              <a:rPr lang="en-US" sz="1600" dirty="0"/>
              <a:t>Hypothesis </a:t>
            </a:r>
            <a:r>
              <a:rPr lang="en-US" sz="1600" dirty="0" smtClean="0"/>
              <a:t>7: </a:t>
            </a:r>
            <a:r>
              <a:rPr lang="en-GB" sz="1600" dirty="0"/>
              <a:t>Men </a:t>
            </a:r>
            <a:r>
              <a:rPr lang="en-GB" sz="1600" dirty="0" smtClean="0"/>
              <a:t>between </a:t>
            </a:r>
            <a:r>
              <a:rPr lang="en-GB" sz="1600" dirty="0"/>
              <a:t>ages 51-55,living in area C</a:t>
            </a:r>
            <a:r>
              <a:rPr lang="en-GB" sz="1600" dirty="0" smtClean="0"/>
              <a:t>, engaged </a:t>
            </a:r>
            <a:r>
              <a:rPr lang="en-GB" sz="1600" dirty="0"/>
              <a:t>in occupation </a:t>
            </a:r>
            <a:r>
              <a:rPr lang="en-GB" sz="1600" dirty="0" smtClean="0"/>
              <a:t>12 compared to women in the same criteria</a:t>
            </a:r>
            <a:endParaRPr lang="en-US" sz="1600" dirty="0"/>
          </a:p>
        </p:txBody>
      </p:sp>
      <p:sp>
        <p:nvSpPr>
          <p:cNvPr id="4" name="TextBox 3"/>
          <p:cNvSpPr txBox="1"/>
          <p:nvPr/>
        </p:nvSpPr>
        <p:spPr>
          <a:xfrm>
            <a:off x="512164" y="1295400"/>
            <a:ext cx="8153400" cy="2092881"/>
          </a:xfrm>
          <a:prstGeom prst="rect">
            <a:avLst/>
          </a:prstGeom>
          <a:noFill/>
        </p:spPr>
        <p:txBody>
          <a:bodyPr wrap="square" rtlCol="0">
            <a:spAutoFit/>
          </a:bodyPr>
          <a:lstStyle/>
          <a:p>
            <a:r>
              <a:rPr lang="en-US" sz="1600" dirty="0" smtClean="0"/>
              <a:t>bf %&gt;% filter(Age=="51-55",City_Category=="</a:t>
            </a:r>
            <a:r>
              <a:rPr lang="en-US" sz="1600" dirty="0" err="1" smtClean="0"/>
              <a:t>C",Occupation</a:t>
            </a:r>
            <a:r>
              <a:rPr lang="en-US" sz="1600" dirty="0" smtClean="0"/>
              <a:t>=="12") %&gt;%</a:t>
            </a:r>
          </a:p>
          <a:p>
            <a:r>
              <a:rPr lang="en-US" sz="1600" dirty="0" smtClean="0"/>
              <a:t>  </a:t>
            </a:r>
            <a:r>
              <a:rPr lang="en-US" sz="1600" dirty="0" err="1" smtClean="0"/>
              <a:t>ggplot</a:t>
            </a:r>
            <a:r>
              <a:rPr lang="en-US" sz="1600" dirty="0" smtClean="0"/>
              <a:t>(</a:t>
            </a:r>
            <a:r>
              <a:rPr lang="en-US" sz="1600" dirty="0" err="1" smtClean="0"/>
              <a:t>aes</a:t>
            </a:r>
            <a:r>
              <a:rPr lang="en-US" sz="1600" dirty="0" smtClean="0"/>
              <a:t>(x=</a:t>
            </a:r>
            <a:r>
              <a:rPr lang="en-US" sz="1600" dirty="0" err="1" smtClean="0"/>
              <a:t>Gender,y</a:t>
            </a:r>
            <a:r>
              <a:rPr lang="en-US" sz="1600" dirty="0" smtClean="0"/>
              <a:t>=</a:t>
            </a:r>
            <a:r>
              <a:rPr lang="en-US" sz="1600" dirty="0" err="1" smtClean="0"/>
              <a:t>Purchase,fill</a:t>
            </a:r>
            <a:r>
              <a:rPr lang="en-US" sz="1600" dirty="0" smtClean="0"/>
              <a:t> =Gender))+</a:t>
            </a:r>
            <a:r>
              <a:rPr lang="en-US" sz="1600" dirty="0" err="1" smtClean="0"/>
              <a:t>geom_boxplot</a:t>
            </a:r>
            <a:r>
              <a:rPr lang="en-US" sz="1600" dirty="0" smtClean="0"/>
              <a:t>()</a:t>
            </a:r>
          </a:p>
          <a:p>
            <a:r>
              <a:rPr lang="en-US" sz="1600" dirty="0" smtClean="0">
                <a:solidFill>
                  <a:srgbClr val="92D050"/>
                </a:solidFill>
              </a:rPr>
              <a:t>   ### guess we could say that our hypothesis is true visually </a:t>
            </a:r>
            <a:r>
              <a:rPr lang="en-US" sz="1600" dirty="0" err="1" smtClean="0">
                <a:solidFill>
                  <a:srgbClr val="92D050"/>
                </a:solidFill>
              </a:rPr>
              <a:t>ie</a:t>
            </a:r>
            <a:r>
              <a:rPr lang="en-US" sz="1600" dirty="0" smtClean="0">
                <a:solidFill>
                  <a:srgbClr val="92D050"/>
                </a:solidFill>
              </a:rPr>
              <a:t>.</a:t>
            </a:r>
          </a:p>
          <a:p>
            <a:r>
              <a:rPr lang="en-US" sz="1600" dirty="0" smtClean="0"/>
              <a:t>f&lt;-bf %&gt;% filter(Age=="51-55",City_Category=="</a:t>
            </a:r>
            <a:r>
              <a:rPr lang="en-US" sz="1600" dirty="0" err="1" smtClean="0"/>
              <a:t>C",Gender</a:t>
            </a:r>
            <a:r>
              <a:rPr lang="en-US" sz="1600" dirty="0" smtClean="0"/>
              <a:t>=="F") %&gt;% select(Purchase)</a:t>
            </a:r>
          </a:p>
          <a:p>
            <a:r>
              <a:rPr lang="en-US" sz="1600" dirty="0" smtClean="0"/>
              <a:t>m&lt;-bf %&gt;% filter(Age=="51-55",City_Category=="</a:t>
            </a:r>
            <a:r>
              <a:rPr lang="en-US" sz="1600" dirty="0" err="1" smtClean="0"/>
              <a:t>C",Gender</a:t>
            </a:r>
            <a:r>
              <a:rPr lang="en-US" sz="1600" dirty="0" smtClean="0"/>
              <a:t>=="M") %&gt;% select(Purchase)</a:t>
            </a:r>
          </a:p>
          <a:p>
            <a:r>
              <a:rPr lang="en-US" sz="1600" dirty="0" err="1" smtClean="0"/>
              <a:t>t.test</a:t>
            </a:r>
            <a:r>
              <a:rPr lang="en-US" sz="1600" dirty="0" smtClean="0"/>
              <a:t>(</a:t>
            </a:r>
            <a:r>
              <a:rPr lang="en-US" sz="1600" dirty="0" err="1" smtClean="0"/>
              <a:t>f,m,alternative</a:t>
            </a:r>
            <a:r>
              <a:rPr lang="en-US" sz="1600" dirty="0" smtClean="0"/>
              <a:t> = "less")</a:t>
            </a:r>
            <a:endParaRPr lang="en-US" sz="1600"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087" y="3388281"/>
            <a:ext cx="6981825" cy="28384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334741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r>
              <a:rPr lang="en-US" dirty="0"/>
              <a:t>Hypothesis 7: </a:t>
            </a:r>
            <a:r>
              <a:rPr lang="en-GB" dirty="0"/>
              <a:t>Men spend more than women, between ages 51-55,living in area C, engaged in occupation 12</a:t>
            </a:r>
            <a:r>
              <a:rPr lang="en-US" dirty="0"/>
              <a:t> (…</a:t>
            </a:r>
            <a:r>
              <a:rPr lang="en-US" dirty="0" err="1"/>
              <a:t>contd</a:t>
            </a:r>
            <a:r>
              <a:rPr lang="en-US" dirty="0" smtClean="0"/>
              <a:t>)</a:t>
            </a:r>
            <a:endParaRPr lang="en-US" dirty="0"/>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733550"/>
            <a:ext cx="6315075" cy="33909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6403719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0"/>
            <a:ext cx="7772400" cy="1066800"/>
          </a:xfrm>
        </p:spPr>
        <p:txBody>
          <a:bodyPr>
            <a:normAutofit/>
          </a:bodyPr>
          <a:lstStyle/>
          <a:p>
            <a:r>
              <a:rPr lang="en-US" sz="1600" dirty="0"/>
              <a:t>Hypothesis 7: </a:t>
            </a:r>
            <a:r>
              <a:rPr lang="en-GB" sz="1600" dirty="0"/>
              <a:t>Men spend more than women, between ages 51-55,living in area C, engaged in occupation </a:t>
            </a:r>
            <a:r>
              <a:rPr lang="en-GB" sz="1600" dirty="0" smtClean="0"/>
              <a:t>12</a:t>
            </a:r>
            <a:r>
              <a:rPr lang="en-US" sz="1600" dirty="0" smtClean="0"/>
              <a:t> (…</a:t>
            </a:r>
            <a:r>
              <a:rPr lang="en-US" sz="1600" dirty="0" err="1" smtClean="0"/>
              <a:t>contd</a:t>
            </a:r>
            <a:r>
              <a:rPr lang="en-US" sz="1600" dirty="0" smtClean="0"/>
              <a:t>)</a:t>
            </a:r>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43000"/>
            <a:ext cx="4726947" cy="25908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904938"/>
            <a:ext cx="4726947" cy="273986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TextBox 5"/>
          <p:cNvSpPr txBox="1"/>
          <p:nvPr/>
        </p:nvSpPr>
        <p:spPr>
          <a:xfrm>
            <a:off x="5367728" y="2579638"/>
            <a:ext cx="3276600" cy="2308324"/>
          </a:xfrm>
          <a:prstGeom prst="rect">
            <a:avLst/>
          </a:prstGeom>
          <a:noFill/>
        </p:spPr>
        <p:txBody>
          <a:bodyPr wrap="square" rtlCol="0">
            <a:spAutoFit/>
          </a:bodyPr>
          <a:lstStyle/>
          <a:p>
            <a:r>
              <a:rPr lang="en-US" dirty="0" smtClean="0">
                <a:solidFill>
                  <a:srgbClr val="C00000"/>
                </a:solidFill>
              </a:rPr>
              <a:t>Conclusion : We are correct in our original hypothesis. However, women in occupation 17 tend to spend more and men engaged in occupation 14 are more likely to spend greater amounts on Black Friday purchases</a:t>
            </a:r>
            <a:endParaRPr lang="en-US" dirty="0">
              <a:solidFill>
                <a:srgbClr val="C00000"/>
              </a:solidFill>
            </a:endParaRPr>
          </a:p>
        </p:txBody>
      </p:sp>
    </p:spTree>
    <p:extLst>
      <p:ext uri="{BB962C8B-B14F-4D97-AF65-F5344CB8AC3E}">
        <p14:creationId xmlns:p14="http://schemas.microsoft.com/office/powerpoint/2010/main" val="17913140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0987" y="152400"/>
            <a:ext cx="7772400" cy="762001"/>
          </a:xfrm>
        </p:spPr>
        <p:txBody>
          <a:bodyPr/>
          <a:lstStyle/>
          <a:p>
            <a:r>
              <a:rPr lang="en-US" dirty="0" smtClean="0"/>
              <a:t>Predicting purchase with linear regression</a:t>
            </a:r>
            <a:endParaRPr lang="en-US" dirty="0"/>
          </a:p>
        </p:txBody>
      </p:sp>
      <p:sp>
        <p:nvSpPr>
          <p:cNvPr id="4" name="TextBox 3"/>
          <p:cNvSpPr txBox="1"/>
          <p:nvPr/>
        </p:nvSpPr>
        <p:spPr>
          <a:xfrm>
            <a:off x="407233" y="1143000"/>
            <a:ext cx="10668000" cy="3046988"/>
          </a:xfrm>
          <a:prstGeom prst="rect">
            <a:avLst/>
          </a:prstGeom>
          <a:noFill/>
        </p:spPr>
        <p:txBody>
          <a:bodyPr wrap="square" rtlCol="0">
            <a:spAutoFit/>
          </a:bodyPr>
          <a:lstStyle/>
          <a:p>
            <a:r>
              <a:rPr lang="en-US" sz="1600" dirty="0" smtClean="0">
                <a:solidFill>
                  <a:srgbClr val="92D050"/>
                </a:solidFill>
              </a:rPr>
              <a:t>#dependent variable : </a:t>
            </a:r>
            <a:r>
              <a:rPr lang="en-US" sz="1600" dirty="0" err="1" smtClean="0">
                <a:solidFill>
                  <a:srgbClr val="92D050"/>
                </a:solidFill>
              </a:rPr>
              <a:t>blackfriday$purchase</a:t>
            </a:r>
            <a:endParaRPr lang="en-US" sz="1600" dirty="0" smtClean="0">
              <a:solidFill>
                <a:srgbClr val="92D050"/>
              </a:solidFill>
            </a:endParaRPr>
          </a:p>
          <a:p>
            <a:r>
              <a:rPr lang="en-US" sz="1600" dirty="0" smtClean="0">
                <a:solidFill>
                  <a:srgbClr val="92D050"/>
                </a:solidFill>
              </a:rPr>
              <a:t>#independent categorical variable : </a:t>
            </a:r>
            <a:r>
              <a:rPr lang="en-US" sz="1600" dirty="0" err="1" smtClean="0">
                <a:solidFill>
                  <a:srgbClr val="92D050"/>
                </a:solidFill>
              </a:rPr>
              <a:t>blackfriday$Gender,blackfriday$Age</a:t>
            </a:r>
            <a:r>
              <a:rPr lang="en-US" sz="1600" dirty="0" smtClean="0">
                <a:solidFill>
                  <a:srgbClr val="92D050"/>
                </a:solidFill>
              </a:rPr>
              <a:t>,</a:t>
            </a:r>
          </a:p>
          <a:p>
            <a:r>
              <a:rPr lang="en-US" sz="1600" dirty="0" smtClean="0">
                <a:solidFill>
                  <a:srgbClr val="92D050"/>
                </a:solidFill>
              </a:rPr>
              <a:t>#</a:t>
            </a:r>
            <a:r>
              <a:rPr lang="en-US" sz="1600" dirty="0" err="1" smtClean="0">
                <a:solidFill>
                  <a:srgbClr val="92D050"/>
                </a:solidFill>
              </a:rPr>
              <a:t>blackfriday$Occupation</a:t>
            </a:r>
            <a:r>
              <a:rPr lang="en-US" sz="1600" dirty="0" smtClean="0">
                <a:solidFill>
                  <a:srgbClr val="92D050"/>
                </a:solidFill>
              </a:rPr>
              <a:t>, </a:t>
            </a:r>
            <a:r>
              <a:rPr lang="en-US" sz="1600" dirty="0" err="1" smtClean="0">
                <a:solidFill>
                  <a:srgbClr val="92D050"/>
                </a:solidFill>
              </a:rPr>
              <a:t>blackfriday$City_Category</a:t>
            </a:r>
            <a:r>
              <a:rPr lang="en-US" sz="1600" dirty="0" smtClean="0">
                <a:solidFill>
                  <a:srgbClr val="92D050"/>
                </a:solidFill>
              </a:rPr>
              <a:t>, </a:t>
            </a:r>
            <a:r>
              <a:rPr lang="en-US" sz="1600" dirty="0" err="1" smtClean="0">
                <a:solidFill>
                  <a:srgbClr val="92D050"/>
                </a:solidFill>
              </a:rPr>
              <a:t>blackfriday$Marital_Status</a:t>
            </a:r>
            <a:r>
              <a:rPr lang="en-US" sz="1600" dirty="0" smtClean="0">
                <a:solidFill>
                  <a:srgbClr val="92D050"/>
                </a:solidFill>
              </a:rPr>
              <a:t>,</a:t>
            </a:r>
          </a:p>
          <a:p>
            <a:r>
              <a:rPr lang="en-US" sz="1600" dirty="0" smtClean="0">
                <a:solidFill>
                  <a:srgbClr val="92D050"/>
                </a:solidFill>
              </a:rPr>
              <a:t>#independent </a:t>
            </a:r>
            <a:r>
              <a:rPr lang="en-US" sz="1600" dirty="0" err="1" smtClean="0">
                <a:solidFill>
                  <a:srgbClr val="92D050"/>
                </a:solidFill>
              </a:rPr>
              <a:t>variable:blackfriday$Stay_In_Current_City_Years</a:t>
            </a:r>
            <a:endParaRPr lang="en-US" sz="1600" dirty="0" smtClean="0">
              <a:solidFill>
                <a:srgbClr val="92D050"/>
              </a:solidFill>
            </a:endParaRPr>
          </a:p>
          <a:p>
            <a:r>
              <a:rPr lang="en-US" sz="1600" dirty="0" smtClean="0"/>
              <a:t>sample &lt;- sample(1:nrow(bf),size=floor(</a:t>
            </a:r>
            <a:r>
              <a:rPr lang="en-US" sz="1600" dirty="0" err="1" smtClean="0"/>
              <a:t>nrow</a:t>
            </a:r>
            <a:r>
              <a:rPr lang="en-US" sz="1600" dirty="0" smtClean="0"/>
              <a:t>(bf)*0.7))</a:t>
            </a:r>
          </a:p>
          <a:p>
            <a:r>
              <a:rPr lang="en-US" sz="1600" dirty="0" smtClean="0"/>
              <a:t>train&lt;-bf[sample,]</a:t>
            </a:r>
          </a:p>
          <a:p>
            <a:r>
              <a:rPr lang="en-US" sz="1600" dirty="0" smtClean="0"/>
              <a:t>test&lt;-bf[-sample,]</a:t>
            </a:r>
          </a:p>
          <a:p>
            <a:r>
              <a:rPr lang="en-US" sz="1600" dirty="0" smtClean="0"/>
              <a:t>lr_mod1 &lt;- lm(Purchase~</a:t>
            </a:r>
          </a:p>
          <a:p>
            <a:r>
              <a:rPr lang="en-US" sz="1600" dirty="0" smtClean="0"/>
              <a:t>                </a:t>
            </a:r>
            <a:r>
              <a:rPr lang="en-US" sz="1600" dirty="0" err="1" smtClean="0"/>
              <a:t>Gender+Age+Occupation+City_Category+Stay_In_Current_City_Years</a:t>
            </a:r>
            <a:r>
              <a:rPr lang="en-US" sz="1600" dirty="0" smtClean="0"/>
              <a:t>+</a:t>
            </a:r>
          </a:p>
          <a:p>
            <a:r>
              <a:rPr lang="en-US" sz="1600" dirty="0" smtClean="0"/>
              <a:t>                Marital_Status+Product_Category_1,data = train)</a:t>
            </a:r>
          </a:p>
          <a:p>
            <a:r>
              <a:rPr lang="en-US" sz="1600" dirty="0" smtClean="0"/>
              <a:t>summary(lr_mod1)</a:t>
            </a:r>
          </a:p>
          <a:p>
            <a:endParaRPr lang="en-US" sz="1600" dirty="0" smtClean="0"/>
          </a:p>
        </p:txBody>
      </p:sp>
    </p:spTree>
    <p:extLst>
      <p:ext uri="{BB962C8B-B14F-4D97-AF65-F5344CB8AC3E}">
        <p14:creationId xmlns:p14="http://schemas.microsoft.com/office/powerpoint/2010/main" val="18610175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623888"/>
            <a:ext cx="6400800" cy="56102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8750037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10915" y="228600"/>
            <a:ext cx="7772400" cy="457201"/>
          </a:xfrm>
        </p:spPr>
        <p:txBody>
          <a:bodyPr/>
          <a:lstStyle/>
          <a:p>
            <a:r>
              <a:rPr lang="en-US" dirty="0" smtClean="0"/>
              <a:t>Accuracy of regression model</a:t>
            </a:r>
            <a:endParaRPr lang="en-US" dirty="0"/>
          </a:p>
        </p:txBody>
      </p:sp>
      <p:sp>
        <p:nvSpPr>
          <p:cNvPr id="5" name="TextBox 4"/>
          <p:cNvSpPr txBox="1"/>
          <p:nvPr/>
        </p:nvSpPr>
        <p:spPr>
          <a:xfrm>
            <a:off x="533400" y="762000"/>
            <a:ext cx="8077200" cy="3046988"/>
          </a:xfrm>
          <a:prstGeom prst="rect">
            <a:avLst/>
          </a:prstGeom>
          <a:noFill/>
        </p:spPr>
        <p:txBody>
          <a:bodyPr wrap="square" rtlCol="0">
            <a:spAutoFit/>
          </a:bodyPr>
          <a:lstStyle/>
          <a:p>
            <a:r>
              <a:rPr lang="en-US" sz="1600" dirty="0" err="1" smtClean="0"/>
              <a:t>train_pred_pur</a:t>
            </a:r>
            <a:r>
              <a:rPr lang="en-US" sz="1600" dirty="0" smtClean="0"/>
              <a:t> &lt;- predict(lr_mod1,newdata = train)</a:t>
            </a:r>
          </a:p>
          <a:p>
            <a:r>
              <a:rPr lang="en-US" sz="1600" dirty="0" err="1" smtClean="0"/>
              <a:t>tr</a:t>
            </a:r>
            <a:r>
              <a:rPr lang="en-US" sz="1600" dirty="0" smtClean="0"/>
              <a:t> &lt;- </a:t>
            </a:r>
            <a:r>
              <a:rPr lang="en-US" sz="1600" dirty="0" err="1" smtClean="0"/>
              <a:t>cbind</a:t>
            </a:r>
            <a:r>
              <a:rPr lang="en-US" sz="1600" dirty="0" smtClean="0"/>
              <a:t>(</a:t>
            </a:r>
            <a:r>
              <a:rPr lang="en-US" sz="1600" dirty="0" err="1" smtClean="0"/>
              <a:t>train,train_pred_pur</a:t>
            </a:r>
            <a:r>
              <a:rPr lang="en-US" sz="1600" dirty="0" smtClean="0"/>
              <a:t>)</a:t>
            </a:r>
          </a:p>
          <a:p>
            <a:r>
              <a:rPr lang="en-US" sz="1600" dirty="0" err="1" smtClean="0"/>
              <a:t>test_pred_pur</a:t>
            </a:r>
            <a:r>
              <a:rPr lang="en-US" sz="1600" dirty="0" smtClean="0"/>
              <a:t> &lt;- predict(lr_mod1,newdata = test)</a:t>
            </a:r>
          </a:p>
          <a:p>
            <a:r>
              <a:rPr lang="en-US" sz="1600" dirty="0" err="1" smtClean="0"/>
              <a:t>te</a:t>
            </a:r>
            <a:r>
              <a:rPr lang="en-US" sz="1600" dirty="0" smtClean="0"/>
              <a:t> &lt;- </a:t>
            </a:r>
            <a:r>
              <a:rPr lang="en-US" sz="1600" dirty="0" err="1" smtClean="0"/>
              <a:t>cbind</a:t>
            </a:r>
            <a:r>
              <a:rPr lang="en-US" sz="1600" dirty="0" smtClean="0"/>
              <a:t>(</a:t>
            </a:r>
            <a:r>
              <a:rPr lang="en-US" sz="1600" dirty="0" err="1" smtClean="0"/>
              <a:t>test,test_pred_pur</a:t>
            </a:r>
            <a:r>
              <a:rPr lang="en-US" sz="1600" dirty="0" smtClean="0"/>
              <a:t>)</a:t>
            </a:r>
          </a:p>
          <a:p>
            <a:endParaRPr lang="en-US" sz="1600" dirty="0" smtClean="0"/>
          </a:p>
          <a:p>
            <a:r>
              <a:rPr lang="en-US" sz="1600" dirty="0" smtClean="0">
                <a:solidFill>
                  <a:srgbClr val="92D050"/>
                </a:solidFill>
              </a:rPr>
              <a:t>#checking model accuracy by MAPE</a:t>
            </a:r>
          </a:p>
          <a:p>
            <a:r>
              <a:rPr lang="en-US" sz="1600" dirty="0" smtClean="0"/>
              <a:t>(mean(abs((</a:t>
            </a:r>
            <a:r>
              <a:rPr lang="en-US" sz="1600" dirty="0" err="1" smtClean="0"/>
              <a:t>tr$Purchase-tr$train_pred_pur</a:t>
            </a:r>
            <a:r>
              <a:rPr lang="en-US" sz="1600" dirty="0" smtClean="0"/>
              <a:t>)/</a:t>
            </a:r>
            <a:r>
              <a:rPr lang="en-US" sz="1600" dirty="0" err="1" smtClean="0"/>
              <a:t>tr$train_pred_pur</a:t>
            </a:r>
            <a:r>
              <a:rPr lang="en-US" sz="1600" dirty="0" smtClean="0"/>
              <a:t>)))</a:t>
            </a:r>
          </a:p>
          <a:p>
            <a:r>
              <a:rPr lang="en-US" sz="1600" dirty="0" smtClean="0"/>
              <a:t>(mean(abs((</a:t>
            </a:r>
            <a:r>
              <a:rPr lang="en-US" sz="1600" dirty="0" err="1" smtClean="0"/>
              <a:t>te$Purchase-te$test_pred_pur</a:t>
            </a:r>
            <a:r>
              <a:rPr lang="en-US" sz="1600" dirty="0" smtClean="0"/>
              <a:t>)/</a:t>
            </a:r>
            <a:r>
              <a:rPr lang="en-US" sz="1600" dirty="0" err="1" smtClean="0"/>
              <a:t>te$test_pred_pur</a:t>
            </a:r>
            <a:r>
              <a:rPr lang="en-US" sz="1600" dirty="0" smtClean="0"/>
              <a:t>)))</a:t>
            </a:r>
          </a:p>
          <a:p>
            <a:r>
              <a:rPr lang="en-US" sz="1600" dirty="0" smtClean="0">
                <a:solidFill>
                  <a:srgbClr val="92D050"/>
                </a:solidFill>
              </a:rPr>
              <a:t>#</a:t>
            </a:r>
            <a:r>
              <a:rPr lang="en-US" sz="1600" dirty="0" err="1" smtClean="0">
                <a:solidFill>
                  <a:srgbClr val="92D050"/>
                </a:solidFill>
              </a:rPr>
              <a:t>checing</a:t>
            </a:r>
            <a:r>
              <a:rPr lang="en-US" sz="1600" dirty="0" smtClean="0">
                <a:solidFill>
                  <a:srgbClr val="92D050"/>
                </a:solidFill>
              </a:rPr>
              <a:t> model accuracy by RMSE</a:t>
            </a:r>
          </a:p>
          <a:p>
            <a:r>
              <a:rPr lang="en-US" sz="1600" dirty="0" smtClean="0"/>
              <a:t>(</a:t>
            </a:r>
            <a:r>
              <a:rPr lang="en-US" sz="1600" dirty="0" err="1" smtClean="0"/>
              <a:t>sqrt</a:t>
            </a:r>
            <a:r>
              <a:rPr lang="en-US" sz="1600" dirty="0" smtClean="0"/>
              <a:t>(mean(</a:t>
            </a:r>
            <a:r>
              <a:rPr lang="en-US" sz="1600" dirty="0" err="1" smtClean="0"/>
              <a:t>tr$Purchase-tr$train_pred_pur</a:t>
            </a:r>
            <a:r>
              <a:rPr lang="en-US" sz="1600" dirty="0" smtClean="0"/>
              <a:t>)**2))</a:t>
            </a:r>
          </a:p>
          <a:p>
            <a:r>
              <a:rPr lang="en-US" sz="1600" dirty="0" smtClean="0"/>
              <a:t>(</a:t>
            </a:r>
            <a:r>
              <a:rPr lang="en-US" sz="1600" dirty="0" err="1" smtClean="0"/>
              <a:t>sqrt</a:t>
            </a:r>
            <a:r>
              <a:rPr lang="en-US" sz="1600" dirty="0" smtClean="0"/>
              <a:t>(mean(</a:t>
            </a:r>
            <a:r>
              <a:rPr lang="en-US" sz="1600" dirty="0" err="1" smtClean="0"/>
              <a:t>te$Purchase-te$test_pred_pur</a:t>
            </a:r>
            <a:r>
              <a:rPr lang="en-US" sz="1600" dirty="0" smtClean="0"/>
              <a:t>)**2))</a:t>
            </a:r>
          </a:p>
          <a:p>
            <a:endParaRPr lang="en-US" sz="1600" dirty="0"/>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962400"/>
            <a:ext cx="7086600" cy="20955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4729910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MAPREDUCE in </a:t>
            </a:r>
            <a:r>
              <a:rPr lang="en-US" dirty="0" err="1" smtClean="0"/>
              <a:t>mongodb</a:t>
            </a:r>
            <a:endParaRPr lang="en-US" dirty="0"/>
          </a:p>
        </p:txBody>
      </p:sp>
      <p:sp>
        <p:nvSpPr>
          <p:cNvPr id="4" name="TextBox 3"/>
          <p:cNvSpPr txBox="1"/>
          <p:nvPr/>
        </p:nvSpPr>
        <p:spPr>
          <a:xfrm>
            <a:off x="609600" y="1600200"/>
            <a:ext cx="6781800" cy="369332"/>
          </a:xfrm>
          <a:prstGeom prst="rect">
            <a:avLst/>
          </a:prstGeom>
          <a:noFill/>
        </p:spPr>
        <p:txBody>
          <a:bodyPr wrap="square" rtlCol="0">
            <a:spAutoFit/>
          </a:bodyPr>
          <a:lstStyle/>
          <a:p>
            <a:r>
              <a:rPr lang="en-US" dirty="0" smtClean="0"/>
              <a:t>An alternate method to aggregate values in </a:t>
            </a:r>
            <a:r>
              <a:rPr lang="en-US" dirty="0" err="1" smtClean="0"/>
              <a:t>mongoDB</a:t>
            </a:r>
            <a:endParaRPr lang="en-US" dirty="0"/>
          </a:p>
        </p:txBody>
      </p:sp>
    </p:spTree>
    <p:extLst>
      <p:ext uri="{BB962C8B-B14F-4D97-AF65-F5344CB8AC3E}">
        <p14:creationId xmlns:p14="http://schemas.microsoft.com/office/powerpoint/2010/main" val="38704433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304800"/>
            <a:ext cx="7772400" cy="304801"/>
          </a:xfrm>
        </p:spPr>
        <p:txBody>
          <a:bodyPr>
            <a:normAutofit fontScale="85000" lnSpcReduction="20000"/>
          </a:bodyPr>
          <a:lstStyle/>
          <a:p>
            <a:r>
              <a:rPr lang="en-US" dirty="0" smtClean="0"/>
              <a:t>Average spending by gender</a:t>
            </a:r>
            <a:endParaRPr lang="en-US" dirty="0"/>
          </a:p>
        </p:txBody>
      </p:sp>
      <p:sp>
        <p:nvSpPr>
          <p:cNvPr id="4" name="TextBox 3"/>
          <p:cNvSpPr txBox="1"/>
          <p:nvPr/>
        </p:nvSpPr>
        <p:spPr>
          <a:xfrm>
            <a:off x="533400" y="1524000"/>
            <a:ext cx="8077200" cy="369332"/>
          </a:xfrm>
          <a:prstGeom prst="rect">
            <a:avLst/>
          </a:prstGeom>
          <a:noFill/>
        </p:spPr>
        <p:txBody>
          <a:bodyPr wrap="square" rtlCol="0">
            <a:spAutoFit/>
          </a:bodyPr>
          <a:lstStyle/>
          <a:p>
            <a:endParaRPr lang="en-US" dirty="0"/>
          </a:p>
        </p:txBody>
      </p:sp>
      <p:sp>
        <p:nvSpPr>
          <p:cNvPr id="5" name="TextBox 4"/>
          <p:cNvSpPr txBox="1"/>
          <p:nvPr/>
        </p:nvSpPr>
        <p:spPr>
          <a:xfrm>
            <a:off x="228600" y="1066800"/>
            <a:ext cx="4800600" cy="4401205"/>
          </a:xfrm>
          <a:prstGeom prst="rect">
            <a:avLst/>
          </a:prstGeom>
          <a:noFill/>
        </p:spPr>
        <p:txBody>
          <a:bodyPr wrap="square" rtlCol="0">
            <a:spAutoFit/>
          </a:bodyPr>
          <a:lstStyle/>
          <a:p>
            <a:r>
              <a:rPr lang="en-US" sz="1400" dirty="0" smtClean="0"/>
              <a:t>&gt; </a:t>
            </a:r>
            <a:r>
              <a:rPr lang="en-US" sz="1400" dirty="0" err="1" smtClean="0"/>
              <a:t>var</a:t>
            </a:r>
            <a:r>
              <a:rPr lang="en-US" sz="1400" dirty="0" smtClean="0"/>
              <a:t> </a:t>
            </a:r>
            <a:r>
              <a:rPr lang="en-US" sz="1400" dirty="0" err="1" smtClean="0"/>
              <a:t>mapfunction</a:t>
            </a:r>
            <a:r>
              <a:rPr lang="en-US" sz="1400" dirty="0" smtClean="0"/>
              <a:t> = function(){</a:t>
            </a:r>
          </a:p>
          <a:p>
            <a:r>
              <a:rPr lang="en-US" sz="1400" dirty="0" smtClean="0"/>
              <a:t>... emit(</a:t>
            </a:r>
            <a:r>
              <a:rPr lang="en-US" sz="1400" dirty="0" err="1" smtClean="0"/>
              <a:t>this.Gender,this.Purchase</a:t>
            </a:r>
            <a:r>
              <a:rPr lang="en-US" sz="1400" dirty="0" smtClean="0"/>
              <a:t>);</a:t>
            </a:r>
          </a:p>
          <a:p>
            <a:r>
              <a:rPr lang="en-US" sz="1400" dirty="0" smtClean="0"/>
              <a:t>... }</a:t>
            </a:r>
          </a:p>
          <a:p>
            <a:r>
              <a:rPr lang="en-US" sz="1400" dirty="0" smtClean="0"/>
              <a:t>&gt; </a:t>
            </a:r>
            <a:r>
              <a:rPr lang="en-US" sz="1400" dirty="0" err="1" smtClean="0"/>
              <a:t>var</a:t>
            </a:r>
            <a:r>
              <a:rPr lang="en-US" sz="1400" dirty="0" smtClean="0"/>
              <a:t> </a:t>
            </a:r>
            <a:r>
              <a:rPr lang="en-US" sz="1400" dirty="0" err="1" smtClean="0"/>
              <a:t>reducefunction</a:t>
            </a:r>
            <a:r>
              <a:rPr lang="en-US" sz="1400" dirty="0" smtClean="0"/>
              <a:t> = function(</a:t>
            </a:r>
            <a:r>
              <a:rPr lang="en-US" sz="1400" dirty="0" err="1" smtClean="0"/>
              <a:t>varG,varP</a:t>
            </a:r>
            <a:r>
              <a:rPr lang="en-US" sz="1400" dirty="0" smtClean="0"/>
              <a:t>){</a:t>
            </a:r>
          </a:p>
          <a:p>
            <a:r>
              <a:rPr lang="en-US" sz="1400" dirty="0" smtClean="0"/>
              <a:t>... return </a:t>
            </a:r>
            <a:r>
              <a:rPr lang="en-US" sz="1400" dirty="0" err="1" smtClean="0"/>
              <a:t>Array.avg</a:t>
            </a:r>
            <a:r>
              <a:rPr lang="en-US" sz="1400" dirty="0" smtClean="0"/>
              <a:t>(</a:t>
            </a:r>
            <a:r>
              <a:rPr lang="en-US" sz="1400" dirty="0" err="1" smtClean="0"/>
              <a:t>varP</a:t>
            </a:r>
            <a:r>
              <a:rPr lang="en-US" sz="1400" dirty="0" smtClean="0"/>
              <a:t>);</a:t>
            </a:r>
          </a:p>
          <a:p>
            <a:r>
              <a:rPr lang="en-US" sz="1400" dirty="0" smtClean="0"/>
              <a:t>... };</a:t>
            </a:r>
          </a:p>
          <a:p>
            <a:r>
              <a:rPr lang="en-US" sz="1400" dirty="0" smtClean="0"/>
              <a:t>&gt; </a:t>
            </a:r>
            <a:r>
              <a:rPr lang="en-US" sz="1400" dirty="0" err="1" smtClean="0"/>
              <a:t>db.blackfriday.mapReduce</a:t>
            </a:r>
            <a:r>
              <a:rPr lang="en-US" sz="1400" dirty="0" smtClean="0"/>
              <a:t>(</a:t>
            </a:r>
          </a:p>
          <a:p>
            <a:r>
              <a:rPr lang="en-US" sz="1400" dirty="0" smtClean="0"/>
              <a:t>... </a:t>
            </a:r>
            <a:r>
              <a:rPr lang="en-US" sz="1400" dirty="0" err="1" smtClean="0"/>
              <a:t>mapfunction,reducefunction</a:t>
            </a:r>
            <a:r>
              <a:rPr lang="en-US" sz="1400" dirty="0" smtClean="0"/>
              <a:t>,{out:"</a:t>
            </a:r>
            <a:r>
              <a:rPr lang="en-US" sz="1400" dirty="0" err="1" smtClean="0"/>
              <a:t>GendervVsPurchase</a:t>
            </a:r>
            <a:r>
              <a:rPr lang="en-US" sz="1400" dirty="0" smtClean="0"/>
              <a:t>"}</a:t>
            </a:r>
          </a:p>
          <a:p>
            <a:r>
              <a:rPr lang="en-US" sz="1400" dirty="0" smtClean="0"/>
              <a:t>... )</a:t>
            </a:r>
          </a:p>
          <a:p>
            <a:r>
              <a:rPr lang="en-US" sz="1400" dirty="0" smtClean="0"/>
              <a:t>{</a:t>
            </a:r>
          </a:p>
          <a:p>
            <a:r>
              <a:rPr lang="en-US" sz="1400" dirty="0" smtClean="0"/>
              <a:t>        "result" : "</a:t>
            </a:r>
            <a:r>
              <a:rPr lang="en-US" sz="1400" dirty="0" err="1" smtClean="0"/>
              <a:t>GendervVsPurchase</a:t>
            </a:r>
            <a:r>
              <a:rPr lang="en-US" sz="1400" dirty="0" smtClean="0"/>
              <a:t>",</a:t>
            </a:r>
          </a:p>
          <a:p>
            <a:r>
              <a:rPr lang="en-US" sz="1400" dirty="0" smtClean="0"/>
              <a:t>        "</a:t>
            </a:r>
            <a:r>
              <a:rPr lang="en-US" sz="1400" dirty="0" err="1" smtClean="0"/>
              <a:t>timeMillis</a:t>
            </a:r>
            <a:r>
              <a:rPr lang="en-US" sz="1400" dirty="0" smtClean="0"/>
              <a:t>" : 30888,</a:t>
            </a:r>
          </a:p>
          <a:p>
            <a:r>
              <a:rPr lang="en-US" sz="1400" dirty="0" smtClean="0"/>
              <a:t>        "counts" : {</a:t>
            </a:r>
          </a:p>
          <a:p>
            <a:r>
              <a:rPr lang="en-US" sz="1400" dirty="0" smtClean="0"/>
              <a:t>                "input" : 537577,</a:t>
            </a:r>
          </a:p>
          <a:p>
            <a:r>
              <a:rPr lang="en-US" sz="1400" dirty="0" smtClean="0"/>
              <a:t>                "emit" : 537577,</a:t>
            </a:r>
          </a:p>
          <a:p>
            <a:r>
              <a:rPr lang="en-US" sz="1400" dirty="0" smtClean="0"/>
              <a:t>                "reduce" : 10558,</a:t>
            </a:r>
          </a:p>
          <a:p>
            <a:r>
              <a:rPr lang="en-US" sz="1400" dirty="0" smtClean="0"/>
              <a:t>                "output" : 2</a:t>
            </a:r>
          </a:p>
          <a:p>
            <a:r>
              <a:rPr lang="en-US" sz="1400" dirty="0" smtClean="0"/>
              <a:t>        },</a:t>
            </a:r>
          </a:p>
          <a:p>
            <a:r>
              <a:rPr lang="en-US" sz="1400" dirty="0" smtClean="0"/>
              <a:t>        "ok" : 1</a:t>
            </a:r>
          </a:p>
          <a:p>
            <a:r>
              <a:rPr lang="en-US" sz="1400" dirty="0" smtClean="0"/>
              <a:t>}</a:t>
            </a:r>
            <a:endParaRPr lang="en-US" sz="1400" dirty="0"/>
          </a:p>
        </p:txBody>
      </p:sp>
      <p:pic>
        <p:nvPicPr>
          <p:cNvPr id="337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38872"/>
          <a:stretch/>
        </p:blipFill>
        <p:spPr bwMode="auto">
          <a:xfrm>
            <a:off x="3733800" y="3282179"/>
            <a:ext cx="4572000" cy="189942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1920779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228600"/>
            <a:ext cx="7772400" cy="457201"/>
          </a:xfrm>
        </p:spPr>
        <p:txBody>
          <a:bodyPr/>
          <a:lstStyle/>
          <a:p>
            <a:r>
              <a:rPr lang="en-US" dirty="0" smtClean="0"/>
              <a:t>Average spending by age</a:t>
            </a:r>
            <a:endParaRPr lang="en-US" dirty="0"/>
          </a:p>
        </p:txBody>
      </p:sp>
      <p:sp>
        <p:nvSpPr>
          <p:cNvPr id="4" name="TextBox 3"/>
          <p:cNvSpPr txBox="1"/>
          <p:nvPr/>
        </p:nvSpPr>
        <p:spPr>
          <a:xfrm>
            <a:off x="533400" y="1524000"/>
            <a:ext cx="8077200" cy="369332"/>
          </a:xfrm>
          <a:prstGeom prst="rect">
            <a:avLst/>
          </a:prstGeom>
          <a:noFill/>
        </p:spPr>
        <p:txBody>
          <a:bodyPr wrap="square" rtlCol="0">
            <a:spAutoFit/>
          </a:bodyPr>
          <a:lstStyle/>
          <a:p>
            <a:endParaRPr lang="en-US" dirty="0"/>
          </a:p>
        </p:txBody>
      </p:sp>
      <p:sp>
        <p:nvSpPr>
          <p:cNvPr id="2" name="TextBox 1"/>
          <p:cNvSpPr txBox="1"/>
          <p:nvPr/>
        </p:nvSpPr>
        <p:spPr>
          <a:xfrm>
            <a:off x="533400" y="838200"/>
            <a:ext cx="5410200" cy="4185761"/>
          </a:xfrm>
          <a:prstGeom prst="rect">
            <a:avLst/>
          </a:prstGeom>
          <a:noFill/>
        </p:spPr>
        <p:txBody>
          <a:bodyPr wrap="square" rtlCol="0">
            <a:spAutoFit/>
          </a:bodyPr>
          <a:lstStyle/>
          <a:p>
            <a:r>
              <a:rPr lang="en-US" sz="1400" dirty="0" smtClean="0"/>
              <a:t>&gt; </a:t>
            </a:r>
            <a:r>
              <a:rPr lang="en-US" sz="1400" dirty="0" err="1" smtClean="0"/>
              <a:t>var</a:t>
            </a:r>
            <a:r>
              <a:rPr lang="en-US" sz="1400" dirty="0" smtClean="0"/>
              <a:t> </a:t>
            </a:r>
            <a:r>
              <a:rPr lang="en-US" sz="1400" dirty="0" err="1" smtClean="0"/>
              <a:t>mapfunction</a:t>
            </a:r>
            <a:r>
              <a:rPr lang="en-US" sz="1400" dirty="0" smtClean="0"/>
              <a:t> = function(){</a:t>
            </a:r>
          </a:p>
          <a:p>
            <a:r>
              <a:rPr lang="en-US" sz="1400" dirty="0" smtClean="0"/>
              <a:t>...     emit(</a:t>
            </a:r>
            <a:r>
              <a:rPr lang="en-US" sz="1400" dirty="0" err="1" smtClean="0"/>
              <a:t>this.Age,this.Purchase</a:t>
            </a:r>
            <a:r>
              <a:rPr lang="en-US" sz="1400" dirty="0" smtClean="0"/>
              <a:t>);</a:t>
            </a:r>
          </a:p>
          <a:p>
            <a:r>
              <a:rPr lang="en-US" sz="1400" dirty="0" smtClean="0"/>
              <a:t>...     }</a:t>
            </a:r>
          </a:p>
          <a:p>
            <a:r>
              <a:rPr lang="en-US" sz="1400" dirty="0" smtClean="0"/>
              <a:t>&gt; </a:t>
            </a:r>
            <a:r>
              <a:rPr lang="en-US" sz="1400" dirty="0" err="1" smtClean="0"/>
              <a:t>var</a:t>
            </a:r>
            <a:r>
              <a:rPr lang="en-US" sz="1400" dirty="0" smtClean="0"/>
              <a:t> </a:t>
            </a:r>
            <a:r>
              <a:rPr lang="en-US" sz="1400" dirty="0" err="1" smtClean="0"/>
              <a:t>reducefunction</a:t>
            </a:r>
            <a:r>
              <a:rPr lang="en-US" sz="1400" dirty="0" smtClean="0"/>
              <a:t> = function(</a:t>
            </a:r>
            <a:r>
              <a:rPr lang="en-US" sz="1400" dirty="0" err="1" smtClean="0"/>
              <a:t>varA,varP</a:t>
            </a:r>
            <a:r>
              <a:rPr lang="en-US" sz="1400" dirty="0" smtClean="0"/>
              <a:t>){</a:t>
            </a:r>
          </a:p>
          <a:p>
            <a:r>
              <a:rPr lang="en-US" sz="1400" dirty="0" smtClean="0"/>
              <a:t>...     return </a:t>
            </a:r>
            <a:r>
              <a:rPr lang="en-US" sz="1400" dirty="0" err="1" smtClean="0"/>
              <a:t>Array.avg</a:t>
            </a:r>
            <a:r>
              <a:rPr lang="en-US" sz="1400" dirty="0" smtClean="0"/>
              <a:t>(</a:t>
            </a:r>
            <a:r>
              <a:rPr lang="en-US" sz="1400" dirty="0" err="1" smtClean="0"/>
              <a:t>varP</a:t>
            </a:r>
            <a:r>
              <a:rPr lang="en-US" sz="1400" dirty="0" smtClean="0"/>
              <a:t>);</a:t>
            </a:r>
          </a:p>
          <a:p>
            <a:r>
              <a:rPr lang="en-US" sz="1400" dirty="0" smtClean="0"/>
              <a:t>...     };</a:t>
            </a:r>
          </a:p>
          <a:p>
            <a:r>
              <a:rPr lang="en-US" sz="1400" dirty="0" smtClean="0"/>
              <a:t>&gt; </a:t>
            </a:r>
            <a:r>
              <a:rPr lang="en-US" sz="1400" dirty="0" err="1" smtClean="0"/>
              <a:t>db.blackfriday.mapReduce</a:t>
            </a:r>
            <a:r>
              <a:rPr lang="en-US" sz="1400" dirty="0" smtClean="0"/>
              <a:t>(</a:t>
            </a:r>
          </a:p>
          <a:p>
            <a:r>
              <a:rPr lang="en-US" sz="1400" dirty="0" smtClean="0"/>
              <a:t>...     </a:t>
            </a:r>
            <a:r>
              <a:rPr lang="en-US" sz="1400" dirty="0" err="1" smtClean="0"/>
              <a:t>mapfunction,reducefunction</a:t>
            </a:r>
            <a:r>
              <a:rPr lang="en-US" sz="1400" dirty="0" smtClean="0"/>
              <a:t>,{out:"</a:t>
            </a:r>
            <a:r>
              <a:rPr lang="en-US" sz="1400" dirty="0" err="1" smtClean="0"/>
              <a:t>AgeVsPurchase</a:t>
            </a:r>
            <a:r>
              <a:rPr lang="en-US" sz="1400" dirty="0" smtClean="0"/>
              <a:t>"}</a:t>
            </a:r>
          </a:p>
          <a:p>
            <a:r>
              <a:rPr lang="en-US" sz="1400" dirty="0" smtClean="0"/>
              <a:t>...     )</a:t>
            </a:r>
          </a:p>
          <a:p>
            <a:r>
              <a:rPr lang="en-US" sz="1400" dirty="0" smtClean="0"/>
              <a:t>{</a:t>
            </a:r>
          </a:p>
          <a:p>
            <a:r>
              <a:rPr lang="en-US" sz="1400" dirty="0" smtClean="0"/>
              <a:t>        "result" : "</a:t>
            </a:r>
            <a:r>
              <a:rPr lang="en-US" sz="1400" dirty="0" err="1" smtClean="0"/>
              <a:t>AgeVsPurchase</a:t>
            </a:r>
            <a:r>
              <a:rPr lang="en-US" sz="1400" dirty="0" smtClean="0"/>
              <a:t>",</a:t>
            </a:r>
          </a:p>
          <a:p>
            <a:r>
              <a:rPr lang="en-US" sz="1400" dirty="0" smtClean="0"/>
              <a:t>        "</a:t>
            </a:r>
            <a:r>
              <a:rPr lang="en-US" sz="1400" dirty="0" err="1" smtClean="0"/>
              <a:t>timeMillis</a:t>
            </a:r>
            <a:r>
              <a:rPr lang="en-US" sz="1400" dirty="0" smtClean="0"/>
              <a:t>" : 32964,</a:t>
            </a:r>
          </a:p>
          <a:p>
            <a:r>
              <a:rPr lang="en-US" sz="1400" dirty="0" smtClean="0"/>
              <a:t>        "counts" : {</a:t>
            </a:r>
          </a:p>
          <a:p>
            <a:r>
              <a:rPr lang="en-US" sz="1400" dirty="0" smtClean="0"/>
              <a:t>                "input" : 537577,</a:t>
            </a:r>
          </a:p>
          <a:p>
            <a:r>
              <a:rPr lang="en-US" sz="1400" dirty="0" smtClean="0"/>
              <a:t>                "emit" : 537577,</a:t>
            </a:r>
          </a:p>
          <a:p>
            <a:r>
              <a:rPr lang="en-US" sz="1400" dirty="0" smtClean="0"/>
              <a:t>                "reduce" : 26914,</a:t>
            </a:r>
          </a:p>
          <a:p>
            <a:r>
              <a:rPr lang="en-US" sz="1400" dirty="0" smtClean="0"/>
              <a:t>                "output" : 7</a:t>
            </a:r>
          </a:p>
          <a:p>
            <a:r>
              <a:rPr lang="en-US" sz="1400" dirty="0" smtClean="0"/>
              <a:t>        },</a:t>
            </a:r>
          </a:p>
          <a:p>
            <a:r>
              <a:rPr lang="en-US" sz="1400" dirty="0" smtClean="0"/>
              <a:t>        "ok" : 1</a:t>
            </a:r>
            <a:endParaRPr lang="en-US" sz="1400" dirty="0"/>
          </a:p>
        </p:txBody>
      </p:sp>
      <p:pic>
        <p:nvPicPr>
          <p:cNvPr id="348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33572"/>
          <a:stretch/>
        </p:blipFill>
        <p:spPr bwMode="auto">
          <a:xfrm>
            <a:off x="2984253" y="3733800"/>
            <a:ext cx="5891212" cy="19526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058286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228600"/>
            <a:ext cx="7772400" cy="381001"/>
          </a:xfrm>
        </p:spPr>
        <p:txBody>
          <a:bodyPr>
            <a:normAutofit lnSpcReduction="10000"/>
          </a:bodyPr>
          <a:lstStyle/>
          <a:p>
            <a:r>
              <a:rPr lang="en-US" dirty="0" smtClean="0"/>
              <a:t>Average spending by occupatio</a:t>
            </a:r>
            <a:r>
              <a:rPr lang="en-US" dirty="0"/>
              <a:t>n</a:t>
            </a:r>
          </a:p>
        </p:txBody>
      </p:sp>
      <p:sp>
        <p:nvSpPr>
          <p:cNvPr id="4" name="TextBox 3"/>
          <p:cNvSpPr txBox="1"/>
          <p:nvPr/>
        </p:nvSpPr>
        <p:spPr>
          <a:xfrm>
            <a:off x="533400" y="1524000"/>
            <a:ext cx="8077200" cy="369332"/>
          </a:xfrm>
          <a:prstGeom prst="rect">
            <a:avLst/>
          </a:prstGeom>
          <a:noFill/>
        </p:spPr>
        <p:txBody>
          <a:bodyPr wrap="square" rtlCol="0">
            <a:spAutoFit/>
          </a:bodyPr>
          <a:lstStyle/>
          <a:p>
            <a:endParaRPr lang="en-US" dirty="0"/>
          </a:p>
        </p:txBody>
      </p:sp>
      <p:sp>
        <p:nvSpPr>
          <p:cNvPr id="2" name="TextBox 1"/>
          <p:cNvSpPr txBox="1"/>
          <p:nvPr/>
        </p:nvSpPr>
        <p:spPr>
          <a:xfrm>
            <a:off x="533400" y="685800"/>
            <a:ext cx="6629400" cy="4401205"/>
          </a:xfrm>
          <a:prstGeom prst="rect">
            <a:avLst/>
          </a:prstGeom>
          <a:noFill/>
        </p:spPr>
        <p:txBody>
          <a:bodyPr wrap="square" rtlCol="0">
            <a:spAutoFit/>
          </a:bodyPr>
          <a:lstStyle/>
          <a:p>
            <a:r>
              <a:rPr lang="en-US" sz="1400" dirty="0" smtClean="0"/>
              <a:t>&gt; </a:t>
            </a:r>
            <a:r>
              <a:rPr lang="en-US" sz="1400" dirty="0" err="1" smtClean="0"/>
              <a:t>var</a:t>
            </a:r>
            <a:r>
              <a:rPr lang="en-US" sz="1400" dirty="0" smtClean="0"/>
              <a:t> </a:t>
            </a:r>
            <a:r>
              <a:rPr lang="en-US" sz="1400" dirty="0" err="1" smtClean="0"/>
              <a:t>mapfunction</a:t>
            </a:r>
            <a:r>
              <a:rPr lang="en-US" sz="1400" dirty="0" smtClean="0"/>
              <a:t> = function(){</a:t>
            </a:r>
          </a:p>
          <a:p>
            <a:r>
              <a:rPr lang="en-US" sz="1400" dirty="0" smtClean="0"/>
              <a:t>...     emit(</a:t>
            </a:r>
            <a:r>
              <a:rPr lang="en-US" sz="1400" dirty="0" err="1" smtClean="0"/>
              <a:t>this.Occupation,this.Purchase</a:t>
            </a:r>
            <a:r>
              <a:rPr lang="en-US" sz="1400" dirty="0" smtClean="0"/>
              <a:t>);</a:t>
            </a:r>
          </a:p>
          <a:p>
            <a:r>
              <a:rPr lang="en-US" sz="1400" dirty="0" smtClean="0"/>
              <a:t>...     }</a:t>
            </a:r>
          </a:p>
          <a:p>
            <a:r>
              <a:rPr lang="en-US" sz="1400" dirty="0" smtClean="0"/>
              <a:t>&gt; </a:t>
            </a:r>
            <a:r>
              <a:rPr lang="en-US" sz="1400" dirty="0" err="1" smtClean="0"/>
              <a:t>var</a:t>
            </a:r>
            <a:r>
              <a:rPr lang="en-US" sz="1400" dirty="0" smtClean="0"/>
              <a:t> </a:t>
            </a:r>
            <a:r>
              <a:rPr lang="en-US" sz="1400" dirty="0" err="1" smtClean="0"/>
              <a:t>reducefunction</a:t>
            </a:r>
            <a:r>
              <a:rPr lang="en-US" sz="1400" dirty="0" smtClean="0"/>
              <a:t> = function(</a:t>
            </a:r>
            <a:r>
              <a:rPr lang="en-US" sz="1400" dirty="0" err="1" smtClean="0"/>
              <a:t>varO,varP</a:t>
            </a:r>
            <a:r>
              <a:rPr lang="en-US" sz="1400" dirty="0" smtClean="0"/>
              <a:t>){</a:t>
            </a:r>
          </a:p>
          <a:p>
            <a:r>
              <a:rPr lang="en-US" sz="1400" dirty="0" smtClean="0"/>
              <a:t>...     return </a:t>
            </a:r>
            <a:r>
              <a:rPr lang="en-US" sz="1400" dirty="0" err="1" smtClean="0"/>
              <a:t>Array.avg</a:t>
            </a:r>
            <a:r>
              <a:rPr lang="en-US" sz="1400" dirty="0" smtClean="0"/>
              <a:t>(</a:t>
            </a:r>
            <a:r>
              <a:rPr lang="en-US" sz="1400" dirty="0" err="1" smtClean="0"/>
              <a:t>varP</a:t>
            </a:r>
            <a:r>
              <a:rPr lang="en-US" sz="1400" dirty="0" smtClean="0"/>
              <a:t>);</a:t>
            </a:r>
          </a:p>
          <a:p>
            <a:r>
              <a:rPr lang="en-US" sz="1400" dirty="0" smtClean="0"/>
              <a:t>...     };</a:t>
            </a:r>
          </a:p>
          <a:p>
            <a:r>
              <a:rPr lang="en-US" sz="1400" dirty="0" smtClean="0"/>
              <a:t>&gt; </a:t>
            </a:r>
            <a:r>
              <a:rPr lang="en-US" sz="1400" dirty="0" err="1" smtClean="0"/>
              <a:t>db.blackfriday.mapReduce</a:t>
            </a:r>
            <a:r>
              <a:rPr lang="en-US" sz="1400" dirty="0" smtClean="0"/>
              <a:t>(</a:t>
            </a:r>
          </a:p>
          <a:p>
            <a:r>
              <a:rPr lang="en-US" sz="1400" dirty="0" smtClean="0"/>
              <a:t>...     </a:t>
            </a:r>
            <a:r>
              <a:rPr lang="en-US" sz="1400" dirty="0" err="1" smtClean="0"/>
              <a:t>mapfunction,reducefunction</a:t>
            </a:r>
            <a:r>
              <a:rPr lang="en-US" sz="1400" dirty="0" smtClean="0"/>
              <a:t>,{out:"</a:t>
            </a:r>
            <a:r>
              <a:rPr lang="en-US" sz="1400" dirty="0" err="1" smtClean="0"/>
              <a:t>OccupationVsPurchase</a:t>
            </a:r>
            <a:r>
              <a:rPr lang="en-US" sz="1400" dirty="0" smtClean="0"/>
              <a:t>"}</a:t>
            </a:r>
          </a:p>
          <a:p>
            <a:r>
              <a:rPr lang="en-US" sz="1400" dirty="0" smtClean="0"/>
              <a:t>...     )</a:t>
            </a:r>
          </a:p>
          <a:p>
            <a:r>
              <a:rPr lang="en-US" sz="1400" dirty="0" smtClean="0"/>
              <a:t>{</a:t>
            </a:r>
          </a:p>
          <a:p>
            <a:r>
              <a:rPr lang="en-US" sz="1400" dirty="0" smtClean="0"/>
              <a:t>        "result" : "</a:t>
            </a:r>
            <a:r>
              <a:rPr lang="en-US" sz="1400" dirty="0" err="1" smtClean="0"/>
              <a:t>OccupationVsPurchase</a:t>
            </a:r>
            <a:r>
              <a:rPr lang="en-US" sz="1400" dirty="0" smtClean="0"/>
              <a:t>",</a:t>
            </a:r>
          </a:p>
          <a:p>
            <a:r>
              <a:rPr lang="en-US" sz="1400" dirty="0" smtClean="0"/>
              <a:t>        "</a:t>
            </a:r>
            <a:r>
              <a:rPr lang="en-US" sz="1400" dirty="0" err="1" smtClean="0"/>
              <a:t>timeMillis</a:t>
            </a:r>
            <a:r>
              <a:rPr lang="en-US" sz="1400" dirty="0" smtClean="0"/>
              <a:t>" : 32748,</a:t>
            </a:r>
          </a:p>
          <a:p>
            <a:r>
              <a:rPr lang="en-US" sz="1400" dirty="0" smtClean="0"/>
              <a:t>        "counts" : {</a:t>
            </a:r>
          </a:p>
          <a:p>
            <a:r>
              <a:rPr lang="en-US" sz="1400" dirty="0" smtClean="0"/>
              <a:t>                "input" : 537577,</a:t>
            </a:r>
          </a:p>
          <a:p>
            <a:r>
              <a:rPr lang="en-US" sz="1400" dirty="0" smtClean="0"/>
              <a:t>                "emit" : 537577,</a:t>
            </a:r>
          </a:p>
          <a:p>
            <a:r>
              <a:rPr lang="en-US" sz="1400" dirty="0" smtClean="0"/>
              <a:t>                "reduce" : 32974,</a:t>
            </a:r>
          </a:p>
          <a:p>
            <a:r>
              <a:rPr lang="en-US" sz="1400" dirty="0" smtClean="0"/>
              <a:t>                "output" : 21</a:t>
            </a:r>
          </a:p>
          <a:p>
            <a:r>
              <a:rPr lang="en-US" sz="1400" dirty="0" smtClean="0"/>
              <a:t>        },</a:t>
            </a:r>
          </a:p>
          <a:p>
            <a:r>
              <a:rPr lang="en-US" sz="1400" dirty="0" smtClean="0"/>
              <a:t>        "ok" : 1</a:t>
            </a:r>
          </a:p>
          <a:p>
            <a:r>
              <a:rPr lang="en-US" sz="1400" dirty="0" smtClean="0"/>
              <a:t>}</a:t>
            </a:r>
            <a:endParaRPr lang="en-US" sz="1400" dirty="0"/>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2667000"/>
            <a:ext cx="4425279"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828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286" y="228600"/>
            <a:ext cx="7620000" cy="685800"/>
          </a:xfrm>
        </p:spPr>
        <p:txBody>
          <a:bodyPr>
            <a:normAutofit/>
          </a:bodyPr>
          <a:lstStyle/>
          <a:p>
            <a:r>
              <a:rPr lang="en-US" sz="2400" dirty="0" smtClean="0"/>
              <a:t>Adding dataset to MongoDB</a:t>
            </a:r>
            <a:endParaRPr lang="en-US" sz="2400" dirty="0"/>
          </a:p>
        </p:txBody>
      </p:sp>
      <p:sp>
        <p:nvSpPr>
          <p:cNvPr id="3" name="Content Placeholder 2"/>
          <p:cNvSpPr>
            <a:spLocks noGrp="1"/>
          </p:cNvSpPr>
          <p:nvPr>
            <p:ph idx="1"/>
          </p:nvPr>
        </p:nvSpPr>
        <p:spPr>
          <a:xfrm>
            <a:off x="440961" y="990600"/>
            <a:ext cx="7620000" cy="4373563"/>
          </a:xfrm>
        </p:spPr>
        <p:txBody>
          <a:bodyPr/>
          <a:lstStyle/>
          <a:p>
            <a:r>
              <a:rPr lang="en-US" dirty="0" smtClean="0"/>
              <a:t>&gt;&gt;</a:t>
            </a:r>
            <a:r>
              <a:rPr lang="en-US" dirty="0" err="1" smtClean="0"/>
              <a:t>mongoimport</a:t>
            </a:r>
            <a:r>
              <a:rPr lang="en-US" dirty="0" smtClean="0"/>
              <a:t> -d assignment_3 -c bf --type CSV –file bf.csv –</a:t>
            </a:r>
            <a:r>
              <a:rPr lang="en-US" dirty="0" err="1" smtClean="0"/>
              <a:t>headerline</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940" y="1752600"/>
            <a:ext cx="7606259" cy="4833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61060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152400"/>
            <a:ext cx="7772400" cy="381001"/>
          </a:xfrm>
        </p:spPr>
        <p:txBody>
          <a:bodyPr>
            <a:normAutofit lnSpcReduction="10000"/>
          </a:bodyPr>
          <a:lstStyle/>
          <a:p>
            <a:r>
              <a:rPr lang="en-US" dirty="0" smtClean="0"/>
              <a:t>Average spending by city category</a:t>
            </a:r>
            <a:endParaRPr lang="en-US" dirty="0"/>
          </a:p>
        </p:txBody>
      </p:sp>
      <p:sp>
        <p:nvSpPr>
          <p:cNvPr id="4" name="TextBox 3"/>
          <p:cNvSpPr txBox="1"/>
          <p:nvPr/>
        </p:nvSpPr>
        <p:spPr>
          <a:xfrm>
            <a:off x="533400" y="1524000"/>
            <a:ext cx="8077200" cy="369332"/>
          </a:xfrm>
          <a:prstGeom prst="rect">
            <a:avLst/>
          </a:prstGeom>
          <a:noFill/>
        </p:spPr>
        <p:txBody>
          <a:bodyPr wrap="square" rtlCol="0">
            <a:spAutoFit/>
          </a:bodyPr>
          <a:lstStyle/>
          <a:p>
            <a:endParaRPr lang="en-US" dirty="0"/>
          </a:p>
        </p:txBody>
      </p:sp>
      <p:sp>
        <p:nvSpPr>
          <p:cNvPr id="2" name="TextBox 1"/>
          <p:cNvSpPr txBox="1"/>
          <p:nvPr/>
        </p:nvSpPr>
        <p:spPr>
          <a:xfrm>
            <a:off x="533400" y="838200"/>
            <a:ext cx="5029200" cy="4616648"/>
          </a:xfrm>
          <a:prstGeom prst="rect">
            <a:avLst/>
          </a:prstGeom>
          <a:noFill/>
        </p:spPr>
        <p:txBody>
          <a:bodyPr wrap="square" rtlCol="0">
            <a:spAutoFit/>
          </a:bodyPr>
          <a:lstStyle/>
          <a:p>
            <a:r>
              <a:rPr lang="en-US" sz="1400" dirty="0" smtClean="0"/>
              <a:t>&gt; </a:t>
            </a:r>
            <a:r>
              <a:rPr lang="en-US" sz="1400" dirty="0" err="1" smtClean="0"/>
              <a:t>var</a:t>
            </a:r>
            <a:r>
              <a:rPr lang="en-US" sz="1400" dirty="0" smtClean="0"/>
              <a:t> </a:t>
            </a:r>
            <a:r>
              <a:rPr lang="en-US" sz="1400" dirty="0" err="1" smtClean="0"/>
              <a:t>mapfunction</a:t>
            </a:r>
            <a:r>
              <a:rPr lang="en-US" sz="1400" dirty="0" smtClean="0"/>
              <a:t> = function(){</a:t>
            </a:r>
          </a:p>
          <a:p>
            <a:r>
              <a:rPr lang="en-US" sz="1400" dirty="0" smtClean="0"/>
              <a:t>...     emit(</a:t>
            </a:r>
            <a:r>
              <a:rPr lang="en-US" sz="1400" dirty="0" err="1" smtClean="0"/>
              <a:t>this.City_Category,this.Purchase</a:t>
            </a:r>
            <a:r>
              <a:rPr lang="en-US" sz="1400" dirty="0" smtClean="0"/>
              <a:t>);</a:t>
            </a:r>
          </a:p>
          <a:p>
            <a:r>
              <a:rPr lang="en-US" sz="1400" dirty="0" smtClean="0"/>
              <a:t>...     }</a:t>
            </a:r>
          </a:p>
          <a:p>
            <a:r>
              <a:rPr lang="en-US" sz="1400" dirty="0" smtClean="0"/>
              <a:t>&gt; </a:t>
            </a:r>
            <a:r>
              <a:rPr lang="en-US" sz="1400" dirty="0" err="1" smtClean="0"/>
              <a:t>var</a:t>
            </a:r>
            <a:r>
              <a:rPr lang="en-US" sz="1400" dirty="0" smtClean="0"/>
              <a:t> </a:t>
            </a:r>
            <a:r>
              <a:rPr lang="en-US" sz="1400" dirty="0" err="1" smtClean="0"/>
              <a:t>reducefunction</a:t>
            </a:r>
            <a:r>
              <a:rPr lang="en-US" sz="1400" dirty="0" smtClean="0"/>
              <a:t> = function(</a:t>
            </a:r>
            <a:r>
              <a:rPr lang="en-US" sz="1400" dirty="0" err="1" smtClean="0"/>
              <a:t>varCC,varP</a:t>
            </a:r>
            <a:r>
              <a:rPr lang="en-US" sz="1400" dirty="0" smtClean="0"/>
              <a:t>){</a:t>
            </a:r>
          </a:p>
          <a:p>
            <a:r>
              <a:rPr lang="en-US" sz="1400" dirty="0" smtClean="0"/>
              <a:t>...     return </a:t>
            </a:r>
            <a:r>
              <a:rPr lang="en-US" sz="1400" dirty="0" err="1" smtClean="0"/>
              <a:t>Array.avg</a:t>
            </a:r>
            <a:r>
              <a:rPr lang="en-US" sz="1400" dirty="0" smtClean="0"/>
              <a:t>(</a:t>
            </a:r>
            <a:r>
              <a:rPr lang="en-US" sz="1400" dirty="0" err="1" smtClean="0"/>
              <a:t>varP</a:t>
            </a:r>
            <a:r>
              <a:rPr lang="en-US" sz="1400" dirty="0" smtClean="0"/>
              <a:t>);</a:t>
            </a:r>
          </a:p>
          <a:p>
            <a:r>
              <a:rPr lang="en-US" sz="1400" dirty="0" smtClean="0"/>
              <a:t>...     };</a:t>
            </a:r>
          </a:p>
          <a:p>
            <a:r>
              <a:rPr lang="en-US" sz="1400" dirty="0" smtClean="0"/>
              <a:t>&gt; </a:t>
            </a:r>
            <a:r>
              <a:rPr lang="en-US" sz="1400" dirty="0" err="1" smtClean="0"/>
              <a:t>db.blackfriday.mapReduce</a:t>
            </a:r>
            <a:r>
              <a:rPr lang="en-US" sz="1400" dirty="0" smtClean="0"/>
              <a:t>(</a:t>
            </a:r>
          </a:p>
          <a:p>
            <a:r>
              <a:rPr lang="en-US" sz="1400" dirty="0" smtClean="0"/>
              <a:t>...     </a:t>
            </a:r>
            <a:r>
              <a:rPr lang="en-US" sz="1400" dirty="0" err="1" smtClean="0"/>
              <a:t>mapfunction,reducefunction</a:t>
            </a:r>
            <a:r>
              <a:rPr lang="en-US" sz="1400" dirty="0" smtClean="0"/>
              <a:t>,{out:"</a:t>
            </a:r>
            <a:r>
              <a:rPr lang="en-US" sz="1400" dirty="0" err="1" smtClean="0"/>
              <a:t>CityCategoryVsPurchase</a:t>
            </a:r>
            <a:r>
              <a:rPr lang="en-US" sz="1400" dirty="0" smtClean="0"/>
              <a:t>"}</a:t>
            </a:r>
          </a:p>
          <a:p>
            <a:r>
              <a:rPr lang="en-US" sz="1400" dirty="0" smtClean="0"/>
              <a:t>...     )</a:t>
            </a:r>
          </a:p>
          <a:p>
            <a:r>
              <a:rPr lang="en-US" sz="1400" dirty="0" smtClean="0"/>
              <a:t>{</a:t>
            </a:r>
          </a:p>
          <a:p>
            <a:r>
              <a:rPr lang="en-US" sz="1400" dirty="0" smtClean="0"/>
              <a:t>        "result" : "</a:t>
            </a:r>
            <a:r>
              <a:rPr lang="en-US" sz="1400" dirty="0" err="1" smtClean="0"/>
              <a:t>CityCategoryVsPurchase</a:t>
            </a:r>
            <a:r>
              <a:rPr lang="en-US" sz="1400" dirty="0" smtClean="0"/>
              <a:t>",</a:t>
            </a:r>
          </a:p>
          <a:p>
            <a:r>
              <a:rPr lang="en-US" sz="1400" dirty="0" smtClean="0"/>
              <a:t>        "</a:t>
            </a:r>
            <a:r>
              <a:rPr lang="en-US" sz="1400" dirty="0" err="1" smtClean="0"/>
              <a:t>timeMillis</a:t>
            </a:r>
            <a:r>
              <a:rPr lang="en-US" sz="1400" dirty="0" smtClean="0"/>
              <a:t>" : 31702,</a:t>
            </a:r>
          </a:p>
          <a:p>
            <a:r>
              <a:rPr lang="en-US" sz="1400" dirty="0" smtClean="0"/>
              <a:t>        "counts" : {</a:t>
            </a:r>
          </a:p>
          <a:p>
            <a:r>
              <a:rPr lang="en-US" sz="1400" dirty="0" smtClean="0"/>
              <a:t>                "input" : 537577,</a:t>
            </a:r>
          </a:p>
          <a:p>
            <a:r>
              <a:rPr lang="en-US" sz="1400" dirty="0" smtClean="0"/>
              <a:t>                "emit" : 537577,</a:t>
            </a:r>
          </a:p>
          <a:p>
            <a:r>
              <a:rPr lang="en-US" sz="1400" dirty="0" smtClean="0"/>
              <a:t>                "reduce" : 15613,</a:t>
            </a:r>
          </a:p>
          <a:p>
            <a:r>
              <a:rPr lang="en-US" sz="1400" dirty="0" smtClean="0"/>
              <a:t>                "output" : 3</a:t>
            </a:r>
          </a:p>
          <a:p>
            <a:r>
              <a:rPr lang="en-US" sz="1400" dirty="0" smtClean="0"/>
              <a:t>        },</a:t>
            </a:r>
          </a:p>
          <a:p>
            <a:r>
              <a:rPr lang="en-US" sz="1400" dirty="0" smtClean="0"/>
              <a:t>        "ok" : 1</a:t>
            </a:r>
          </a:p>
          <a:p>
            <a:r>
              <a:rPr lang="en-US" sz="1400" dirty="0" smtClean="0"/>
              <a:t>}</a:t>
            </a:r>
            <a:endParaRPr lang="en-US" sz="1400" dirty="0"/>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4419600"/>
            <a:ext cx="5786437" cy="1420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8286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152400"/>
            <a:ext cx="7772400" cy="762001"/>
          </a:xfrm>
        </p:spPr>
        <p:txBody>
          <a:bodyPr/>
          <a:lstStyle/>
          <a:p>
            <a:r>
              <a:rPr lang="en-US" dirty="0" smtClean="0"/>
              <a:t>Average spending by Number of years of stay in present region</a:t>
            </a:r>
            <a:endParaRPr lang="en-US" dirty="0"/>
          </a:p>
        </p:txBody>
      </p:sp>
      <p:sp>
        <p:nvSpPr>
          <p:cNvPr id="4" name="TextBox 3"/>
          <p:cNvSpPr txBox="1"/>
          <p:nvPr/>
        </p:nvSpPr>
        <p:spPr>
          <a:xfrm>
            <a:off x="533400" y="1524000"/>
            <a:ext cx="8077200" cy="369332"/>
          </a:xfrm>
          <a:prstGeom prst="rect">
            <a:avLst/>
          </a:prstGeom>
          <a:noFill/>
        </p:spPr>
        <p:txBody>
          <a:bodyPr wrap="square" rtlCol="0">
            <a:spAutoFit/>
          </a:bodyPr>
          <a:lstStyle/>
          <a:p>
            <a:endParaRPr lang="en-US" dirty="0"/>
          </a:p>
        </p:txBody>
      </p:sp>
      <p:sp>
        <p:nvSpPr>
          <p:cNvPr id="2" name="TextBox 1"/>
          <p:cNvSpPr txBox="1"/>
          <p:nvPr/>
        </p:nvSpPr>
        <p:spPr>
          <a:xfrm>
            <a:off x="533400" y="1066800"/>
            <a:ext cx="6248400" cy="4401205"/>
          </a:xfrm>
          <a:prstGeom prst="rect">
            <a:avLst/>
          </a:prstGeom>
          <a:noFill/>
        </p:spPr>
        <p:txBody>
          <a:bodyPr wrap="square" rtlCol="0">
            <a:spAutoFit/>
          </a:bodyPr>
          <a:lstStyle/>
          <a:p>
            <a:r>
              <a:rPr lang="en-US" sz="1400" dirty="0" smtClean="0"/>
              <a:t>&gt; </a:t>
            </a:r>
            <a:r>
              <a:rPr lang="en-US" sz="1400" dirty="0" err="1" smtClean="0"/>
              <a:t>var</a:t>
            </a:r>
            <a:r>
              <a:rPr lang="en-US" sz="1400" dirty="0" smtClean="0"/>
              <a:t> </a:t>
            </a:r>
            <a:r>
              <a:rPr lang="en-US" sz="1400" dirty="0" err="1" smtClean="0"/>
              <a:t>mapfunction</a:t>
            </a:r>
            <a:r>
              <a:rPr lang="en-US" sz="1400" dirty="0" smtClean="0"/>
              <a:t> = function(){</a:t>
            </a:r>
          </a:p>
          <a:p>
            <a:r>
              <a:rPr lang="en-US" sz="1400" dirty="0" smtClean="0"/>
              <a:t>...     emit(</a:t>
            </a:r>
            <a:r>
              <a:rPr lang="en-US" sz="1400" dirty="0" err="1" smtClean="0"/>
              <a:t>this.Stay_In_Current_City_Years,this.Purchase</a:t>
            </a:r>
            <a:r>
              <a:rPr lang="en-US" sz="1400" dirty="0" smtClean="0"/>
              <a:t>);</a:t>
            </a:r>
          </a:p>
          <a:p>
            <a:r>
              <a:rPr lang="en-US" sz="1400" dirty="0" smtClean="0"/>
              <a:t>...     }</a:t>
            </a:r>
          </a:p>
          <a:p>
            <a:r>
              <a:rPr lang="en-US" sz="1400" dirty="0" smtClean="0"/>
              <a:t>&gt; </a:t>
            </a:r>
            <a:r>
              <a:rPr lang="en-US" sz="1400" dirty="0" err="1" smtClean="0"/>
              <a:t>var</a:t>
            </a:r>
            <a:r>
              <a:rPr lang="en-US" sz="1400" dirty="0" smtClean="0"/>
              <a:t> </a:t>
            </a:r>
            <a:r>
              <a:rPr lang="en-US" sz="1400" dirty="0" err="1" smtClean="0"/>
              <a:t>reducefunction</a:t>
            </a:r>
            <a:r>
              <a:rPr lang="en-US" sz="1400" dirty="0" smtClean="0"/>
              <a:t> = function(</a:t>
            </a:r>
            <a:r>
              <a:rPr lang="en-US" sz="1400" dirty="0" err="1" smtClean="0"/>
              <a:t>varS,varP</a:t>
            </a:r>
            <a:r>
              <a:rPr lang="en-US" sz="1400" dirty="0" smtClean="0"/>
              <a:t>){</a:t>
            </a:r>
          </a:p>
          <a:p>
            <a:r>
              <a:rPr lang="en-US" sz="1400" dirty="0" smtClean="0"/>
              <a:t>...     return </a:t>
            </a:r>
            <a:r>
              <a:rPr lang="en-US" sz="1400" dirty="0" err="1" smtClean="0"/>
              <a:t>Array.avg</a:t>
            </a:r>
            <a:r>
              <a:rPr lang="en-US" sz="1400" dirty="0" smtClean="0"/>
              <a:t>(</a:t>
            </a:r>
            <a:r>
              <a:rPr lang="en-US" sz="1400" dirty="0" err="1" smtClean="0"/>
              <a:t>varP</a:t>
            </a:r>
            <a:r>
              <a:rPr lang="en-US" sz="1400" dirty="0" smtClean="0"/>
              <a:t>);</a:t>
            </a:r>
          </a:p>
          <a:p>
            <a:r>
              <a:rPr lang="en-US" sz="1400" dirty="0" smtClean="0"/>
              <a:t>...     };</a:t>
            </a:r>
          </a:p>
          <a:p>
            <a:r>
              <a:rPr lang="en-US" sz="1400" dirty="0" smtClean="0"/>
              <a:t>&gt; </a:t>
            </a:r>
            <a:r>
              <a:rPr lang="en-US" sz="1400" dirty="0" err="1" smtClean="0"/>
              <a:t>db.blackfriday.mapReduce</a:t>
            </a:r>
            <a:r>
              <a:rPr lang="en-US" sz="1400" dirty="0" smtClean="0"/>
              <a:t>(</a:t>
            </a:r>
          </a:p>
          <a:p>
            <a:r>
              <a:rPr lang="en-US" sz="1400" dirty="0" smtClean="0"/>
              <a:t>...     </a:t>
            </a:r>
            <a:r>
              <a:rPr lang="en-US" sz="1400" dirty="0" err="1" smtClean="0"/>
              <a:t>mapfunction,reducefunction</a:t>
            </a:r>
            <a:r>
              <a:rPr lang="en-US" sz="1400" dirty="0" smtClean="0"/>
              <a:t>,{out:"</a:t>
            </a:r>
            <a:r>
              <a:rPr lang="en-US" sz="1400" dirty="0" err="1" smtClean="0"/>
              <a:t>YrsStayVsPurchase</a:t>
            </a:r>
            <a:r>
              <a:rPr lang="en-US" sz="1400" dirty="0" smtClean="0"/>
              <a:t>"}</a:t>
            </a:r>
          </a:p>
          <a:p>
            <a:r>
              <a:rPr lang="en-US" sz="1400" dirty="0" smtClean="0"/>
              <a:t>...     )</a:t>
            </a:r>
          </a:p>
          <a:p>
            <a:r>
              <a:rPr lang="en-US" sz="1400" dirty="0" smtClean="0"/>
              <a:t>{</a:t>
            </a:r>
          </a:p>
          <a:p>
            <a:r>
              <a:rPr lang="en-US" sz="1400" dirty="0" smtClean="0"/>
              <a:t>        "result" : "</a:t>
            </a:r>
            <a:r>
              <a:rPr lang="en-US" sz="1400" dirty="0" err="1" smtClean="0"/>
              <a:t>YrsStayVsPurchase</a:t>
            </a:r>
            <a:r>
              <a:rPr lang="en-US" sz="1400" dirty="0" smtClean="0"/>
              <a:t>",</a:t>
            </a:r>
          </a:p>
          <a:p>
            <a:r>
              <a:rPr lang="en-US" sz="1400" dirty="0" smtClean="0"/>
              <a:t>        "</a:t>
            </a:r>
            <a:r>
              <a:rPr lang="en-US" sz="1400" dirty="0" err="1" smtClean="0"/>
              <a:t>timeMillis</a:t>
            </a:r>
            <a:r>
              <a:rPr lang="en-US" sz="1400" dirty="0" smtClean="0"/>
              <a:t>" : 32467,</a:t>
            </a:r>
          </a:p>
          <a:p>
            <a:r>
              <a:rPr lang="en-US" sz="1400" dirty="0" smtClean="0"/>
              <a:t>        "counts" : {</a:t>
            </a:r>
          </a:p>
          <a:p>
            <a:r>
              <a:rPr lang="en-US" sz="1400" dirty="0" smtClean="0"/>
              <a:t>                "input" : 537577,</a:t>
            </a:r>
          </a:p>
          <a:p>
            <a:r>
              <a:rPr lang="en-US" sz="1400" dirty="0" smtClean="0"/>
              <a:t>                "emit" : 537577,</a:t>
            </a:r>
          </a:p>
          <a:p>
            <a:r>
              <a:rPr lang="en-US" sz="1400" dirty="0" smtClean="0"/>
              <a:t>                "reduce" : 24595,</a:t>
            </a:r>
          </a:p>
          <a:p>
            <a:r>
              <a:rPr lang="en-US" sz="1400" dirty="0" smtClean="0"/>
              <a:t>                "output" : 5</a:t>
            </a:r>
          </a:p>
          <a:p>
            <a:r>
              <a:rPr lang="en-US" sz="1400" dirty="0" smtClean="0"/>
              <a:t>        },</a:t>
            </a:r>
          </a:p>
          <a:p>
            <a:r>
              <a:rPr lang="en-US" sz="1400" dirty="0" smtClean="0"/>
              <a:t>        "ok" : 1</a:t>
            </a:r>
          </a:p>
          <a:p>
            <a:r>
              <a:rPr lang="en-US" sz="1400" dirty="0" smtClean="0"/>
              <a:t>}</a:t>
            </a:r>
            <a:endParaRPr lang="en-US" sz="1400"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4495800"/>
            <a:ext cx="5715000" cy="1481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8286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152400"/>
            <a:ext cx="7772400" cy="457201"/>
          </a:xfrm>
        </p:spPr>
        <p:txBody>
          <a:bodyPr/>
          <a:lstStyle/>
          <a:p>
            <a:r>
              <a:rPr lang="en-US" dirty="0" smtClean="0"/>
              <a:t>Average spending by marital status</a:t>
            </a:r>
            <a:endParaRPr lang="en-US" dirty="0"/>
          </a:p>
        </p:txBody>
      </p:sp>
      <p:sp>
        <p:nvSpPr>
          <p:cNvPr id="4" name="TextBox 3"/>
          <p:cNvSpPr txBox="1"/>
          <p:nvPr/>
        </p:nvSpPr>
        <p:spPr>
          <a:xfrm>
            <a:off x="533400" y="1524000"/>
            <a:ext cx="8077200" cy="369332"/>
          </a:xfrm>
          <a:prstGeom prst="rect">
            <a:avLst/>
          </a:prstGeom>
          <a:noFill/>
        </p:spPr>
        <p:txBody>
          <a:bodyPr wrap="square" rtlCol="0">
            <a:spAutoFit/>
          </a:bodyPr>
          <a:lstStyle/>
          <a:p>
            <a:endParaRPr lang="en-US" dirty="0"/>
          </a:p>
        </p:txBody>
      </p:sp>
      <p:sp>
        <p:nvSpPr>
          <p:cNvPr id="2" name="TextBox 1"/>
          <p:cNvSpPr txBox="1"/>
          <p:nvPr/>
        </p:nvSpPr>
        <p:spPr>
          <a:xfrm>
            <a:off x="685800" y="838200"/>
            <a:ext cx="6705600" cy="4401205"/>
          </a:xfrm>
          <a:prstGeom prst="rect">
            <a:avLst/>
          </a:prstGeom>
          <a:noFill/>
        </p:spPr>
        <p:txBody>
          <a:bodyPr wrap="square" rtlCol="0">
            <a:spAutoFit/>
          </a:bodyPr>
          <a:lstStyle/>
          <a:p>
            <a:r>
              <a:rPr lang="en-US" sz="1400" dirty="0" smtClean="0"/>
              <a:t>&gt; </a:t>
            </a:r>
            <a:r>
              <a:rPr lang="en-US" sz="1400" dirty="0" err="1" smtClean="0"/>
              <a:t>var</a:t>
            </a:r>
            <a:r>
              <a:rPr lang="en-US" sz="1400" dirty="0" smtClean="0"/>
              <a:t> </a:t>
            </a:r>
            <a:r>
              <a:rPr lang="en-US" sz="1400" dirty="0" err="1" smtClean="0"/>
              <a:t>mapfunction</a:t>
            </a:r>
            <a:r>
              <a:rPr lang="en-US" sz="1400" dirty="0" smtClean="0"/>
              <a:t> = function(){</a:t>
            </a:r>
          </a:p>
          <a:p>
            <a:r>
              <a:rPr lang="en-US" sz="1400" dirty="0" smtClean="0"/>
              <a:t>...     emit(</a:t>
            </a:r>
            <a:r>
              <a:rPr lang="en-US" sz="1400" dirty="0" err="1" smtClean="0"/>
              <a:t>this.Marital_Status,this.Purchase</a:t>
            </a:r>
            <a:r>
              <a:rPr lang="en-US" sz="1400" dirty="0" smtClean="0"/>
              <a:t>);</a:t>
            </a:r>
          </a:p>
          <a:p>
            <a:r>
              <a:rPr lang="en-US" sz="1400" dirty="0" smtClean="0"/>
              <a:t>...     }</a:t>
            </a:r>
          </a:p>
          <a:p>
            <a:r>
              <a:rPr lang="en-US" sz="1400" dirty="0" smtClean="0"/>
              <a:t>&gt; </a:t>
            </a:r>
            <a:r>
              <a:rPr lang="en-US" sz="1400" dirty="0" err="1" smtClean="0"/>
              <a:t>var</a:t>
            </a:r>
            <a:r>
              <a:rPr lang="en-US" sz="1400" dirty="0" smtClean="0"/>
              <a:t> </a:t>
            </a:r>
            <a:r>
              <a:rPr lang="en-US" sz="1400" dirty="0" err="1" smtClean="0"/>
              <a:t>reducefunction</a:t>
            </a:r>
            <a:r>
              <a:rPr lang="en-US" sz="1400" dirty="0" smtClean="0"/>
              <a:t> = function(</a:t>
            </a:r>
            <a:r>
              <a:rPr lang="en-US" sz="1400" dirty="0" err="1" smtClean="0"/>
              <a:t>varM,varP</a:t>
            </a:r>
            <a:r>
              <a:rPr lang="en-US" sz="1400" dirty="0" smtClean="0"/>
              <a:t>){</a:t>
            </a:r>
          </a:p>
          <a:p>
            <a:r>
              <a:rPr lang="en-US" sz="1400" dirty="0" smtClean="0"/>
              <a:t>...     return </a:t>
            </a:r>
            <a:r>
              <a:rPr lang="en-US" sz="1400" dirty="0" err="1" smtClean="0"/>
              <a:t>Array.avg</a:t>
            </a:r>
            <a:r>
              <a:rPr lang="en-US" sz="1400" dirty="0" smtClean="0"/>
              <a:t>(</a:t>
            </a:r>
            <a:r>
              <a:rPr lang="en-US" sz="1400" dirty="0" err="1" smtClean="0"/>
              <a:t>varP</a:t>
            </a:r>
            <a:r>
              <a:rPr lang="en-US" sz="1400" dirty="0" smtClean="0"/>
              <a:t>);</a:t>
            </a:r>
          </a:p>
          <a:p>
            <a:r>
              <a:rPr lang="en-US" sz="1400" dirty="0" smtClean="0"/>
              <a:t>...     };</a:t>
            </a:r>
          </a:p>
          <a:p>
            <a:r>
              <a:rPr lang="en-US" sz="1400" dirty="0" smtClean="0"/>
              <a:t>&gt; </a:t>
            </a:r>
            <a:r>
              <a:rPr lang="en-US" sz="1400" dirty="0" err="1" smtClean="0"/>
              <a:t>db.blackfriday.mapReduce</a:t>
            </a:r>
            <a:r>
              <a:rPr lang="en-US" sz="1400" dirty="0" smtClean="0"/>
              <a:t>(</a:t>
            </a:r>
          </a:p>
          <a:p>
            <a:r>
              <a:rPr lang="en-US" sz="1400" dirty="0" smtClean="0"/>
              <a:t>...     </a:t>
            </a:r>
            <a:r>
              <a:rPr lang="en-US" sz="1400" dirty="0" err="1" smtClean="0"/>
              <a:t>mapfunction,reducefunction</a:t>
            </a:r>
            <a:r>
              <a:rPr lang="en-US" sz="1400" dirty="0" smtClean="0"/>
              <a:t>,{out:"</a:t>
            </a:r>
            <a:r>
              <a:rPr lang="en-US" sz="1400" dirty="0" err="1" smtClean="0"/>
              <a:t>MaritalStatusVsPurchase</a:t>
            </a:r>
            <a:r>
              <a:rPr lang="en-US" sz="1400" dirty="0" smtClean="0"/>
              <a:t>"}</a:t>
            </a:r>
          </a:p>
          <a:p>
            <a:r>
              <a:rPr lang="en-US" sz="1400" dirty="0" smtClean="0"/>
              <a:t>...     )</a:t>
            </a:r>
          </a:p>
          <a:p>
            <a:r>
              <a:rPr lang="en-US" sz="1400" dirty="0" smtClean="0"/>
              <a:t>{</a:t>
            </a:r>
          </a:p>
          <a:p>
            <a:r>
              <a:rPr lang="en-US" sz="1400" dirty="0" smtClean="0"/>
              <a:t>        "result" : "</a:t>
            </a:r>
            <a:r>
              <a:rPr lang="en-US" sz="1400" dirty="0" err="1" smtClean="0"/>
              <a:t>MaritalStatusVsPurchase</a:t>
            </a:r>
            <a:r>
              <a:rPr lang="en-US" sz="1400" dirty="0" smtClean="0"/>
              <a:t>",</a:t>
            </a:r>
          </a:p>
          <a:p>
            <a:r>
              <a:rPr lang="en-US" sz="1400" dirty="0" smtClean="0"/>
              <a:t>        "</a:t>
            </a:r>
            <a:r>
              <a:rPr lang="en-US" sz="1400" dirty="0" err="1" smtClean="0"/>
              <a:t>timeMillis</a:t>
            </a:r>
            <a:r>
              <a:rPr lang="en-US" sz="1400" dirty="0" smtClean="0"/>
              <a:t>" : 30178,</a:t>
            </a:r>
          </a:p>
          <a:p>
            <a:r>
              <a:rPr lang="en-US" sz="1400" dirty="0" smtClean="0"/>
              <a:t>        "counts" : {</a:t>
            </a:r>
          </a:p>
          <a:p>
            <a:r>
              <a:rPr lang="en-US" sz="1400" dirty="0" smtClean="0"/>
              <a:t>                "input" : 537577,</a:t>
            </a:r>
          </a:p>
          <a:p>
            <a:r>
              <a:rPr lang="en-US" sz="1400" dirty="0" smtClean="0"/>
              <a:t>                "emit" : 537577,</a:t>
            </a:r>
          </a:p>
          <a:p>
            <a:r>
              <a:rPr lang="en-US" sz="1400" dirty="0" smtClean="0"/>
              <a:t>                "reduce" : 10720,</a:t>
            </a:r>
          </a:p>
          <a:p>
            <a:r>
              <a:rPr lang="en-US" sz="1400" dirty="0" smtClean="0"/>
              <a:t>                "output" : 2</a:t>
            </a:r>
          </a:p>
          <a:p>
            <a:r>
              <a:rPr lang="en-US" sz="1400" dirty="0" smtClean="0"/>
              <a:t>        },</a:t>
            </a:r>
          </a:p>
          <a:p>
            <a:r>
              <a:rPr lang="en-US" sz="1400" dirty="0" smtClean="0"/>
              <a:t>        "ok" : 1</a:t>
            </a:r>
          </a:p>
          <a:p>
            <a:r>
              <a:rPr lang="en-US" sz="1400" dirty="0" smtClean="0"/>
              <a:t>}</a:t>
            </a:r>
            <a:endParaRPr lang="en-US" sz="1400" dirty="0"/>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6525" y="4876800"/>
            <a:ext cx="5934076" cy="1177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8286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fr-FR" dirty="0" smtClean="0"/>
              <a:t>Alternative Tableau Visualisation</a:t>
            </a:r>
            <a:endParaRPr lang="fr-FR" dirty="0"/>
          </a:p>
        </p:txBody>
      </p:sp>
      <p:sp>
        <p:nvSpPr>
          <p:cNvPr id="4" name="TextBox 3"/>
          <p:cNvSpPr txBox="1"/>
          <p:nvPr/>
        </p:nvSpPr>
        <p:spPr>
          <a:xfrm>
            <a:off x="609600" y="1676400"/>
            <a:ext cx="6705600" cy="923330"/>
          </a:xfrm>
          <a:prstGeom prst="rect">
            <a:avLst/>
          </a:prstGeom>
          <a:noFill/>
        </p:spPr>
        <p:txBody>
          <a:bodyPr wrap="square" rtlCol="0">
            <a:spAutoFit/>
          </a:bodyPr>
          <a:lstStyle/>
          <a:p>
            <a:r>
              <a:rPr lang="en-US" dirty="0" smtClean="0"/>
              <a:t>Export the MapReduce collections created in MongoDB as JSON files to Tableau Desktop to plot charts</a:t>
            </a:r>
          </a:p>
          <a:p>
            <a:r>
              <a:rPr lang="en-US" dirty="0" smtClean="0"/>
              <a:t>***Tableau workbook submitted </a:t>
            </a:r>
            <a:endParaRPr lang="en-US" dirty="0"/>
          </a:p>
        </p:txBody>
      </p:sp>
    </p:spTree>
    <p:extLst>
      <p:ext uri="{BB962C8B-B14F-4D97-AF65-F5344CB8AC3E}">
        <p14:creationId xmlns:p14="http://schemas.microsoft.com/office/powerpoint/2010/main" val="7274032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Gender vs purchase</a:t>
            </a:r>
            <a:endParaRPr lang="en-US" dirty="0"/>
          </a:p>
        </p:txBody>
      </p:sp>
      <p:pic>
        <p:nvPicPr>
          <p:cNvPr id="399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7322192" cy="21145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TextBox 5"/>
          <p:cNvSpPr txBox="1"/>
          <p:nvPr/>
        </p:nvSpPr>
        <p:spPr>
          <a:xfrm>
            <a:off x="609600" y="5105400"/>
            <a:ext cx="7239000" cy="369332"/>
          </a:xfrm>
          <a:prstGeom prst="rect">
            <a:avLst/>
          </a:prstGeom>
          <a:noFill/>
        </p:spPr>
        <p:txBody>
          <a:bodyPr wrap="square" rtlCol="0">
            <a:spAutoFit/>
          </a:bodyPr>
          <a:lstStyle/>
          <a:p>
            <a:r>
              <a:rPr lang="en-US" dirty="0" smtClean="0">
                <a:solidFill>
                  <a:srgbClr val="C00000"/>
                </a:solidFill>
              </a:rPr>
              <a:t>Conclusion : Men tend to spend more than women</a:t>
            </a:r>
            <a:endParaRPr lang="en-US" dirty="0">
              <a:solidFill>
                <a:srgbClr val="C00000"/>
              </a:solidFill>
            </a:endParaRPr>
          </a:p>
        </p:txBody>
      </p:sp>
    </p:spTree>
    <p:extLst>
      <p:ext uri="{BB962C8B-B14F-4D97-AF65-F5344CB8AC3E}">
        <p14:creationId xmlns:p14="http://schemas.microsoft.com/office/powerpoint/2010/main" val="6819867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Age VS Purchase</a:t>
            </a:r>
            <a:endParaRPr lang="en-US" dirty="0"/>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872" y="1600200"/>
            <a:ext cx="8077200" cy="318611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609600" y="5105400"/>
            <a:ext cx="7239000" cy="369332"/>
          </a:xfrm>
          <a:prstGeom prst="rect">
            <a:avLst/>
          </a:prstGeom>
          <a:noFill/>
        </p:spPr>
        <p:txBody>
          <a:bodyPr wrap="square" rtlCol="0">
            <a:spAutoFit/>
          </a:bodyPr>
          <a:lstStyle/>
          <a:p>
            <a:r>
              <a:rPr lang="en-US" dirty="0" smtClean="0">
                <a:solidFill>
                  <a:srgbClr val="C00000"/>
                </a:solidFill>
              </a:rPr>
              <a:t>Conclusion :Customers aged between 46 and 55 shop more.</a:t>
            </a:r>
            <a:endParaRPr lang="en-US" dirty="0">
              <a:solidFill>
                <a:srgbClr val="C00000"/>
              </a:solidFill>
            </a:endParaRPr>
          </a:p>
        </p:txBody>
      </p:sp>
    </p:spTree>
    <p:extLst>
      <p:ext uri="{BB962C8B-B14F-4D97-AF65-F5344CB8AC3E}">
        <p14:creationId xmlns:p14="http://schemas.microsoft.com/office/powerpoint/2010/main" val="38788352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381000"/>
            <a:ext cx="7772400" cy="457201"/>
          </a:xfrm>
        </p:spPr>
        <p:txBody>
          <a:bodyPr/>
          <a:lstStyle/>
          <a:p>
            <a:r>
              <a:rPr lang="en-US" dirty="0" smtClean="0"/>
              <a:t>OCCUPATION VS Purchase</a:t>
            </a:r>
            <a:endParaRPr lang="en-US" dirty="0"/>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014115"/>
            <a:ext cx="7772400" cy="45529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533400" y="5638800"/>
            <a:ext cx="7239000" cy="646331"/>
          </a:xfrm>
          <a:prstGeom prst="rect">
            <a:avLst/>
          </a:prstGeom>
          <a:noFill/>
        </p:spPr>
        <p:txBody>
          <a:bodyPr wrap="square" rtlCol="0">
            <a:spAutoFit/>
          </a:bodyPr>
          <a:lstStyle/>
          <a:p>
            <a:r>
              <a:rPr lang="en-US" dirty="0" smtClean="0">
                <a:solidFill>
                  <a:srgbClr val="C00000"/>
                </a:solidFill>
              </a:rPr>
              <a:t>Conclusion : Customers in occupations 12 and 17 tend to purchase more products.</a:t>
            </a:r>
            <a:endParaRPr lang="en-US" dirty="0">
              <a:solidFill>
                <a:srgbClr val="C00000"/>
              </a:solidFill>
            </a:endParaRPr>
          </a:p>
        </p:txBody>
      </p:sp>
    </p:spTree>
    <p:extLst>
      <p:ext uri="{BB962C8B-B14F-4D97-AF65-F5344CB8AC3E}">
        <p14:creationId xmlns:p14="http://schemas.microsoft.com/office/powerpoint/2010/main" val="291717070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City Category vs purchase</a:t>
            </a:r>
            <a:endParaRPr lang="en-US" dirty="0"/>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635" y="1676400"/>
            <a:ext cx="6503661" cy="214788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609600" y="5105400"/>
            <a:ext cx="7239000" cy="646331"/>
          </a:xfrm>
          <a:prstGeom prst="rect">
            <a:avLst/>
          </a:prstGeom>
          <a:noFill/>
        </p:spPr>
        <p:txBody>
          <a:bodyPr wrap="square" rtlCol="0">
            <a:spAutoFit/>
          </a:bodyPr>
          <a:lstStyle/>
          <a:p>
            <a:r>
              <a:rPr lang="en-US" dirty="0" smtClean="0">
                <a:solidFill>
                  <a:srgbClr val="C00000"/>
                </a:solidFill>
              </a:rPr>
              <a:t>Conclusion : Customers residing in city C spend more during Black Friday Sales.</a:t>
            </a:r>
            <a:endParaRPr lang="en-US" dirty="0">
              <a:solidFill>
                <a:srgbClr val="C00000"/>
              </a:solidFill>
            </a:endParaRPr>
          </a:p>
        </p:txBody>
      </p:sp>
    </p:spTree>
    <p:extLst>
      <p:ext uri="{BB962C8B-B14F-4D97-AF65-F5344CB8AC3E}">
        <p14:creationId xmlns:p14="http://schemas.microsoft.com/office/powerpoint/2010/main" val="77478858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Years-of-stay vs purchase </a:t>
            </a:r>
            <a:endParaRPr lang="en-US" dirty="0"/>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186" y="1676400"/>
            <a:ext cx="6780068" cy="25717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609600" y="5105400"/>
            <a:ext cx="7239000" cy="646331"/>
          </a:xfrm>
          <a:prstGeom prst="rect">
            <a:avLst/>
          </a:prstGeom>
          <a:noFill/>
        </p:spPr>
        <p:txBody>
          <a:bodyPr wrap="square" rtlCol="0">
            <a:spAutoFit/>
          </a:bodyPr>
          <a:lstStyle/>
          <a:p>
            <a:r>
              <a:rPr lang="en-US" dirty="0" smtClean="0">
                <a:solidFill>
                  <a:srgbClr val="C00000"/>
                </a:solidFill>
              </a:rPr>
              <a:t>Conclusion :Customers who have lived at their current residences for less than a year or about 3 years tend to purchase more.</a:t>
            </a:r>
            <a:endParaRPr lang="en-US" dirty="0">
              <a:solidFill>
                <a:srgbClr val="C00000"/>
              </a:solidFill>
            </a:endParaRPr>
          </a:p>
        </p:txBody>
      </p:sp>
    </p:spTree>
    <p:extLst>
      <p:ext uri="{BB962C8B-B14F-4D97-AF65-F5344CB8AC3E}">
        <p14:creationId xmlns:p14="http://schemas.microsoft.com/office/powerpoint/2010/main" val="171602847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Marital status vs purchase</a:t>
            </a:r>
            <a:endParaRPr lang="en-US" dirty="0"/>
          </a:p>
        </p:txBody>
      </p:sp>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828800"/>
            <a:ext cx="7081978" cy="210978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609600" y="5105400"/>
            <a:ext cx="7239000" cy="369332"/>
          </a:xfrm>
          <a:prstGeom prst="rect">
            <a:avLst/>
          </a:prstGeom>
          <a:noFill/>
        </p:spPr>
        <p:txBody>
          <a:bodyPr wrap="square" rtlCol="0">
            <a:spAutoFit/>
          </a:bodyPr>
          <a:lstStyle/>
          <a:p>
            <a:r>
              <a:rPr lang="en-US" dirty="0" smtClean="0">
                <a:solidFill>
                  <a:srgbClr val="C00000"/>
                </a:solidFill>
              </a:rPr>
              <a:t>Conclusion : Unmarried customers tend to spend more on average.</a:t>
            </a:r>
            <a:endParaRPr lang="en-US" dirty="0">
              <a:solidFill>
                <a:srgbClr val="C00000"/>
              </a:solidFill>
            </a:endParaRPr>
          </a:p>
        </p:txBody>
      </p:sp>
    </p:spTree>
    <p:extLst>
      <p:ext uri="{BB962C8B-B14F-4D97-AF65-F5344CB8AC3E}">
        <p14:creationId xmlns:p14="http://schemas.microsoft.com/office/powerpoint/2010/main" val="172219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normAutofit/>
          </a:bodyPr>
          <a:lstStyle/>
          <a:p>
            <a:r>
              <a:rPr lang="fr-FR" sz="2400" dirty="0" smtClean="0"/>
              <a:t>R and MongoDB</a:t>
            </a:r>
            <a:endParaRPr lang="fr-FR" sz="2400" dirty="0"/>
          </a:p>
        </p:txBody>
      </p:sp>
      <p:sp>
        <p:nvSpPr>
          <p:cNvPr id="2" name="TextBox 1"/>
          <p:cNvSpPr txBox="1"/>
          <p:nvPr/>
        </p:nvSpPr>
        <p:spPr>
          <a:xfrm>
            <a:off x="533400" y="1676400"/>
            <a:ext cx="7162800"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It is quite simple to use MongoDB with R</a:t>
            </a:r>
          </a:p>
          <a:p>
            <a:pPr marL="285750" indent="-285750">
              <a:buFont typeface="Arial" panose="020B0604020202020204" pitchFamily="34" charset="0"/>
              <a:buChar char="•"/>
            </a:pPr>
            <a:r>
              <a:rPr lang="en-US" dirty="0" smtClean="0"/>
              <a:t>All you need is the mongolite package installed in R-studio</a:t>
            </a:r>
          </a:p>
          <a:p>
            <a:pPr marL="285750" indent="-285750">
              <a:buFont typeface="Arial" panose="020B0604020202020204" pitchFamily="34" charset="0"/>
              <a:buChar char="•"/>
            </a:pPr>
            <a:r>
              <a:rPr lang="en-US" dirty="0" smtClean="0"/>
              <a:t>Mongolite is a fast and simple-to-use MongoDB client that allows users to perform queries, aggregate and MapReduce functions</a:t>
            </a:r>
            <a:endParaRPr lang="en-US" dirty="0"/>
          </a:p>
        </p:txBody>
      </p:sp>
    </p:spTree>
    <p:extLst>
      <p:ext uri="{BB962C8B-B14F-4D97-AF65-F5344CB8AC3E}">
        <p14:creationId xmlns:p14="http://schemas.microsoft.com/office/powerpoint/2010/main" val="250288383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1828800"/>
            <a:ext cx="7772400" cy="1066800"/>
          </a:xfrm>
        </p:spPr>
        <p:txBody>
          <a:bodyPr/>
          <a:lstStyle/>
          <a:p>
            <a:r>
              <a:rPr lang="en-US" dirty="0" smtClean="0"/>
              <a:t>Thank you</a:t>
            </a:r>
            <a:endParaRPr lang="en-US" dirty="0"/>
          </a:p>
        </p:txBody>
      </p:sp>
    </p:spTree>
    <p:extLst>
      <p:ext uri="{BB962C8B-B14F-4D97-AF65-F5344CB8AC3E}">
        <p14:creationId xmlns:p14="http://schemas.microsoft.com/office/powerpoint/2010/main" val="37996940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r>
              <a:rPr lang="en-US" sz="2400" dirty="0" smtClean="0"/>
              <a:t>Packages used</a:t>
            </a:r>
            <a:endParaRPr lang="en-US" sz="2400" dirty="0"/>
          </a:p>
        </p:txBody>
      </p:sp>
      <p:sp>
        <p:nvSpPr>
          <p:cNvPr id="4" name="TextBox 3"/>
          <p:cNvSpPr txBox="1"/>
          <p:nvPr/>
        </p:nvSpPr>
        <p:spPr>
          <a:xfrm>
            <a:off x="457200" y="1752600"/>
            <a:ext cx="7391400" cy="3416320"/>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t>bindr</a:t>
            </a:r>
            <a:endParaRPr lang="en-US" dirty="0" smtClean="0"/>
          </a:p>
          <a:p>
            <a:pPr marL="285750" indent="-285750">
              <a:buFont typeface="Arial" panose="020B0604020202020204" pitchFamily="34" charset="0"/>
              <a:buChar char="•"/>
            </a:pPr>
            <a:r>
              <a:rPr lang="en-US" dirty="0" smtClean="0"/>
              <a:t>Caret</a:t>
            </a:r>
          </a:p>
          <a:p>
            <a:pPr marL="285750" indent="-285750">
              <a:buFont typeface="Arial" panose="020B0604020202020204" pitchFamily="34" charset="0"/>
              <a:buChar char="•"/>
            </a:pPr>
            <a:r>
              <a:rPr lang="en-US" dirty="0" smtClean="0"/>
              <a:t>e1071</a:t>
            </a:r>
          </a:p>
          <a:p>
            <a:pPr marL="285750" indent="-285750">
              <a:buFont typeface="Arial" panose="020B0604020202020204" pitchFamily="34" charset="0"/>
              <a:buChar char="•"/>
            </a:pPr>
            <a:r>
              <a:rPr lang="en-US" dirty="0" err="1" smtClean="0"/>
              <a:t>GGally</a:t>
            </a:r>
            <a:endParaRPr lang="en-US" dirty="0" smtClean="0"/>
          </a:p>
          <a:p>
            <a:pPr marL="285750" indent="-285750">
              <a:buFont typeface="Arial" panose="020B0604020202020204" pitchFamily="34" charset="0"/>
              <a:buChar char="•"/>
            </a:pPr>
            <a:r>
              <a:rPr lang="en-US" dirty="0" smtClean="0"/>
              <a:t>Ggplot2</a:t>
            </a:r>
          </a:p>
          <a:p>
            <a:pPr marL="285750" indent="-285750">
              <a:buFont typeface="Arial" panose="020B0604020202020204" pitchFamily="34" charset="0"/>
              <a:buChar char="•"/>
            </a:pPr>
            <a:r>
              <a:rPr lang="en-US" dirty="0" smtClean="0"/>
              <a:t>mongolite</a:t>
            </a:r>
          </a:p>
          <a:p>
            <a:pPr marL="285750" indent="-285750">
              <a:buFont typeface="Arial" panose="020B0604020202020204" pitchFamily="34" charset="0"/>
              <a:buChar char="•"/>
            </a:pPr>
            <a:r>
              <a:rPr lang="en-US" dirty="0" err="1" smtClean="0"/>
              <a:t>plotly</a:t>
            </a:r>
            <a:endParaRPr lang="en-US" dirty="0" smtClean="0"/>
          </a:p>
          <a:p>
            <a:pPr marL="285750" indent="-285750">
              <a:buFont typeface="Arial" panose="020B0604020202020204" pitchFamily="34" charset="0"/>
              <a:buChar char="•"/>
            </a:pPr>
            <a:r>
              <a:rPr lang="en-US" dirty="0" err="1" smtClean="0"/>
              <a:t>plyr</a:t>
            </a:r>
            <a:endParaRPr lang="en-US" dirty="0" smtClean="0"/>
          </a:p>
          <a:p>
            <a:pPr marL="285750" indent="-285750">
              <a:buFont typeface="Arial" panose="020B0604020202020204" pitchFamily="34" charset="0"/>
              <a:buChar char="•"/>
            </a:pPr>
            <a:r>
              <a:rPr lang="en-US" dirty="0" err="1" smtClean="0"/>
              <a:t>rlang</a:t>
            </a:r>
            <a:endParaRPr lang="en-US" dirty="0" smtClean="0"/>
          </a:p>
          <a:p>
            <a:pPr marL="285750" indent="-285750">
              <a:buFont typeface="Arial" panose="020B0604020202020204" pitchFamily="34" charset="0"/>
              <a:buChar char="•"/>
            </a:pPr>
            <a:r>
              <a:rPr lang="en-US" dirty="0" smtClean="0"/>
              <a:t>scatterplot3d</a:t>
            </a:r>
          </a:p>
          <a:p>
            <a:pPr marL="285750" indent="-285750">
              <a:buFont typeface="Arial" panose="020B0604020202020204" pitchFamily="34" charset="0"/>
              <a:buChar char="•"/>
            </a:pPr>
            <a:r>
              <a:rPr lang="en-US" dirty="0" err="1" smtClean="0"/>
              <a:t>utils</a:t>
            </a:r>
            <a:endParaRPr lang="en-US" dirty="0" smtClean="0"/>
          </a:p>
          <a:p>
            <a:pPr marL="285750" indent="-285750">
              <a:buFont typeface="Arial" panose="020B0604020202020204" pitchFamily="34" charset="0"/>
              <a:buChar char="•"/>
            </a:pPr>
            <a:r>
              <a:rPr lang="en-US" dirty="0" err="1" smtClean="0"/>
              <a:t>tidyverse</a:t>
            </a:r>
            <a:endParaRPr lang="en-US" dirty="0"/>
          </a:p>
        </p:txBody>
      </p:sp>
    </p:spTree>
    <p:extLst>
      <p:ext uri="{BB962C8B-B14F-4D97-AF65-F5344CB8AC3E}">
        <p14:creationId xmlns:p14="http://schemas.microsoft.com/office/powerpoint/2010/main" val="4780084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304800"/>
            <a:ext cx="7772400" cy="457201"/>
          </a:xfrm>
        </p:spPr>
        <p:txBody>
          <a:bodyPr/>
          <a:lstStyle/>
          <a:p>
            <a:r>
              <a:rPr lang="en-US" dirty="0" smtClean="0"/>
              <a:t>Using MongoDB data in r</a:t>
            </a:r>
            <a:endParaRPr lang="en-US" dirty="0"/>
          </a:p>
        </p:txBody>
      </p:sp>
      <p:sp>
        <p:nvSpPr>
          <p:cNvPr id="4" name="TextBox 3"/>
          <p:cNvSpPr txBox="1"/>
          <p:nvPr/>
        </p:nvSpPr>
        <p:spPr>
          <a:xfrm>
            <a:off x="574623" y="904062"/>
            <a:ext cx="6934200" cy="738664"/>
          </a:xfrm>
          <a:prstGeom prst="rect">
            <a:avLst/>
          </a:prstGeom>
          <a:noFill/>
        </p:spPr>
        <p:txBody>
          <a:bodyPr wrap="square" rtlCol="0">
            <a:spAutoFit/>
          </a:bodyPr>
          <a:lstStyle/>
          <a:p>
            <a:r>
              <a:rPr lang="en-GB" sz="1400" dirty="0" smtClean="0"/>
              <a:t>m &lt;- mongo(collection = "</a:t>
            </a:r>
            <a:r>
              <a:rPr lang="en-GB" sz="1400" dirty="0" err="1" smtClean="0"/>
              <a:t>blackfriday</a:t>
            </a:r>
            <a:r>
              <a:rPr lang="en-GB" sz="1400" dirty="0" smtClean="0"/>
              <a:t>",</a:t>
            </a:r>
            <a:r>
              <a:rPr lang="en-GB" sz="1400" dirty="0" err="1" smtClean="0"/>
              <a:t>db</a:t>
            </a:r>
            <a:r>
              <a:rPr lang="en-GB" sz="1400" dirty="0" smtClean="0"/>
              <a:t>="assignment_3",url="</a:t>
            </a:r>
            <a:r>
              <a:rPr lang="en-GB" sz="1400" dirty="0" err="1" smtClean="0"/>
              <a:t>mongodb</a:t>
            </a:r>
            <a:r>
              <a:rPr lang="en-GB" sz="1400" dirty="0" smtClean="0"/>
              <a:t>://localhost")</a:t>
            </a:r>
          </a:p>
          <a:p>
            <a:r>
              <a:rPr lang="en-US" sz="1400" dirty="0" smtClean="0">
                <a:solidFill>
                  <a:srgbClr val="92D050"/>
                </a:solidFill>
              </a:rPr>
              <a:t># this creates an environment variable m that can be used to perform </a:t>
            </a:r>
            <a:r>
              <a:rPr lang="en-US" sz="1400" dirty="0" err="1" smtClean="0">
                <a:solidFill>
                  <a:srgbClr val="92D050"/>
                </a:solidFill>
              </a:rPr>
              <a:t>mongodb</a:t>
            </a:r>
            <a:r>
              <a:rPr lang="en-US" sz="1400" dirty="0" smtClean="0">
                <a:solidFill>
                  <a:srgbClr val="92D050"/>
                </a:solidFill>
              </a:rPr>
              <a:t> #operations</a:t>
            </a:r>
            <a:endParaRPr lang="en-US" sz="1400" dirty="0">
              <a:solidFill>
                <a:srgbClr val="92D050"/>
              </a:solidFill>
            </a:endParaRP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7999"/>
          <a:stretch/>
        </p:blipFill>
        <p:spPr bwMode="auto">
          <a:xfrm>
            <a:off x="1219200" y="1630234"/>
            <a:ext cx="6525094" cy="513126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2829494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r>
              <a:rPr lang="fr-FR" sz="2400" dirty="0" smtClean="0"/>
              <a:t>Data Analysis</a:t>
            </a:r>
            <a:endParaRPr lang="fr-FR" sz="2400" dirty="0"/>
          </a:p>
        </p:txBody>
      </p:sp>
      <p:sp>
        <p:nvSpPr>
          <p:cNvPr id="4" name="TextBox 3"/>
          <p:cNvSpPr txBox="1"/>
          <p:nvPr/>
        </p:nvSpPr>
        <p:spPr>
          <a:xfrm>
            <a:off x="457200" y="1524000"/>
            <a:ext cx="8229600" cy="923330"/>
          </a:xfrm>
          <a:prstGeom prst="rect">
            <a:avLst/>
          </a:prstGeom>
          <a:noFill/>
        </p:spPr>
        <p:txBody>
          <a:bodyPr wrap="square" rtlCol="0">
            <a:spAutoFit/>
          </a:bodyPr>
          <a:lstStyle/>
          <a:p>
            <a:pPr marL="342900" indent="-342900">
              <a:buAutoNum type="arabicParenR"/>
            </a:pPr>
            <a:r>
              <a:rPr lang="en-US" dirty="0" smtClean="0"/>
              <a:t>Queries to extract further details and subsets of the dataset</a:t>
            </a:r>
          </a:p>
          <a:p>
            <a:pPr marL="342900" indent="-342900">
              <a:buAutoNum type="arabicParenR"/>
            </a:pPr>
            <a:r>
              <a:rPr lang="en-US" dirty="0" smtClean="0"/>
              <a:t>Check different hypothesis</a:t>
            </a:r>
          </a:p>
          <a:p>
            <a:pPr marL="342900" indent="-342900">
              <a:buAutoNum type="arabicParenR"/>
            </a:pPr>
            <a:r>
              <a:rPr lang="en-US" dirty="0" smtClean="0"/>
              <a:t>Predict purchase price using linear regression</a:t>
            </a:r>
            <a:endParaRPr lang="en-US" dirty="0"/>
          </a:p>
        </p:txBody>
      </p:sp>
    </p:spTree>
    <p:extLst>
      <p:ext uri="{BB962C8B-B14F-4D97-AF65-F5344CB8AC3E}">
        <p14:creationId xmlns:p14="http://schemas.microsoft.com/office/powerpoint/2010/main" val="27866532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697</TotalTime>
  <Words>2567</Words>
  <Application>Microsoft Office PowerPoint</Application>
  <PresentationFormat>On-screen Show (4:3)</PresentationFormat>
  <Paragraphs>391</Paragraphs>
  <Slides>60</Slides>
  <Notes>0</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Essential</vt:lpstr>
      <vt:lpstr>Assignment-3: NoSQL, MongoDB, R </vt:lpstr>
      <vt:lpstr>PowerPoint Presentation</vt:lpstr>
      <vt:lpstr>BLACK FRIDAY</vt:lpstr>
      <vt:lpstr>Data Fields</vt:lpstr>
      <vt:lpstr>Adding dataset to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Assignment-3: NoSQL, MongoDB, R </dc:title>
  <dc:creator>MSaraira</dc:creator>
  <cp:lastModifiedBy>MSaraira</cp:lastModifiedBy>
  <cp:revision>67</cp:revision>
  <dcterms:created xsi:type="dcterms:W3CDTF">2019-02-16T06:30:03Z</dcterms:created>
  <dcterms:modified xsi:type="dcterms:W3CDTF">2019-02-16T18:07:55Z</dcterms:modified>
</cp:coreProperties>
</file>