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EA0969-F616-41C9-B551-B1E835941334}"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CBE35-F4AF-4A84-80DB-A9D00DDFB987}" type="slidenum">
              <a:rPr lang="en-US" smtClean="0"/>
              <a:t>‹#›</a:t>
            </a:fld>
            <a:endParaRPr lang="en-US"/>
          </a:p>
        </p:txBody>
      </p:sp>
    </p:spTree>
    <p:extLst>
      <p:ext uri="{BB962C8B-B14F-4D97-AF65-F5344CB8AC3E}">
        <p14:creationId xmlns:p14="http://schemas.microsoft.com/office/powerpoint/2010/main" val="291883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A0969-F616-41C9-B551-B1E835941334}"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CBE35-F4AF-4A84-80DB-A9D00DDFB987}" type="slidenum">
              <a:rPr lang="en-US" smtClean="0"/>
              <a:t>‹#›</a:t>
            </a:fld>
            <a:endParaRPr lang="en-US"/>
          </a:p>
        </p:txBody>
      </p:sp>
    </p:spTree>
    <p:extLst>
      <p:ext uri="{BB962C8B-B14F-4D97-AF65-F5344CB8AC3E}">
        <p14:creationId xmlns:p14="http://schemas.microsoft.com/office/powerpoint/2010/main" val="2122270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A0969-F616-41C9-B551-B1E835941334}"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CBE35-F4AF-4A84-80DB-A9D00DDFB987}" type="slidenum">
              <a:rPr lang="en-US" smtClean="0"/>
              <a:t>‹#›</a:t>
            </a:fld>
            <a:endParaRPr lang="en-US"/>
          </a:p>
        </p:txBody>
      </p:sp>
    </p:spTree>
    <p:extLst>
      <p:ext uri="{BB962C8B-B14F-4D97-AF65-F5344CB8AC3E}">
        <p14:creationId xmlns:p14="http://schemas.microsoft.com/office/powerpoint/2010/main" val="852560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A0969-F616-41C9-B551-B1E835941334}"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CBE35-F4AF-4A84-80DB-A9D00DDFB987}" type="slidenum">
              <a:rPr lang="en-US" smtClean="0"/>
              <a:t>‹#›</a:t>
            </a:fld>
            <a:endParaRPr lang="en-US"/>
          </a:p>
        </p:txBody>
      </p:sp>
    </p:spTree>
    <p:extLst>
      <p:ext uri="{BB962C8B-B14F-4D97-AF65-F5344CB8AC3E}">
        <p14:creationId xmlns:p14="http://schemas.microsoft.com/office/powerpoint/2010/main" val="65262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EA0969-F616-41C9-B551-B1E835941334}"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CBE35-F4AF-4A84-80DB-A9D00DDFB987}" type="slidenum">
              <a:rPr lang="en-US" smtClean="0"/>
              <a:t>‹#›</a:t>
            </a:fld>
            <a:endParaRPr lang="en-US"/>
          </a:p>
        </p:txBody>
      </p:sp>
    </p:spTree>
    <p:extLst>
      <p:ext uri="{BB962C8B-B14F-4D97-AF65-F5344CB8AC3E}">
        <p14:creationId xmlns:p14="http://schemas.microsoft.com/office/powerpoint/2010/main" val="351301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EA0969-F616-41C9-B551-B1E835941334}"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CBE35-F4AF-4A84-80DB-A9D00DDFB987}" type="slidenum">
              <a:rPr lang="en-US" smtClean="0"/>
              <a:t>‹#›</a:t>
            </a:fld>
            <a:endParaRPr lang="en-US"/>
          </a:p>
        </p:txBody>
      </p:sp>
    </p:spTree>
    <p:extLst>
      <p:ext uri="{BB962C8B-B14F-4D97-AF65-F5344CB8AC3E}">
        <p14:creationId xmlns:p14="http://schemas.microsoft.com/office/powerpoint/2010/main" val="240326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EA0969-F616-41C9-B551-B1E835941334}" type="datetimeFigureOut">
              <a:rPr lang="en-US" smtClean="0"/>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1CBE35-F4AF-4A84-80DB-A9D00DDFB987}" type="slidenum">
              <a:rPr lang="en-US" smtClean="0"/>
              <a:t>‹#›</a:t>
            </a:fld>
            <a:endParaRPr lang="en-US"/>
          </a:p>
        </p:txBody>
      </p:sp>
    </p:spTree>
    <p:extLst>
      <p:ext uri="{BB962C8B-B14F-4D97-AF65-F5344CB8AC3E}">
        <p14:creationId xmlns:p14="http://schemas.microsoft.com/office/powerpoint/2010/main" val="405960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EA0969-F616-41C9-B551-B1E835941334}" type="datetimeFigureOut">
              <a:rPr lang="en-US" smtClean="0"/>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1CBE35-F4AF-4A84-80DB-A9D00DDFB987}" type="slidenum">
              <a:rPr lang="en-US" smtClean="0"/>
              <a:t>‹#›</a:t>
            </a:fld>
            <a:endParaRPr lang="en-US"/>
          </a:p>
        </p:txBody>
      </p:sp>
    </p:spTree>
    <p:extLst>
      <p:ext uri="{BB962C8B-B14F-4D97-AF65-F5344CB8AC3E}">
        <p14:creationId xmlns:p14="http://schemas.microsoft.com/office/powerpoint/2010/main" val="1912771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A0969-F616-41C9-B551-B1E835941334}" type="datetimeFigureOut">
              <a:rPr lang="en-US" smtClean="0"/>
              <a:t>8/13/2019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1CBE35-F4AF-4A84-80DB-A9D00DDFB987}" type="slidenum">
              <a:rPr lang="en-US" smtClean="0"/>
              <a:t>‹#›</a:t>
            </a:fld>
            <a:endParaRPr lang="en-US"/>
          </a:p>
        </p:txBody>
      </p:sp>
    </p:spTree>
    <p:extLst>
      <p:ext uri="{BB962C8B-B14F-4D97-AF65-F5344CB8AC3E}">
        <p14:creationId xmlns:p14="http://schemas.microsoft.com/office/powerpoint/2010/main" val="407958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A0969-F616-41C9-B551-B1E835941334}"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CBE35-F4AF-4A84-80DB-A9D00DDFB987}" type="slidenum">
              <a:rPr lang="en-US" smtClean="0"/>
              <a:t>‹#›</a:t>
            </a:fld>
            <a:endParaRPr lang="en-US"/>
          </a:p>
        </p:txBody>
      </p:sp>
    </p:spTree>
    <p:extLst>
      <p:ext uri="{BB962C8B-B14F-4D97-AF65-F5344CB8AC3E}">
        <p14:creationId xmlns:p14="http://schemas.microsoft.com/office/powerpoint/2010/main" val="368607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A0969-F616-41C9-B551-B1E835941334}"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CBE35-F4AF-4A84-80DB-A9D00DDFB987}" type="slidenum">
              <a:rPr lang="en-US" smtClean="0"/>
              <a:t>‹#›</a:t>
            </a:fld>
            <a:endParaRPr lang="en-US"/>
          </a:p>
        </p:txBody>
      </p:sp>
    </p:spTree>
    <p:extLst>
      <p:ext uri="{BB962C8B-B14F-4D97-AF65-F5344CB8AC3E}">
        <p14:creationId xmlns:p14="http://schemas.microsoft.com/office/powerpoint/2010/main" val="1676226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A0969-F616-41C9-B551-B1E835941334}" type="datetimeFigureOut">
              <a:rPr lang="en-US" smtClean="0"/>
              <a:t>8/13/2019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1CBE35-F4AF-4A84-80DB-A9D00DDFB987}" type="slidenum">
              <a:rPr lang="en-US" smtClean="0"/>
              <a:t>‹#›</a:t>
            </a:fld>
            <a:endParaRPr lang="en-US"/>
          </a:p>
        </p:txBody>
      </p:sp>
    </p:spTree>
    <p:extLst>
      <p:ext uri="{BB962C8B-B14F-4D97-AF65-F5344CB8AC3E}">
        <p14:creationId xmlns:p14="http://schemas.microsoft.com/office/powerpoint/2010/main" val="3583837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Data Scientist Track</a:t>
            </a:r>
            <a:endParaRPr lang="en-US" dirty="0"/>
          </a:p>
        </p:txBody>
      </p:sp>
      <p:sp>
        <p:nvSpPr>
          <p:cNvPr id="3" name="Subtitle 2"/>
          <p:cNvSpPr>
            <a:spLocks noGrp="1"/>
          </p:cNvSpPr>
          <p:nvPr>
            <p:ph type="subTitle" idx="1"/>
          </p:nvPr>
        </p:nvSpPr>
        <p:spPr/>
        <p:txBody>
          <a:bodyPr/>
          <a:lstStyle/>
          <a:p>
            <a:r>
              <a:rPr lang="en-US" dirty="0" err="1" smtClean="0"/>
              <a:t>DataCamp</a:t>
            </a:r>
            <a:endParaRPr lang="en-US" dirty="0"/>
          </a:p>
        </p:txBody>
      </p:sp>
    </p:spTree>
    <p:extLst>
      <p:ext uri="{BB962C8B-B14F-4D97-AF65-F5344CB8AC3E}">
        <p14:creationId xmlns:p14="http://schemas.microsoft.com/office/powerpoint/2010/main" val="1105654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Instructions</a:t>
            </a:r>
          </a:p>
          <a:p>
            <a:r>
              <a:rPr lang="en-US" dirty="0" smtClean="0"/>
              <a:t>100 XP</a:t>
            </a:r>
          </a:p>
          <a:p>
            <a:r>
              <a:rPr lang="en-US" dirty="0" smtClean="0"/>
              <a:t>Suppose you have $100, which you can invest with a 10% return each year. After one year, it's 100×1.1=110 dollars, and after two years it's 100×1.1×1.1=121. Add code on the right to calculate how much money you end up with after 7 years.</a:t>
            </a:r>
            <a:endParaRPr lang="en-US" dirty="0"/>
          </a:p>
        </p:txBody>
      </p:sp>
    </p:spTree>
    <p:extLst>
      <p:ext uri="{BB962C8B-B14F-4D97-AF65-F5344CB8AC3E}">
        <p14:creationId xmlns:p14="http://schemas.microsoft.com/office/powerpoint/2010/main" val="38634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852696"/>
            <a:ext cx="10515600" cy="4297195"/>
          </a:xfrm>
          <a:prstGeom prst="rect">
            <a:avLst/>
          </a:prstGeom>
        </p:spPr>
      </p:pic>
    </p:spTree>
    <p:extLst>
      <p:ext uri="{BB962C8B-B14F-4D97-AF65-F5344CB8AC3E}">
        <p14:creationId xmlns:p14="http://schemas.microsoft.com/office/powerpoint/2010/main" val="2916857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Variable Assignment</a:t>
            </a:r>
          </a:p>
          <a:p>
            <a:r>
              <a:rPr lang="en-US" dirty="0" smtClean="0"/>
              <a:t>In Python, a variable allows you to refer to a value with a name. To create a variable use =, like this example:</a:t>
            </a:r>
          </a:p>
          <a:p>
            <a:endParaRPr lang="en-US" dirty="0" smtClean="0"/>
          </a:p>
          <a:p>
            <a:r>
              <a:rPr lang="en-US" dirty="0" smtClean="0"/>
              <a:t>x = 5</a:t>
            </a:r>
          </a:p>
          <a:p>
            <a:r>
              <a:rPr lang="en-US" dirty="0" smtClean="0"/>
              <a:t>You can now use the name of this variable, x, instead of the actual value, 5.</a:t>
            </a:r>
          </a:p>
          <a:p>
            <a:endParaRPr lang="en-US" dirty="0" smtClean="0"/>
          </a:p>
          <a:p>
            <a:r>
              <a:rPr lang="en-US" dirty="0" smtClean="0"/>
              <a:t>Remember, = in Python means assignment, it doesn't test equality!</a:t>
            </a:r>
            <a:endParaRPr lang="en-US" dirty="0"/>
          </a:p>
        </p:txBody>
      </p:sp>
    </p:spTree>
    <p:extLst>
      <p:ext uri="{BB962C8B-B14F-4D97-AF65-F5344CB8AC3E}">
        <p14:creationId xmlns:p14="http://schemas.microsoft.com/office/powerpoint/2010/main" val="3351548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Instructions</a:t>
            </a:r>
          </a:p>
          <a:p>
            <a:r>
              <a:rPr lang="en-US" dirty="0" smtClean="0"/>
              <a:t>100 XP</a:t>
            </a:r>
          </a:p>
          <a:p>
            <a:r>
              <a:rPr lang="en-US" dirty="0" smtClean="0"/>
              <a:t>Create a variable savings with the value 100.</a:t>
            </a:r>
          </a:p>
          <a:p>
            <a:r>
              <a:rPr lang="en-US" dirty="0" smtClean="0"/>
              <a:t>Check out this variable by typing print(savings) in the script.</a:t>
            </a:r>
            <a:endParaRPr lang="en-US" dirty="0"/>
          </a:p>
        </p:txBody>
      </p:sp>
    </p:spTree>
    <p:extLst>
      <p:ext uri="{BB962C8B-B14F-4D97-AF65-F5344CB8AC3E}">
        <p14:creationId xmlns:p14="http://schemas.microsoft.com/office/powerpoint/2010/main" val="3599529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35887" y="1825625"/>
            <a:ext cx="10120225" cy="4351338"/>
          </a:xfrm>
          <a:prstGeom prst="rect">
            <a:avLst/>
          </a:prstGeom>
        </p:spPr>
      </p:pic>
    </p:spTree>
    <p:extLst>
      <p:ext uri="{BB962C8B-B14F-4D97-AF65-F5344CB8AC3E}">
        <p14:creationId xmlns:p14="http://schemas.microsoft.com/office/powerpoint/2010/main" val="2467206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Calculations with variables</a:t>
            </a:r>
          </a:p>
          <a:p>
            <a:r>
              <a:rPr lang="en-US" dirty="0" smtClean="0"/>
              <a:t>Remember how you calculated the money you ended up with after 7 years of investing $100? You did something like this:</a:t>
            </a:r>
          </a:p>
          <a:p>
            <a:endParaRPr lang="en-US" dirty="0" smtClean="0"/>
          </a:p>
          <a:p>
            <a:r>
              <a:rPr lang="en-US" dirty="0" smtClean="0"/>
              <a:t>100 * 1.1 ** 7</a:t>
            </a:r>
          </a:p>
          <a:p>
            <a:r>
              <a:rPr lang="en-US" dirty="0" smtClean="0"/>
              <a:t>Instead of calculating with the actual values, you can use variables instead. The savings variable you've created in the previous exercise represents the $100 you started with. It's up to you to create a new variable to represent 1.1 and then redo the calculations!</a:t>
            </a:r>
            <a:endParaRPr lang="en-US" dirty="0"/>
          </a:p>
        </p:txBody>
      </p:sp>
    </p:spTree>
    <p:extLst>
      <p:ext uri="{BB962C8B-B14F-4D97-AF65-F5344CB8AC3E}">
        <p14:creationId xmlns:p14="http://schemas.microsoft.com/office/powerpoint/2010/main" val="2055917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Instructions</a:t>
            </a:r>
          </a:p>
          <a:p>
            <a:r>
              <a:rPr lang="en-US" dirty="0" smtClean="0"/>
              <a:t>100 XP</a:t>
            </a:r>
          </a:p>
          <a:p>
            <a:r>
              <a:rPr lang="en-US" dirty="0" smtClean="0"/>
              <a:t>Create a variable </a:t>
            </a:r>
            <a:r>
              <a:rPr lang="en-US" dirty="0" err="1" smtClean="0"/>
              <a:t>growth_multiplier</a:t>
            </a:r>
            <a:r>
              <a:rPr lang="en-US" dirty="0" smtClean="0"/>
              <a:t>, equal to 1.1.</a:t>
            </a:r>
          </a:p>
          <a:p>
            <a:r>
              <a:rPr lang="en-US" dirty="0" smtClean="0"/>
              <a:t>Create a variable, result, equal to the amount of money you saved after 7 years.</a:t>
            </a:r>
          </a:p>
          <a:p>
            <a:r>
              <a:rPr lang="en-US" dirty="0" smtClean="0"/>
              <a:t>Print out the value of result.</a:t>
            </a:r>
            <a:endParaRPr lang="en-US" dirty="0"/>
          </a:p>
        </p:txBody>
      </p:sp>
    </p:spTree>
    <p:extLst>
      <p:ext uri="{BB962C8B-B14F-4D97-AF65-F5344CB8AC3E}">
        <p14:creationId xmlns:p14="http://schemas.microsoft.com/office/powerpoint/2010/main" val="3766037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835770"/>
            <a:ext cx="10515600" cy="4331048"/>
          </a:xfrm>
          <a:prstGeom prst="rect">
            <a:avLst/>
          </a:prstGeom>
        </p:spPr>
      </p:pic>
    </p:spTree>
    <p:extLst>
      <p:ext uri="{BB962C8B-B14F-4D97-AF65-F5344CB8AC3E}">
        <p14:creationId xmlns:p14="http://schemas.microsoft.com/office/powerpoint/2010/main" val="69506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Other variable types</a:t>
            </a:r>
          </a:p>
          <a:p>
            <a:r>
              <a:rPr lang="en-US" dirty="0" smtClean="0"/>
              <a:t>In the previous exercise, you worked with two Python data types:</a:t>
            </a:r>
          </a:p>
          <a:p>
            <a:endParaRPr lang="en-US" dirty="0" smtClean="0"/>
          </a:p>
          <a:p>
            <a:r>
              <a:rPr lang="en-US" dirty="0" err="1" smtClean="0"/>
              <a:t>int</a:t>
            </a:r>
            <a:r>
              <a:rPr lang="en-US" dirty="0" smtClean="0"/>
              <a:t>, or integer: a number without a fractional part. savings, with the value 100, is an example of an integer.</a:t>
            </a:r>
          </a:p>
          <a:p>
            <a:r>
              <a:rPr lang="en-US" dirty="0" smtClean="0"/>
              <a:t>float, or floating point: a number that has both an integer and fractional part, separated by a point. </a:t>
            </a:r>
            <a:r>
              <a:rPr lang="en-US" dirty="0" err="1" smtClean="0"/>
              <a:t>growth_multiplier</a:t>
            </a:r>
            <a:r>
              <a:rPr lang="en-US" dirty="0" smtClean="0"/>
              <a:t>, with the value 1.1, is an example of a float.</a:t>
            </a:r>
          </a:p>
          <a:p>
            <a:r>
              <a:rPr lang="en-US" dirty="0" smtClean="0"/>
              <a:t>Next to numerical data types, there are two other very common data types:</a:t>
            </a:r>
          </a:p>
          <a:p>
            <a:endParaRPr lang="en-US" dirty="0" smtClean="0"/>
          </a:p>
          <a:p>
            <a:r>
              <a:rPr lang="en-US" dirty="0" err="1" smtClean="0"/>
              <a:t>str</a:t>
            </a:r>
            <a:r>
              <a:rPr lang="en-US" dirty="0" smtClean="0"/>
              <a:t>, or string: a type to represent text. You can use single or double quotes to build a string.</a:t>
            </a:r>
          </a:p>
          <a:p>
            <a:r>
              <a:rPr lang="en-US" dirty="0" smtClean="0"/>
              <a:t>bool, or </a:t>
            </a:r>
            <a:r>
              <a:rPr lang="en-US" dirty="0" err="1" smtClean="0"/>
              <a:t>boolean</a:t>
            </a:r>
            <a:r>
              <a:rPr lang="en-US" dirty="0" smtClean="0"/>
              <a:t>: a type to represent logical values. Can only be True or False (the capitalization is important!).</a:t>
            </a:r>
            <a:endParaRPr lang="en-US" dirty="0"/>
          </a:p>
        </p:txBody>
      </p:sp>
    </p:spTree>
    <p:extLst>
      <p:ext uri="{BB962C8B-B14F-4D97-AF65-F5344CB8AC3E}">
        <p14:creationId xmlns:p14="http://schemas.microsoft.com/office/powerpoint/2010/main" val="1747518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Instructions</a:t>
            </a:r>
          </a:p>
          <a:p>
            <a:r>
              <a:rPr lang="en-US" dirty="0" smtClean="0"/>
              <a:t>100 XP</a:t>
            </a:r>
          </a:p>
          <a:p>
            <a:r>
              <a:rPr lang="en-US" dirty="0" smtClean="0"/>
              <a:t>Create a new string, </a:t>
            </a:r>
            <a:r>
              <a:rPr lang="en-US" dirty="0" err="1" smtClean="0"/>
              <a:t>desc</a:t>
            </a:r>
            <a:r>
              <a:rPr lang="en-US" dirty="0" smtClean="0"/>
              <a:t>, with the value "compound interest".</a:t>
            </a:r>
          </a:p>
          <a:p>
            <a:r>
              <a:rPr lang="en-US" dirty="0" smtClean="0"/>
              <a:t>Create a new </a:t>
            </a:r>
            <a:r>
              <a:rPr lang="en-US" dirty="0" err="1" smtClean="0"/>
              <a:t>boolean</a:t>
            </a:r>
            <a:r>
              <a:rPr lang="en-US" dirty="0" smtClean="0"/>
              <a:t>, profitable, with the value True.</a:t>
            </a:r>
            <a:endParaRPr lang="en-US" dirty="0"/>
          </a:p>
        </p:txBody>
      </p:sp>
    </p:spTree>
    <p:extLst>
      <p:ext uri="{BB962C8B-B14F-4D97-AF65-F5344CB8AC3E}">
        <p14:creationId xmlns:p14="http://schemas.microsoft.com/office/powerpoint/2010/main" val="348155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Course 1	</a:t>
            </a:r>
            <a:endParaRPr lang="en-US" dirty="0"/>
          </a:p>
        </p:txBody>
      </p:sp>
      <p:sp>
        <p:nvSpPr>
          <p:cNvPr id="3" name="Subtitle 2"/>
          <p:cNvSpPr>
            <a:spLocks noGrp="1"/>
          </p:cNvSpPr>
          <p:nvPr>
            <p:ph type="subTitle" idx="1"/>
          </p:nvPr>
        </p:nvSpPr>
        <p:spPr/>
        <p:txBody>
          <a:bodyPr/>
          <a:lstStyle/>
          <a:p>
            <a:r>
              <a:rPr lang="en-US" dirty="0" smtClean="0"/>
              <a:t>Intro </a:t>
            </a:r>
            <a:r>
              <a:rPr lang="en-US" dirty="0" smtClean="0"/>
              <a:t>to </a:t>
            </a:r>
            <a:r>
              <a:rPr lang="en-US" dirty="0" smtClean="0"/>
              <a:t>Python for Data science</a:t>
            </a:r>
            <a:endParaRPr lang="en-US" dirty="0"/>
          </a:p>
        </p:txBody>
      </p:sp>
    </p:spTree>
    <p:extLst>
      <p:ext uri="{BB962C8B-B14F-4D97-AF65-F5344CB8AC3E}">
        <p14:creationId xmlns:p14="http://schemas.microsoft.com/office/powerpoint/2010/main" val="782491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37338" y="1825625"/>
            <a:ext cx="10317323" cy="4351338"/>
          </a:xfrm>
          <a:prstGeom prst="rect">
            <a:avLst/>
          </a:prstGeom>
        </p:spPr>
      </p:pic>
    </p:spTree>
    <p:extLst>
      <p:ext uri="{BB962C8B-B14F-4D97-AF65-F5344CB8AC3E}">
        <p14:creationId xmlns:p14="http://schemas.microsoft.com/office/powerpoint/2010/main" val="1707880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Operations with other types</a:t>
            </a:r>
          </a:p>
          <a:p>
            <a:r>
              <a:rPr lang="en-US" dirty="0" smtClean="0"/>
              <a:t>Filip mentioned that different types behave differently in Python.</a:t>
            </a:r>
          </a:p>
          <a:p>
            <a:endParaRPr lang="en-US" dirty="0" smtClean="0"/>
          </a:p>
          <a:p>
            <a:r>
              <a:rPr lang="en-US" dirty="0" smtClean="0"/>
              <a:t>When you sum two strings, for example, you'll get different behavior than when you sum two integers or two </a:t>
            </a:r>
            <a:r>
              <a:rPr lang="en-US" dirty="0" err="1" smtClean="0"/>
              <a:t>booleans</a:t>
            </a:r>
            <a:r>
              <a:rPr lang="en-US" dirty="0" smtClean="0"/>
              <a:t>.</a:t>
            </a:r>
          </a:p>
          <a:p>
            <a:endParaRPr lang="en-US" dirty="0" smtClean="0"/>
          </a:p>
          <a:p>
            <a:r>
              <a:rPr lang="en-US" dirty="0" smtClean="0"/>
              <a:t>In the script some variables with different types have already been created. It's up to you to use them.</a:t>
            </a:r>
            <a:endParaRPr lang="en-US" dirty="0"/>
          </a:p>
        </p:txBody>
      </p:sp>
    </p:spTree>
    <p:extLst>
      <p:ext uri="{BB962C8B-B14F-4D97-AF65-F5344CB8AC3E}">
        <p14:creationId xmlns:p14="http://schemas.microsoft.com/office/powerpoint/2010/main" val="3145204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Instructions</a:t>
            </a:r>
          </a:p>
          <a:p>
            <a:r>
              <a:rPr lang="en-US" dirty="0" smtClean="0"/>
              <a:t>100 XP</a:t>
            </a:r>
          </a:p>
          <a:p>
            <a:r>
              <a:rPr lang="en-US" dirty="0" smtClean="0"/>
              <a:t>Calculate the product of savings and </a:t>
            </a:r>
            <a:r>
              <a:rPr lang="en-US" dirty="0" err="1" smtClean="0"/>
              <a:t>growth_multiplier</a:t>
            </a:r>
            <a:r>
              <a:rPr lang="en-US" dirty="0" smtClean="0"/>
              <a:t>. Store the result in year1.</a:t>
            </a:r>
          </a:p>
          <a:p>
            <a:r>
              <a:rPr lang="en-US" dirty="0" smtClean="0"/>
              <a:t>What do you think the resulting type will be? Find out by printing out the type of year1.</a:t>
            </a:r>
          </a:p>
          <a:p>
            <a:r>
              <a:rPr lang="en-US" dirty="0" smtClean="0"/>
              <a:t>Calculate the sum of </a:t>
            </a:r>
            <a:r>
              <a:rPr lang="en-US" dirty="0" err="1" smtClean="0"/>
              <a:t>desc</a:t>
            </a:r>
            <a:r>
              <a:rPr lang="en-US" dirty="0" smtClean="0"/>
              <a:t> and </a:t>
            </a:r>
            <a:r>
              <a:rPr lang="en-US" dirty="0" err="1" smtClean="0"/>
              <a:t>desc</a:t>
            </a:r>
            <a:r>
              <a:rPr lang="en-US" dirty="0" smtClean="0"/>
              <a:t> and store the result in a new variable </a:t>
            </a:r>
            <a:r>
              <a:rPr lang="en-US" dirty="0" err="1" smtClean="0"/>
              <a:t>doubledesc</a:t>
            </a:r>
            <a:r>
              <a:rPr lang="en-US" dirty="0" smtClean="0"/>
              <a:t>.</a:t>
            </a:r>
          </a:p>
          <a:p>
            <a:r>
              <a:rPr lang="en-US" dirty="0" smtClean="0"/>
              <a:t>Print out </a:t>
            </a:r>
            <a:r>
              <a:rPr lang="en-US" dirty="0" err="1" smtClean="0"/>
              <a:t>doubledesc</a:t>
            </a:r>
            <a:r>
              <a:rPr lang="en-US" dirty="0" smtClean="0"/>
              <a:t>. Did you expect this?</a:t>
            </a:r>
            <a:endParaRPr lang="en-US" dirty="0"/>
          </a:p>
        </p:txBody>
      </p:sp>
    </p:spTree>
    <p:extLst>
      <p:ext uri="{BB962C8B-B14F-4D97-AF65-F5344CB8AC3E}">
        <p14:creationId xmlns:p14="http://schemas.microsoft.com/office/powerpoint/2010/main" val="3143848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25911" y="1825625"/>
            <a:ext cx="10340177" cy="4351338"/>
          </a:xfrm>
          <a:prstGeom prst="rect">
            <a:avLst/>
          </a:prstGeom>
        </p:spPr>
      </p:pic>
    </p:spTree>
    <p:extLst>
      <p:ext uri="{BB962C8B-B14F-4D97-AF65-F5344CB8AC3E}">
        <p14:creationId xmlns:p14="http://schemas.microsoft.com/office/powerpoint/2010/main" val="2397058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Type conversion</a:t>
            </a:r>
          </a:p>
          <a:p>
            <a:r>
              <a:rPr lang="en-US" dirty="0" smtClean="0"/>
              <a:t>Using the + operator to paste together two strings can be very useful in building custom messages.</a:t>
            </a:r>
          </a:p>
          <a:p>
            <a:endParaRPr lang="en-US" dirty="0" smtClean="0"/>
          </a:p>
          <a:p>
            <a:r>
              <a:rPr lang="en-US" dirty="0" smtClean="0"/>
              <a:t>Suppose, for example, that you've calculated the return of your investment and want to summarize the results in a string. Assuming the floats savings and result are defined, you can try something like this:</a:t>
            </a:r>
          </a:p>
          <a:p>
            <a:endParaRPr lang="en-US" dirty="0" smtClean="0"/>
          </a:p>
          <a:p>
            <a:r>
              <a:rPr lang="en-US" dirty="0" smtClean="0"/>
              <a:t>print("I started with $" + savings + " and now have $" + result + ". Awesome!")</a:t>
            </a:r>
          </a:p>
          <a:p>
            <a:r>
              <a:rPr lang="en-US" dirty="0" smtClean="0"/>
              <a:t>This will not work, though, as you cannot simply sum strings and floats.</a:t>
            </a:r>
          </a:p>
          <a:p>
            <a:endParaRPr lang="en-US" dirty="0" smtClean="0"/>
          </a:p>
          <a:p>
            <a:r>
              <a:rPr lang="en-US" dirty="0" smtClean="0"/>
              <a:t>To fix the error, you'll need to explicitly convert the types of your variables. More specifically, you'll need </a:t>
            </a:r>
            <a:r>
              <a:rPr lang="en-US" dirty="0" err="1" smtClean="0"/>
              <a:t>str</a:t>
            </a:r>
            <a:r>
              <a:rPr lang="en-US" dirty="0" smtClean="0"/>
              <a:t>(), to convert a value into a string. </a:t>
            </a:r>
            <a:r>
              <a:rPr lang="en-US" dirty="0" err="1" smtClean="0"/>
              <a:t>str</a:t>
            </a:r>
            <a:r>
              <a:rPr lang="en-US" dirty="0" smtClean="0"/>
              <a:t>(savings), for example, will convert the float savings to a string.</a:t>
            </a:r>
          </a:p>
          <a:p>
            <a:endParaRPr lang="en-US" dirty="0" smtClean="0"/>
          </a:p>
          <a:p>
            <a:r>
              <a:rPr lang="en-US" dirty="0" smtClean="0"/>
              <a:t>Similar functions such as </a:t>
            </a:r>
            <a:r>
              <a:rPr lang="en-US" dirty="0" err="1" smtClean="0"/>
              <a:t>int</a:t>
            </a:r>
            <a:r>
              <a:rPr lang="en-US" dirty="0" smtClean="0"/>
              <a:t>(), float() and bool() will help you convert Python values into any type.</a:t>
            </a:r>
            <a:endParaRPr lang="en-US" dirty="0"/>
          </a:p>
        </p:txBody>
      </p:sp>
    </p:spTree>
    <p:extLst>
      <p:ext uri="{BB962C8B-B14F-4D97-AF65-F5344CB8AC3E}">
        <p14:creationId xmlns:p14="http://schemas.microsoft.com/office/powerpoint/2010/main" val="1615967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Instructions</a:t>
            </a:r>
          </a:p>
          <a:p>
            <a:r>
              <a:rPr lang="en-US" dirty="0" smtClean="0"/>
              <a:t>100 XP</a:t>
            </a:r>
          </a:p>
          <a:p>
            <a:r>
              <a:rPr lang="en-US" dirty="0" smtClean="0"/>
              <a:t>Hit Run Code to run the code on the right. Try to understand the error message.</a:t>
            </a:r>
          </a:p>
          <a:p>
            <a:r>
              <a:rPr lang="en-US" dirty="0" smtClean="0"/>
              <a:t>Fix the code on the right such that the printout runs without errors; use the function </a:t>
            </a:r>
            <a:r>
              <a:rPr lang="en-US" dirty="0" err="1" smtClean="0"/>
              <a:t>str</a:t>
            </a:r>
            <a:r>
              <a:rPr lang="en-US" dirty="0" smtClean="0"/>
              <a:t>() to convert the variables to strings.</a:t>
            </a:r>
          </a:p>
          <a:p>
            <a:r>
              <a:rPr lang="en-US" dirty="0" smtClean="0"/>
              <a:t>Convert the variable </a:t>
            </a:r>
            <a:r>
              <a:rPr lang="en-US" dirty="0" err="1" smtClean="0"/>
              <a:t>pi_string</a:t>
            </a:r>
            <a:r>
              <a:rPr lang="en-US" dirty="0" smtClean="0"/>
              <a:t> to a float and store this float as a new variable, </a:t>
            </a:r>
            <a:r>
              <a:rPr lang="en-US" dirty="0" err="1" smtClean="0"/>
              <a:t>pi_float</a:t>
            </a:r>
            <a:r>
              <a:rPr lang="en-US" dirty="0" smtClean="0"/>
              <a:t>.</a:t>
            </a:r>
            <a:endParaRPr lang="en-US" dirty="0"/>
          </a:p>
        </p:txBody>
      </p:sp>
    </p:spTree>
    <p:extLst>
      <p:ext uri="{BB962C8B-B14F-4D97-AF65-F5344CB8AC3E}">
        <p14:creationId xmlns:p14="http://schemas.microsoft.com/office/powerpoint/2010/main" val="2354895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89114" y="1825625"/>
            <a:ext cx="10413772" cy="4351338"/>
          </a:xfrm>
          <a:prstGeom prst="rect">
            <a:avLst/>
          </a:prstGeom>
        </p:spPr>
      </p:pic>
    </p:spTree>
    <p:extLst>
      <p:ext uri="{BB962C8B-B14F-4D97-AF65-F5344CB8AC3E}">
        <p14:creationId xmlns:p14="http://schemas.microsoft.com/office/powerpoint/2010/main" val="3164703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Create a list</a:t>
            </a:r>
          </a:p>
          <a:p>
            <a:r>
              <a:rPr lang="en-US" dirty="0" smtClean="0"/>
              <a:t>As opposed to </a:t>
            </a:r>
            <a:r>
              <a:rPr lang="en-US" dirty="0" err="1" smtClean="0"/>
              <a:t>int</a:t>
            </a:r>
            <a:r>
              <a:rPr lang="en-US" dirty="0" smtClean="0"/>
              <a:t>, bool etc., a list is a compound data type; you can group values together:</a:t>
            </a:r>
          </a:p>
          <a:p>
            <a:endParaRPr lang="en-US" dirty="0" smtClean="0"/>
          </a:p>
          <a:p>
            <a:r>
              <a:rPr lang="en-US" dirty="0" smtClean="0"/>
              <a:t>a = "is"</a:t>
            </a:r>
          </a:p>
          <a:p>
            <a:r>
              <a:rPr lang="en-US" dirty="0" smtClean="0"/>
              <a:t>b = "nice"</a:t>
            </a:r>
          </a:p>
          <a:p>
            <a:r>
              <a:rPr lang="en-US" dirty="0" err="1" smtClean="0"/>
              <a:t>my_list</a:t>
            </a:r>
            <a:r>
              <a:rPr lang="en-US" dirty="0" smtClean="0"/>
              <a:t> = ["my", "list", a, b]</a:t>
            </a:r>
          </a:p>
          <a:p>
            <a:r>
              <a:rPr lang="en-US" dirty="0" smtClean="0"/>
              <a:t>After measuring the height of your family, you decide to collect some information on the house you're living in. The areas of the different parts of your house are stored in separate variables for now, as shown in the script.</a:t>
            </a:r>
            <a:endParaRPr lang="en-US" dirty="0"/>
          </a:p>
        </p:txBody>
      </p:sp>
    </p:spTree>
    <p:extLst>
      <p:ext uri="{BB962C8B-B14F-4D97-AF65-F5344CB8AC3E}">
        <p14:creationId xmlns:p14="http://schemas.microsoft.com/office/powerpoint/2010/main" val="2410455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Instructions</a:t>
            </a:r>
          </a:p>
          <a:p>
            <a:r>
              <a:rPr lang="en-US" dirty="0" smtClean="0"/>
              <a:t>100 XP</a:t>
            </a:r>
          </a:p>
          <a:p>
            <a:r>
              <a:rPr lang="en-US" dirty="0" smtClean="0"/>
              <a:t>Create a list, areas, that contains the area of the hallway (hall), kitchen (kit), living room (liv), bedroom (bed) and bathroom (bath), in this order. Use the predefined variables.</a:t>
            </a:r>
          </a:p>
          <a:p>
            <a:r>
              <a:rPr lang="en-US" dirty="0" smtClean="0"/>
              <a:t>Print areas with the print() function.</a:t>
            </a:r>
            <a:endParaRPr lang="en-US" dirty="0"/>
          </a:p>
        </p:txBody>
      </p:sp>
    </p:spTree>
    <p:extLst>
      <p:ext uri="{BB962C8B-B14F-4D97-AF65-F5344CB8AC3E}">
        <p14:creationId xmlns:p14="http://schemas.microsoft.com/office/powerpoint/2010/main" val="389517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48527" y="1825625"/>
            <a:ext cx="10494946" cy="4351338"/>
          </a:xfrm>
          <a:prstGeom prst="rect">
            <a:avLst/>
          </a:prstGeom>
        </p:spPr>
      </p:pic>
    </p:spTree>
    <p:extLst>
      <p:ext uri="{BB962C8B-B14F-4D97-AF65-F5344CB8AC3E}">
        <p14:creationId xmlns:p14="http://schemas.microsoft.com/office/powerpoint/2010/main" val="69768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 Python Interface</a:t>
            </a:r>
          </a:p>
          <a:p>
            <a:r>
              <a:rPr lang="en-US" dirty="0" smtClean="0"/>
              <a:t>In the Python script on the right, you can type Python code to solve the exercises. If you hit Run Code or Submit Answer, your python script (script.py) is executed and the output is shown in the </a:t>
            </a:r>
            <a:r>
              <a:rPr lang="en-US" dirty="0" err="1" smtClean="0"/>
              <a:t>IPython</a:t>
            </a:r>
            <a:r>
              <a:rPr lang="en-US" dirty="0" smtClean="0"/>
              <a:t> Shell. Submit Answer checks whether your submission is correct and gives you feedback.</a:t>
            </a:r>
          </a:p>
          <a:p>
            <a:endParaRPr lang="en-US" dirty="0" smtClean="0"/>
          </a:p>
          <a:p>
            <a:r>
              <a:rPr lang="en-US" dirty="0" smtClean="0"/>
              <a:t>You can hit Run Code and Submit Answer as often as you want. If you're stuck, you can click Get Hint, and ultimately Get Solution.</a:t>
            </a:r>
          </a:p>
          <a:p>
            <a:endParaRPr lang="en-US" dirty="0" smtClean="0"/>
          </a:p>
          <a:p>
            <a:r>
              <a:rPr lang="en-US" dirty="0" smtClean="0"/>
              <a:t>You can also use the </a:t>
            </a:r>
            <a:r>
              <a:rPr lang="en-US" dirty="0" err="1" smtClean="0"/>
              <a:t>IPython</a:t>
            </a:r>
            <a:r>
              <a:rPr lang="en-US" dirty="0" smtClean="0"/>
              <a:t> Shell interactively by simply typing commands and hitting Enter. When you work in the shell directly, your code will not be checked for correctness so it is a great way to experiment.</a:t>
            </a:r>
            <a:endParaRPr lang="en-US" dirty="0"/>
          </a:p>
        </p:txBody>
      </p:sp>
    </p:spTree>
    <p:extLst>
      <p:ext uri="{BB962C8B-B14F-4D97-AF65-F5344CB8AC3E}">
        <p14:creationId xmlns:p14="http://schemas.microsoft.com/office/powerpoint/2010/main" val="1278391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Subset and conquer</a:t>
            </a:r>
          </a:p>
          <a:p>
            <a:r>
              <a:rPr lang="en-US" dirty="0" err="1" smtClean="0"/>
              <a:t>Subsetting</a:t>
            </a:r>
            <a:r>
              <a:rPr lang="en-US" dirty="0" smtClean="0"/>
              <a:t> Python lists is a piece of cake. Take the code sample below, which creates a list x and then selects "b" from it. Remember that this is the second element, so it has index 1. You can also use negative indexing.</a:t>
            </a:r>
          </a:p>
          <a:p>
            <a:endParaRPr lang="en-US" dirty="0" smtClean="0"/>
          </a:p>
          <a:p>
            <a:r>
              <a:rPr lang="en-US" dirty="0" smtClean="0"/>
              <a:t>x = ["a", "b", "c", "d"]</a:t>
            </a:r>
          </a:p>
          <a:p>
            <a:r>
              <a:rPr lang="en-US" dirty="0" smtClean="0"/>
              <a:t>x[1]</a:t>
            </a:r>
          </a:p>
          <a:p>
            <a:r>
              <a:rPr lang="en-US" dirty="0" smtClean="0"/>
              <a:t>x[-3] # same result!</a:t>
            </a:r>
          </a:p>
          <a:p>
            <a:r>
              <a:rPr lang="en-US" dirty="0" smtClean="0"/>
              <a:t>Remember the areas list from before, containing both strings and floats? Its definition is already in the script. Can you add the correct code to do some Python </a:t>
            </a:r>
            <a:r>
              <a:rPr lang="en-US" dirty="0" err="1" smtClean="0"/>
              <a:t>subsetting</a:t>
            </a:r>
            <a:r>
              <a:rPr lang="en-US" dirty="0" smtClean="0"/>
              <a:t>?</a:t>
            </a:r>
            <a:endParaRPr lang="en-US" dirty="0"/>
          </a:p>
        </p:txBody>
      </p:sp>
    </p:spTree>
    <p:extLst>
      <p:ext uri="{BB962C8B-B14F-4D97-AF65-F5344CB8AC3E}">
        <p14:creationId xmlns:p14="http://schemas.microsoft.com/office/powerpoint/2010/main" val="1216967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Instructions</a:t>
            </a:r>
          </a:p>
          <a:p>
            <a:r>
              <a:rPr lang="en-US" dirty="0" smtClean="0"/>
              <a:t>100 XP</a:t>
            </a:r>
          </a:p>
          <a:p>
            <a:r>
              <a:rPr lang="en-US" dirty="0" smtClean="0"/>
              <a:t>Print out the second element from the areas list (it has the value 11.25).</a:t>
            </a:r>
          </a:p>
          <a:p>
            <a:r>
              <a:rPr lang="en-US" dirty="0" smtClean="0"/>
              <a:t>Subset and print out the last element of areas, being 9.50. Using a negative index makes sense here!</a:t>
            </a:r>
          </a:p>
          <a:p>
            <a:r>
              <a:rPr lang="en-US" dirty="0" smtClean="0"/>
              <a:t>Select the number representing the area of the living room (20.0) and print it out.</a:t>
            </a:r>
            <a:endParaRPr lang="en-US" dirty="0"/>
          </a:p>
        </p:txBody>
      </p:sp>
    </p:spTree>
    <p:extLst>
      <p:ext uri="{BB962C8B-B14F-4D97-AF65-F5344CB8AC3E}">
        <p14:creationId xmlns:p14="http://schemas.microsoft.com/office/powerpoint/2010/main" val="2580700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83653" y="1825625"/>
            <a:ext cx="10424694" cy="4351338"/>
          </a:xfrm>
          <a:prstGeom prst="rect">
            <a:avLst/>
          </a:prstGeom>
        </p:spPr>
      </p:pic>
    </p:spTree>
    <p:extLst>
      <p:ext uri="{BB962C8B-B14F-4D97-AF65-F5344CB8AC3E}">
        <p14:creationId xmlns:p14="http://schemas.microsoft.com/office/powerpoint/2010/main" val="3187852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Subset and calculate</a:t>
            </a:r>
          </a:p>
          <a:p>
            <a:r>
              <a:rPr lang="en-US" dirty="0" smtClean="0"/>
              <a:t>After you've extracted values from a list, you can use them to perform additional calculations. Take this example, where the second and fourth element of a list x are extracted. The strings that result are pasted together using the + operator:</a:t>
            </a:r>
          </a:p>
          <a:p>
            <a:endParaRPr lang="en-US" dirty="0" smtClean="0"/>
          </a:p>
          <a:p>
            <a:r>
              <a:rPr lang="en-US" dirty="0" smtClean="0"/>
              <a:t>x = ["a", "b", "c", "d"]</a:t>
            </a:r>
          </a:p>
          <a:p>
            <a:r>
              <a:rPr lang="en-US" dirty="0" smtClean="0"/>
              <a:t>print(x[1] + x[3])</a:t>
            </a:r>
            <a:endParaRPr lang="en-US" dirty="0"/>
          </a:p>
        </p:txBody>
      </p:sp>
    </p:spTree>
    <p:extLst>
      <p:ext uri="{BB962C8B-B14F-4D97-AF65-F5344CB8AC3E}">
        <p14:creationId xmlns:p14="http://schemas.microsoft.com/office/powerpoint/2010/main" val="2435970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Instructions</a:t>
            </a:r>
          </a:p>
          <a:p>
            <a:r>
              <a:rPr lang="en-US" dirty="0" smtClean="0"/>
              <a:t>100 XP</a:t>
            </a:r>
          </a:p>
          <a:p>
            <a:r>
              <a:rPr lang="en-US" dirty="0" smtClean="0"/>
              <a:t>Using a combination of list </a:t>
            </a:r>
            <a:r>
              <a:rPr lang="en-US" dirty="0" err="1" smtClean="0"/>
              <a:t>subsetting</a:t>
            </a:r>
            <a:r>
              <a:rPr lang="en-US" dirty="0" smtClean="0"/>
              <a:t> and variable assignment, create a new variable, </a:t>
            </a:r>
            <a:r>
              <a:rPr lang="en-US" dirty="0" err="1" smtClean="0"/>
              <a:t>eat_sleep_area</a:t>
            </a:r>
            <a:r>
              <a:rPr lang="en-US" dirty="0" smtClean="0"/>
              <a:t>, that contains the sum of the area of the kitchen and the area of the bedroom.</a:t>
            </a:r>
          </a:p>
          <a:p>
            <a:r>
              <a:rPr lang="en-US" dirty="0" smtClean="0"/>
              <a:t>Print the new variable </a:t>
            </a:r>
            <a:r>
              <a:rPr lang="en-US" dirty="0" err="1" smtClean="0"/>
              <a:t>eat_sleep_area</a:t>
            </a:r>
            <a:r>
              <a:rPr lang="en-US" dirty="0" smtClean="0"/>
              <a:t>.</a:t>
            </a:r>
            <a:endParaRPr lang="en-US" dirty="0"/>
          </a:p>
        </p:txBody>
      </p:sp>
    </p:spTree>
    <p:extLst>
      <p:ext uri="{BB962C8B-B14F-4D97-AF65-F5344CB8AC3E}">
        <p14:creationId xmlns:p14="http://schemas.microsoft.com/office/powerpoint/2010/main" val="736665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58496" y="1825625"/>
            <a:ext cx="10275008" cy="4351338"/>
          </a:xfrm>
          <a:prstGeom prst="rect">
            <a:avLst/>
          </a:prstGeom>
        </p:spPr>
      </p:pic>
    </p:spTree>
    <p:extLst>
      <p:ext uri="{BB962C8B-B14F-4D97-AF65-F5344CB8AC3E}">
        <p14:creationId xmlns:p14="http://schemas.microsoft.com/office/powerpoint/2010/main" val="496597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Slicing and dicing</a:t>
            </a:r>
          </a:p>
          <a:p>
            <a:r>
              <a:rPr lang="en-US" dirty="0" smtClean="0"/>
              <a:t>Selecting single values from a list is just one part of the story. It's also possible to slice your list, which means selecting multiple elements from your list. Use the following syntax:</a:t>
            </a:r>
          </a:p>
          <a:p>
            <a:endParaRPr lang="en-US" dirty="0" smtClean="0"/>
          </a:p>
          <a:p>
            <a:r>
              <a:rPr lang="en-US" dirty="0" err="1" smtClean="0"/>
              <a:t>my_list</a:t>
            </a:r>
            <a:r>
              <a:rPr lang="en-US" dirty="0" smtClean="0"/>
              <a:t>[</a:t>
            </a:r>
            <a:r>
              <a:rPr lang="en-US" dirty="0" err="1" smtClean="0"/>
              <a:t>start:end</a:t>
            </a:r>
            <a:r>
              <a:rPr lang="en-US" dirty="0" smtClean="0"/>
              <a:t>]</a:t>
            </a:r>
          </a:p>
          <a:p>
            <a:r>
              <a:rPr lang="en-US" dirty="0" smtClean="0"/>
              <a:t>The start index will be included, while the end index is not.</a:t>
            </a:r>
          </a:p>
          <a:p>
            <a:endParaRPr lang="en-US" dirty="0" smtClean="0"/>
          </a:p>
          <a:p>
            <a:r>
              <a:rPr lang="en-US" dirty="0" smtClean="0"/>
              <a:t>The code sample below shows an example. A list with "b" and "c", corresponding to indexes 1 and 2, are selected from a list x:</a:t>
            </a:r>
          </a:p>
          <a:p>
            <a:endParaRPr lang="en-US" dirty="0" smtClean="0"/>
          </a:p>
          <a:p>
            <a:r>
              <a:rPr lang="en-US" dirty="0" smtClean="0"/>
              <a:t>x = ["a", "b", "c", "d"]</a:t>
            </a:r>
          </a:p>
          <a:p>
            <a:r>
              <a:rPr lang="en-US" dirty="0" smtClean="0"/>
              <a:t>x[1:3]</a:t>
            </a:r>
          </a:p>
          <a:p>
            <a:r>
              <a:rPr lang="en-US" dirty="0" smtClean="0"/>
              <a:t>The elements with index 1 and 2 are included, while the element with index 3 is not.</a:t>
            </a:r>
            <a:endParaRPr lang="en-US" dirty="0"/>
          </a:p>
        </p:txBody>
      </p:sp>
    </p:spTree>
    <p:extLst>
      <p:ext uri="{BB962C8B-B14F-4D97-AF65-F5344CB8AC3E}">
        <p14:creationId xmlns:p14="http://schemas.microsoft.com/office/powerpoint/2010/main" val="1749033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Instructions</a:t>
            </a:r>
          </a:p>
          <a:p>
            <a:r>
              <a:rPr lang="en-US" dirty="0" smtClean="0"/>
              <a:t>100 XP</a:t>
            </a:r>
          </a:p>
          <a:p>
            <a:r>
              <a:rPr lang="en-US" dirty="0" smtClean="0"/>
              <a:t>Use slicing to create a list, downstairs, that contains the first 6 elements of areas.</a:t>
            </a:r>
          </a:p>
          <a:p>
            <a:r>
              <a:rPr lang="en-US" dirty="0" smtClean="0"/>
              <a:t>Do a similar thing to create a new variable, upstairs, that contains the last 4 elements of areas.</a:t>
            </a:r>
          </a:p>
          <a:p>
            <a:r>
              <a:rPr lang="en-US" dirty="0" smtClean="0"/>
              <a:t>Print both downstairs and upstairs using print().</a:t>
            </a:r>
          </a:p>
          <a:p>
            <a:endParaRPr lang="en-US" dirty="0"/>
          </a:p>
        </p:txBody>
      </p:sp>
    </p:spTree>
    <p:extLst>
      <p:ext uri="{BB962C8B-B14F-4D97-AF65-F5344CB8AC3E}">
        <p14:creationId xmlns:p14="http://schemas.microsoft.com/office/powerpoint/2010/main" val="397270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04689" y="1825625"/>
            <a:ext cx="10382622" cy="4351338"/>
          </a:xfrm>
          <a:prstGeom prst="rect">
            <a:avLst/>
          </a:prstGeom>
        </p:spPr>
      </p:pic>
    </p:spTree>
    <p:extLst>
      <p:ext uri="{BB962C8B-B14F-4D97-AF65-F5344CB8AC3E}">
        <p14:creationId xmlns:p14="http://schemas.microsoft.com/office/powerpoint/2010/main" val="2089565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Slicing and dicing (2)</a:t>
            </a:r>
          </a:p>
          <a:p>
            <a:r>
              <a:rPr lang="en-US" dirty="0" smtClean="0"/>
              <a:t>In the video, Filip first discussed the syntax where you specify both where to begin and end the slice of your list:</a:t>
            </a:r>
          </a:p>
          <a:p>
            <a:endParaRPr lang="en-US" dirty="0" smtClean="0"/>
          </a:p>
          <a:p>
            <a:r>
              <a:rPr lang="en-US" dirty="0" err="1" smtClean="0"/>
              <a:t>my_list</a:t>
            </a:r>
            <a:r>
              <a:rPr lang="en-US" dirty="0" smtClean="0"/>
              <a:t>[</a:t>
            </a:r>
            <a:r>
              <a:rPr lang="en-US" dirty="0" err="1" smtClean="0"/>
              <a:t>begin:end</a:t>
            </a:r>
            <a:r>
              <a:rPr lang="en-US" dirty="0" smtClean="0"/>
              <a:t>]</a:t>
            </a:r>
          </a:p>
          <a:p>
            <a:r>
              <a:rPr lang="en-US" dirty="0" smtClean="0"/>
              <a:t>However, it's also possible not to specify these indexes. If you don't specify the begin index, Python figures out that you want to start your slice at the beginning of your list. If you don't specify the end index, the slice will go all the way to the last element of your list. To experiment with this, try the following commands in the </a:t>
            </a:r>
            <a:r>
              <a:rPr lang="en-US" dirty="0" err="1" smtClean="0"/>
              <a:t>IPython</a:t>
            </a:r>
            <a:r>
              <a:rPr lang="en-US" dirty="0" smtClean="0"/>
              <a:t> Shell:</a:t>
            </a:r>
          </a:p>
          <a:p>
            <a:endParaRPr lang="en-US" dirty="0" smtClean="0"/>
          </a:p>
          <a:p>
            <a:r>
              <a:rPr lang="en-US" dirty="0" smtClean="0"/>
              <a:t>x = ["a", "b", "c", "d"]</a:t>
            </a:r>
          </a:p>
          <a:p>
            <a:r>
              <a:rPr lang="en-US" dirty="0" smtClean="0"/>
              <a:t>x[:2]</a:t>
            </a:r>
          </a:p>
          <a:p>
            <a:r>
              <a:rPr lang="en-US" dirty="0" smtClean="0"/>
              <a:t>x[2:]</a:t>
            </a:r>
          </a:p>
          <a:p>
            <a:r>
              <a:rPr lang="en-US" dirty="0" smtClean="0"/>
              <a:t>x[:]</a:t>
            </a:r>
            <a:endParaRPr lang="en-US" dirty="0"/>
          </a:p>
        </p:txBody>
      </p:sp>
    </p:spTree>
    <p:extLst>
      <p:ext uri="{BB962C8B-B14F-4D97-AF65-F5344CB8AC3E}">
        <p14:creationId xmlns:p14="http://schemas.microsoft.com/office/powerpoint/2010/main" val="78204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Instructions</a:t>
            </a:r>
          </a:p>
          <a:p>
            <a:r>
              <a:rPr lang="en-US" dirty="0" smtClean="0"/>
              <a:t>100 XP</a:t>
            </a:r>
          </a:p>
          <a:p>
            <a:r>
              <a:rPr lang="en-US" dirty="0" smtClean="0"/>
              <a:t>Experiment in the </a:t>
            </a:r>
            <a:r>
              <a:rPr lang="en-US" dirty="0" err="1" smtClean="0"/>
              <a:t>IPython</a:t>
            </a:r>
            <a:r>
              <a:rPr lang="en-US" dirty="0" smtClean="0"/>
              <a:t> Shell; type 5 / 8, for example.</a:t>
            </a:r>
          </a:p>
          <a:p>
            <a:r>
              <a:rPr lang="en-US" dirty="0" smtClean="0"/>
              <a:t>Add another line of code to the Python script on the top-right (not in the Shell): print(7 + 10).</a:t>
            </a:r>
          </a:p>
          <a:p>
            <a:r>
              <a:rPr lang="en-US" dirty="0" smtClean="0"/>
              <a:t>Hit Submit Answer to execute the Python script and receive feedback.</a:t>
            </a:r>
          </a:p>
          <a:p>
            <a:endParaRPr lang="en-US" dirty="0"/>
          </a:p>
        </p:txBody>
      </p:sp>
    </p:spTree>
    <p:extLst>
      <p:ext uri="{BB962C8B-B14F-4D97-AF65-F5344CB8AC3E}">
        <p14:creationId xmlns:p14="http://schemas.microsoft.com/office/powerpoint/2010/main" val="3931832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Instructions</a:t>
            </a:r>
          </a:p>
          <a:p>
            <a:r>
              <a:rPr lang="en-US" dirty="0" smtClean="0"/>
              <a:t>100 XP</a:t>
            </a:r>
          </a:p>
          <a:p>
            <a:r>
              <a:rPr lang="en-US" dirty="0" smtClean="0"/>
              <a:t>Create downstairs again, as the first 6 elements of areas. This time, simplify the slicing by omitting the begin index.</a:t>
            </a:r>
          </a:p>
          <a:p>
            <a:r>
              <a:rPr lang="en-US" dirty="0" smtClean="0"/>
              <a:t>Create upstairs again, as the last 4 elements of areas. This time, simplify the slicing by omitting the end index.</a:t>
            </a:r>
          </a:p>
          <a:p>
            <a:endParaRPr lang="en-US" dirty="0"/>
          </a:p>
        </p:txBody>
      </p:sp>
    </p:spTree>
    <p:extLst>
      <p:ext uri="{BB962C8B-B14F-4D97-AF65-F5344CB8AC3E}">
        <p14:creationId xmlns:p14="http://schemas.microsoft.com/office/powerpoint/2010/main" val="979902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46461" y="1825625"/>
            <a:ext cx="10299078" cy="4351338"/>
          </a:xfrm>
          <a:prstGeom prst="rect">
            <a:avLst/>
          </a:prstGeom>
        </p:spPr>
      </p:pic>
    </p:spTree>
    <p:extLst>
      <p:ext uri="{BB962C8B-B14F-4D97-AF65-F5344CB8AC3E}">
        <p14:creationId xmlns:p14="http://schemas.microsoft.com/office/powerpoint/2010/main" val="922311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Replace list elements</a:t>
            </a:r>
          </a:p>
          <a:p>
            <a:r>
              <a:rPr lang="en-US" dirty="0" smtClean="0"/>
              <a:t>Replacing list elements is pretty easy. Simply subset the list and assign new values to the subset. You can select single elements or you can change entire list slices at once.</a:t>
            </a:r>
          </a:p>
          <a:p>
            <a:endParaRPr lang="en-US" dirty="0" smtClean="0"/>
          </a:p>
          <a:p>
            <a:r>
              <a:rPr lang="en-US" dirty="0" smtClean="0"/>
              <a:t>Use the </a:t>
            </a:r>
            <a:r>
              <a:rPr lang="en-US" dirty="0" err="1" smtClean="0"/>
              <a:t>IPython</a:t>
            </a:r>
            <a:r>
              <a:rPr lang="en-US" dirty="0" smtClean="0"/>
              <a:t> Shell to experiment with the commands below. Can you tell what's happening and why?</a:t>
            </a:r>
          </a:p>
          <a:p>
            <a:endParaRPr lang="en-US" dirty="0" smtClean="0"/>
          </a:p>
          <a:p>
            <a:r>
              <a:rPr lang="en-US" dirty="0" smtClean="0"/>
              <a:t>x = ["a", "b", "c", "d"]</a:t>
            </a:r>
          </a:p>
          <a:p>
            <a:r>
              <a:rPr lang="en-US" dirty="0" smtClean="0"/>
              <a:t>x[1] = "r"</a:t>
            </a:r>
          </a:p>
          <a:p>
            <a:r>
              <a:rPr lang="en-US" dirty="0" smtClean="0"/>
              <a:t>x[2:] = ["s", "t"]</a:t>
            </a:r>
          </a:p>
          <a:p>
            <a:r>
              <a:rPr lang="en-US" dirty="0" smtClean="0"/>
              <a:t>For this and the following exercises, you'll continue working on the areas list that contains the names and areas of different rooms in a house.</a:t>
            </a:r>
            <a:endParaRPr lang="en-US" dirty="0"/>
          </a:p>
        </p:txBody>
      </p:sp>
    </p:spTree>
    <p:extLst>
      <p:ext uri="{BB962C8B-B14F-4D97-AF65-F5344CB8AC3E}">
        <p14:creationId xmlns:p14="http://schemas.microsoft.com/office/powerpoint/2010/main" val="36924100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Instructions</a:t>
            </a:r>
          </a:p>
          <a:p>
            <a:r>
              <a:rPr lang="en-US" dirty="0" smtClean="0"/>
              <a:t>100 XP</a:t>
            </a:r>
          </a:p>
          <a:p>
            <a:r>
              <a:rPr lang="en-US" dirty="0" smtClean="0"/>
              <a:t>Update the area of the bathroom area to be 10.50 square meters instead of 9.50.</a:t>
            </a:r>
          </a:p>
          <a:p>
            <a:r>
              <a:rPr lang="en-US" dirty="0" smtClean="0"/>
              <a:t>Make the areas list more trendy! Change "living room" to "chill zone".</a:t>
            </a:r>
            <a:endParaRPr lang="en-US" dirty="0"/>
          </a:p>
        </p:txBody>
      </p:sp>
    </p:spTree>
    <p:extLst>
      <p:ext uri="{BB962C8B-B14F-4D97-AF65-F5344CB8AC3E}">
        <p14:creationId xmlns:p14="http://schemas.microsoft.com/office/powerpoint/2010/main" val="4292502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2428691"/>
            <a:ext cx="10515600" cy="3145206"/>
          </a:xfrm>
          <a:prstGeom prst="rect">
            <a:avLst/>
          </a:prstGeom>
        </p:spPr>
      </p:pic>
    </p:spTree>
    <p:extLst>
      <p:ext uri="{BB962C8B-B14F-4D97-AF65-F5344CB8AC3E}">
        <p14:creationId xmlns:p14="http://schemas.microsoft.com/office/powerpoint/2010/main" val="897004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Extend a list</a:t>
            </a:r>
          </a:p>
          <a:p>
            <a:r>
              <a:rPr lang="en-US" dirty="0"/>
              <a:t>If you can change elements in a list, you sure want to be able to add elements to it, right? You can use the + operator:</a:t>
            </a:r>
          </a:p>
          <a:p>
            <a:endParaRPr lang="en-US" dirty="0"/>
          </a:p>
          <a:p>
            <a:r>
              <a:rPr lang="en-US" dirty="0"/>
              <a:t>x = ["a", "b", "c", "d"]</a:t>
            </a:r>
          </a:p>
          <a:p>
            <a:r>
              <a:rPr lang="en-US" dirty="0"/>
              <a:t>y = x + ["e", "f"]</a:t>
            </a:r>
          </a:p>
          <a:p>
            <a:r>
              <a:rPr lang="en-US" dirty="0"/>
              <a:t>You just won the lottery, awesome! You decide to build a </a:t>
            </a:r>
            <a:r>
              <a:rPr lang="en-US" dirty="0" err="1"/>
              <a:t>poolhouse</a:t>
            </a:r>
            <a:r>
              <a:rPr lang="en-US" dirty="0"/>
              <a:t> and a garage. Can you add the information to the areas list?</a:t>
            </a:r>
            <a:endParaRPr lang="en-US" dirty="0"/>
          </a:p>
        </p:txBody>
      </p:sp>
    </p:spTree>
    <p:extLst>
      <p:ext uri="{BB962C8B-B14F-4D97-AF65-F5344CB8AC3E}">
        <p14:creationId xmlns:p14="http://schemas.microsoft.com/office/powerpoint/2010/main" val="2246407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Instructions</a:t>
            </a:r>
          </a:p>
          <a:p>
            <a:r>
              <a:rPr lang="en-US" dirty="0"/>
              <a:t>100 XP</a:t>
            </a:r>
          </a:p>
          <a:p>
            <a:r>
              <a:rPr lang="en-US" dirty="0"/>
              <a:t>Use the + operator to paste the list ["</a:t>
            </a:r>
            <a:r>
              <a:rPr lang="en-US" dirty="0" err="1"/>
              <a:t>poolhouse</a:t>
            </a:r>
            <a:r>
              <a:rPr lang="en-US" dirty="0"/>
              <a:t>", 24.5] to the end of the areas list. Store the resulting list as areas_1.</a:t>
            </a:r>
          </a:p>
          <a:p>
            <a:r>
              <a:rPr lang="en-US" dirty="0"/>
              <a:t>Further extend areas_1 by adding data on your garage. Add the string "garage" and float 15.45. Name the resulting list areas_2.</a:t>
            </a:r>
          </a:p>
          <a:p>
            <a:r>
              <a:rPr lang="en-US" dirty="0"/>
              <a:t>Take Hint (-30 XP)</a:t>
            </a:r>
            <a:endParaRPr lang="en-US" dirty="0"/>
          </a:p>
        </p:txBody>
      </p:sp>
    </p:spTree>
    <p:extLst>
      <p:ext uri="{BB962C8B-B14F-4D97-AF65-F5344CB8AC3E}">
        <p14:creationId xmlns:p14="http://schemas.microsoft.com/office/powerpoint/2010/main" val="292522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56112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97044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8547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866337"/>
            <a:ext cx="10515600" cy="4269914"/>
          </a:xfrm>
          <a:prstGeom prst="rect">
            <a:avLst/>
          </a:prstGeom>
        </p:spPr>
      </p:pic>
    </p:spTree>
    <p:extLst>
      <p:ext uri="{BB962C8B-B14F-4D97-AF65-F5344CB8AC3E}">
        <p14:creationId xmlns:p14="http://schemas.microsoft.com/office/powerpoint/2010/main" val="3569320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33514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922436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316966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849138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609926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056315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40579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323250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04053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51679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Any comments?</a:t>
            </a:r>
          </a:p>
          <a:p>
            <a:r>
              <a:rPr lang="en-US" dirty="0" smtClean="0"/>
              <a:t>Something that Filip didn't mention in his videos is that you can add comments to your Python scripts. Comments are important to make sure that you and others can understand what your code is about.</a:t>
            </a:r>
          </a:p>
          <a:p>
            <a:endParaRPr lang="en-US" dirty="0" smtClean="0"/>
          </a:p>
          <a:p>
            <a:r>
              <a:rPr lang="en-US" dirty="0" smtClean="0"/>
              <a:t>To add comments to your Python script, you can use the # tag. These comments are not run as Python code, so they will not influence your result. As an example, take the comment on the right, # Division; it is completely ignored during execution.</a:t>
            </a:r>
            <a:endParaRPr lang="en-US" dirty="0"/>
          </a:p>
        </p:txBody>
      </p:sp>
    </p:spTree>
    <p:extLst>
      <p:ext uri="{BB962C8B-B14F-4D97-AF65-F5344CB8AC3E}">
        <p14:creationId xmlns:p14="http://schemas.microsoft.com/office/powerpoint/2010/main" val="24133398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615398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395746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19935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959960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570718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99886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Instructions</a:t>
            </a:r>
          </a:p>
          <a:p>
            <a:r>
              <a:rPr lang="en-US" dirty="0" smtClean="0"/>
              <a:t>100 XP</a:t>
            </a:r>
          </a:p>
          <a:p>
            <a:r>
              <a:rPr lang="en-US" dirty="0" smtClean="0"/>
              <a:t>Above the print(7 + 10), add the comment # Addition.</a:t>
            </a:r>
            <a:endParaRPr lang="en-US" dirty="0"/>
          </a:p>
        </p:txBody>
      </p:sp>
    </p:spTree>
    <p:extLst>
      <p:ext uri="{BB962C8B-B14F-4D97-AF65-F5344CB8AC3E}">
        <p14:creationId xmlns:p14="http://schemas.microsoft.com/office/powerpoint/2010/main" val="101100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19567" y="1825625"/>
            <a:ext cx="10352865" cy="4351338"/>
          </a:xfrm>
          <a:prstGeom prst="rect">
            <a:avLst/>
          </a:prstGeom>
        </p:spPr>
      </p:pic>
    </p:spTree>
    <p:extLst>
      <p:ext uri="{BB962C8B-B14F-4D97-AF65-F5344CB8AC3E}">
        <p14:creationId xmlns:p14="http://schemas.microsoft.com/office/powerpoint/2010/main" val="39281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Python as a calculator</a:t>
            </a:r>
          </a:p>
          <a:p>
            <a:r>
              <a:rPr lang="en-US" dirty="0" smtClean="0"/>
              <a:t>Python is perfectly suited to do basic calculations. Apart from addition, subtraction, multiplication and division, there is also support for more advanced operations such as:</a:t>
            </a:r>
          </a:p>
          <a:p>
            <a:endParaRPr lang="en-US" dirty="0" smtClean="0"/>
          </a:p>
          <a:p>
            <a:r>
              <a:rPr lang="en-US" dirty="0" smtClean="0"/>
              <a:t>Exponentiation: **. This operator raises the number to its left to the power of the number to its right. For example 4**2 will give 16.</a:t>
            </a:r>
          </a:p>
          <a:p>
            <a:r>
              <a:rPr lang="en-US" dirty="0" smtClean="0"/>
              <a:t>Modulo: %. This operator returns the remainder of the division of the number to the left by the number on its right. For example 18 % 7 equals 4.</a:t>
            </a:r>
          </a:p>
          <a:p>
            <a:r>
              <a:rPr lang="en-US" dirty="0" smtClean="0"/>
              <a:t>The code in the script on the right gives some examples.</a:t>
            </a:r>
            <a:endParaRPr lang="en-US" dirty="0"/>
          </a:p>
        </p:txBody>
      </p:sp>
    </p:spTree>
    <p:extLst>
      <p:ext uri="{BB962C8B-B14F-4D97-AF65-F5344CB8AC3E}">
        <p14:creationId xmlns:p14="http://schemas.microsoft.com/office/powerpoint/2010/main" val="213972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11332</TotalTime>
  <Words>2257</Words>
  <Application>Microsoft Office PowerPoint</Application>
  <PresentationFormat>Widescreen</PresentationFormat>
  <Paragraphs>179</Paragraphs>
  <Slides>65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Calibri Light</vt:lpstr>
      <vt:lpstr>Office Theme</vt:lpstr>
      <vt:lpstr>Python Data Scientist Track</vt:lpstr>
      <vt:lpstr>Course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Data Scientist Track</dc:title>
  <dc:creator>Ritu</dc:creator>
  <cp:lastModifiedBy>Ritu</cp:lastModifiedBy>
  <cp:revision>9</cp:revision>
  <dcterms:created xsi:type="dcterms:W3CDTF">2019-07-07T06:46:50Z</dcterms:created>
  <dcterms:modified xsi:type="dcterms:W3CDTF">2019-08-13T16:15:01Z</dcterms:modified>
</cp:coreProperties>
</file>