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  <a:srgbClr val="FF33CC"/>
    <a:srgbClr val="1F1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364B-5C44-4167-9117-622F9270E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DEC10-A2F2-4608-8392-4DF93791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9E93-D304-41DE-82D3-959324D3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5C8E-D96F-4FCB-A737-36F099419C0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460B-89A1-430F-920F-B895E7EE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630F7-90A9-4E52-A609-FE1EDC91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389-8307-401E-9888-B5A5030D0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60EB-8AE8-49AB-B68C-BF71132B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EFFA-E8D8-41BA-974B-6A16C1F19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16F4-C15C-46A8-92F9-FC9A0BCD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5C8E-D96F-4FCB-A737-36F099419C0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D283-F2B4-4012-8087-0244C165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E0F5-DBC9-49D0-A997-3D05F6F2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389-8307-401E-9888-B5A5030D0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1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18B82-C2B0-4324-B3C4-6D82ED5D7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5D544-7533-4D21-A5CE-268BEE67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1E24-9A2B-46F7-B240-92475EC8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5C8E-D96F-4FCB-A737-36F099419C0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1262-237A-481B-9FE9-BFD21ECA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26232-CD2B-4C57-BFD3-C04DB038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389-8307-401E-9888-B5A5030D0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55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4B77-E7F2-496C-B64E-E828FD01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9E00-2D11-4D54-B1C0-76270A67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E2262-5A0A-4566-9CBF-B0066F78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5C8E-D96F-4FCB-A737-36F099419C0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CB262-FCBD-43C8-910A-EA5AFE4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7BB60-E68A-48AD-9FB2-26725B23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389-8307-401E-9888-B5A5030D0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71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C2E1-A94B-4A9D-9FE5-93DD6D57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F059-6339-463B-8885-60DEEEF12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F040E-1B6B-4EEE-8526-8E81C159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5C8E-D96F-4FCB-A737-36F099419C0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B14A-F958-46E1-8128-3C08F357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EC8A-439B-4404-988A-E422757C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389-8307-401E-9888-B5A5030D0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40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D747-D5AA-49D8-AB24-87B030B0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21CA-4D0A-4CFF-913A-47910A71B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DE47D-5F1E-4A34-85A6-F6AD5BC61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E0240-3531-47D3-BA8F-B58A62D5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5C8E-D96F-4FCB-A737-36F099419C0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4D61A-1FD1-4ABC-95A9-9761246D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45574-3215-402F-9DF6-2FF34F29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389-8307-401E-9888-B5A5030D0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7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C3A6-DC6B-4082-B2BB-1B52D813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6759-4DC6-4DAD-AA40-71738BA5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89428-0673-45E9-A309-917D2AFA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38199-C639-4205-8FCD-20F59B35A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FC123-8937-4E62-8ABB-9C908DC6A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7B086-B3D6-45FE-A701-0B5F5B76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5C8E-D96F-4FCB-A737-36F099419C0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7212B-F5D9-4FE9-AF43-782575D1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AA45-A707-487E-992F-D0E634BC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389-8307-401E-9888-B5A5030D0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3CE6-1C6F-4164-92A8-4DDB6ACC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BEA4B-3311-4339-97B2-3FDEA169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5C8E-D96F-4FCB-A737-36F099419C0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68B46-20D2-42B9-9FD4-B7E0CDC5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4E59A-2735-47E7-B4DE-3A831E34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389-8307-401E-9888-B5A5030D0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4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F5044-1278-43F3-8747-843B2B16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5C8E-D96F-4FCB-A737-36F099419C0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6EBD8-886B-4570-AFEE-44BEE95E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03B33-1125-4F9F-9AAB-AC2F97CC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389-8307-401E-9888-B5A5030D0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54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802E-D4B7-4625-870D-D3412623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15D9-78CA-4D11-8444-34600EE81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3899D-A3DF-4E58-A825-0E2712DE2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C7629-EAE6-46AF-9D2D-069460D6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5C8E-D96F-4FCB-A737-36F099419C0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CF6F2-FBA3-46FB-906D-4FF0D2B4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420B-0FD9-4CB3-A5C0-DDEBA3B2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389-8307-401E-9888-B5A5030D0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5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58C6-77D4-49DE-A475-86E3851E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07FE1-3872-4943-89B3-E795684EC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337F-8E24-4D83-B57E-10B62063B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6F62B-F921-4ABB-AD16-A2E4EA07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5C8E-D96F-4FCB-A737-36F099419C0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44504-A302-4A6A-A113-E886A513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96AA7-960F-45D9-B2A0-3AB4CA87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389-8307-401E-9888-B5A5030D0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47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7CC83-7C90-45A7-852F-6E2B1CCF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3E8BE-3BBD-4B8A-A7AE-1926D7D6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F84F-5AB9-409F-8277-50E6060CF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F5C8E-D96F-4FCB-A737-36F099419C0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BD0A6-2FA2-4E11-A4F8-D8588C5F1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DA2D-95A8-4390-BFFD-E6BC2EA4C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74389-8307-401E-9888-B5A5030D0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7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33C6A1-8729-4621-9007-71932010E7E2}"/>
              </a:ext>
            </a:extLst>
          </p:cNvPr>
          <p:cNvSpPr txBox="1"/>
          <p:nvPr/>
        </p:nvSpPr>
        <p:spPr>
          <a:xfrm>
            <a:off x="264460" y="1213480"/>
            <a:ext cx="11927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68412-E892-4643-B6E4-BBEF791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0" y="274763"/>
            <a:ext cx="11663080" cy="630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ED7C10-5223-4EA6-84F3-CAEFBD7E24A5}"/>
              </a:ext>
            </a:extLst>
          </p:cNvPr>
          <p:cNvSpPr txBox="1"/>
          <p:nvPr/>
        </p:nvSpPr>
        <p:spPr>
          <a:xfrm>
            <a:off x="4697506" y="274762"/>
            <a:ext cx="64994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dirty="0">
                <a:solidFill>
                  <a:srgbClr val="C00000"/>
                </a:solidFill>
              </a:rPr>
              <a:t>Perfume Sales </a:t>
            </a:r>
          </a:p>
          <a:p>
            <a:pPr algn="r"/>
            <a:r>
              <a:rPr lang="en-US" sz="8800" dirty="0">
                <a:solidFill>
                  <a:srgbClr val="C00000"/>
                </a:solidFill>
              </a:rPr>
              <a:t>Analysis</a:t>
            </a:r>
          </a:p>
          <a:p>
            <a:pPr algn="r"/>
            <a:endParaRPr lang="en-IN" sz="9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26943-7721-4D1F-BBB1-563A5B5F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2" y="258610"/>
            <a:ext cx="11546754" cy="63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C6E0A-4DFD-420B-ADF1-ADB09D2F2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2" y="293124"/>
            <a:ext cx="11623627" cy="628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20019B8-412D-4363-9252-C06D789C3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7" y="161052"/>
            <a:ext cx="11802533" cy="6483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9422F-B44E-4E00-8F1C-A5E3B664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8831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Insights through both </a:t>
            </a:r>
            <a:r>
              <a:rPr lang="en-IN" dirty="0">
                <a:latin typeface="Garamond" panose="02020404030301010803" pitchFamily="18" charset="0"/>
              </a:rPr>
              <a:t>D</a:t>
            </a:r>
            <a:r>
              <a:rPr lang="en-IN" dirty="0"/>
              <a:t>ashboards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1390-06A2-435D-802C-CD4F3D5FE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840" y="1439544"/>
            <a:ext cx="5181600" cy="6170295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3600" b="1" dirty="0"/>
              <a:t>Women's Perfume Analysis</a:t>
            </a:r>
          </a:p>
          <a:p>
            <a:r>
              <a:rPr lang="en-US" sz="2900" dirty="0"/>
              <a:t>The women's perfume dashboard highlighted several key findings: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b="1" dirty="0"/>
              <a:t>Brands vs. Sales</a:t>
            </a:r>
            <a:r>
              <a:rPr lang="en-US" sz="2900" dirty="0"/>
              <a:t>: Certain brands demonstrated higher sales volumes, indicating strong consumer loyalty and brand recognition in the market.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b="1" dirty="0"/>
              <a:t>Location vs. Sales</a:t>
            </a:r>
            <a:r>
              <a:rPr lang="en-US" sz="2900" dirty="0"/>
              <a:t>: Sales distribution varied by location, suggesting regional preferences and potential areas for targeted marketing efforts.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b="1" dirty="0"/>
              <a:t>Average Price of Each Brand</a:t>
            </a:r>
            <a:r>
              <a:rPr lang="en-US" sz="2900" dirty="0"/>
              <a:t>: The price analysis revealed a wide range of brand pricing strategies, from affordable to high-end luxury products.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b="1" dirty="0"/>
              <a:t>Availability vs. Sold</a:t>
            </a:r>
            <a:r>
              <a:rPr lang="en-US" sz="2900" dirty="0"/>
              <a:t>: Products with higher availability tended to have increased sales, highlighting the importance of stock management.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b="1" dirty="0"/>
              <a:t>Sales by Price Range</a:t>
            </a:r>
            <a:r>
              <a:rPr lang="en-US" sz="2900" dirty="0"/>
              <a:t>: A significant portion of sales occurred within mid-range prices, although there was also notable interest in premium products, suggesting diverse consumer purchasing behaviors.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284AE-D1C6-4B91-B1F8-4D3D9562F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3180" y="1439544"/>
            <a:ext cx="5181600" cy="4808855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3600" b="1" dirty="0"/>
              <a:t>Men's Perfume Analysis</a:t>
            </a:r>
          </a:p>
          <a:p>
            <a:pPr>
              <a:spcBef>
                <a:spcPts val="1200"/>
              </a:spcBef>
            </a:pPr>
            <a:r>
              <a:rPr lang="en-US" sz="2900" dirty="0"/>
              <a:t>The men's perfume dashboard revealed distinct trends: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b="1" dirty="0"/>
              <a:t>Brands vs. Sales</a:t>
            </a:r>
            <a:r>
              <a:rPr lang="en-US" sz="2900" dirty="0"/>
              <a:t>: Similar to the women's segment, specific brands consistently achieved higher sales, reflecting strong brand positioning.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b="1" dirty="0"/>
              <a:t>Location vs. Sales</a:t>
            </a:r>
            <a:r>
              <a:rPr lang="en-US" sz="2900" dirty="0"/>
              <a:t>: Regional sales data indicated certain areas with higher demand, providing insights for location-specific marketing strategies.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b="1" dirty="0"/>
              <a:t>Average Price of Each Brand</a:t>
            </a:r>
            <a:r>
              <a:rPr lang="en-US" sz="2900" dirty="0"/>
              <a:t>: Men's perfumes also showed a broad price spectrum, catering to various consumer segments.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b="1" dirty="0"/>
              <a:t>Availability vs. Sold</a:t>
            </a:r>
            <a:r>
              <a:rPr lang="en-US" sz="2900" dirty="0"/>
              <a:t>: There was a direct correlation between product availability and sales, underscoring the need for effective inventory management.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900" b="1" dirty="0"/>
              <a:t>Sales by Price Range</a:t>
            </a:r>
            <a:r>
              <a:rPr lang="en-US" sz="2900" dirty="0"/>
              <a:t>: Mid to high-end products were popular among male consumers, indicating a preference for quality and brand prestige.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0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DDC29A-0C45-4878-B5EB-1AB719CB6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5" y="241591"/>
            <a:ext cx="11650730" cy="6374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BDFA0D-F6B8-4D8F-924F-A7F8BF898A1E}"/>
              </a:ext>
            </a:extLst>
          </p:cNvPr>
          <p:cNvSpPr txBox="1"/>
          <p:nvPr/>
        </p:nvSpPr>
        <p:spPr>
          <a:xfrm>
            <a:off x="482899" y="474344"/>
            <a:ext cx="109638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Comparative Insights</a:t>
            </a:r>
          </a:p>
          <a:p>
            <a:endParaRPr lang="en-US" dirty="0"/>
          </a:p>
          <a:p>
            <a:r>
              <a:rPr lang="en-US" dirty="0"/>
              <a:t>Across both segments, several insights emerged: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Brand Popularity</a:t>
            </a:r>
            <a:r>
              <a:rPr lang="en-US" dirty="0"/>
              <a:t>: Some brands were top performers in both men's and women's categories, suggesting strong overall brand appeal.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Location-Based Sales</a:t>
            </a:r>
            <a:r>
              <a:rPr lang="en-US" dirty="0"/>
              <a:t>: Both dashboards showed location-specific sales trends, which could be leveraged for more precise marketing.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Price Range Preferences</a:t>
            </a:r>
            <a:r>
              <a:rPr lang="en-US" dirty="0"/>
              <a:t>: While mid-range products were popular in both segments, there was also a substantial market for high-end luxury perfumes.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Recommendations</a:t>
            </a:r>
          </a:p>
          <a:p>
            <a:endParaRPr lang="en-US" b="1" dirty="0"/>
          </a:p>
          <a:p>
            <a:r>
              <a:rPr lang="en-US" dirty="0"/>
              <a:t>Based on these findings, the following strategies are recommended: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Targeted Marketing</a:t>
            </a:r>
            <a:r>
              <a:rPr lang="en-US" dirty="0"/>
              <a:t>: Develop marketing campaigns that focus on high-sales regions and align with consumer preferences for specific brands and price ranges.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Development</a:t>
            </a:r>
            <a:r>
              <a:rPr lang="en-US" dirty="0"/>
              <a:t>: Introduce new products that resonate with the identified fragrance preferences and explore cross-segment opportunities for popular brands.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Inventory Management</a:t>
            </a:r>
            <a:r>
              <a:rPr lang="en-US" dirty="0"/>
              <a:t>: Ensure optimal product availability to meet consumer demand and maximize sales potential.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Pricing Strategy</a:t>
            </a:r>
            <a:r>
              <a:rPr lang="en-US" dirty="0"/>
              <a:t>: Maintain a balanced pricing strategy that offers both affordable and premium products to cater to diverse consumer groups</a:t>
            </a:r>
          </a:p>
        </p:txBody>
      </p:sp>
    </p:spTree>
    <p:extLst>
      <p:ext uri="{BB962C8B-B14F-4D97-AF65-F5344CB8AC3E}">
        <p14:creationId xmlns:p14="http://schemas.microsoft.com/office/powerpoint/2010/main" val="178458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434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Insights through both Dashboards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Ritu</dc:creator>
  <cp:lastModifiedBy>Ritu</cp:lastModifiedBy>
  <cp:revision>9</cp:revision>
  <dcterms:created xsi:type="dcterms:W3CDTF">2024-07-14T06:15:36Z</dcterms:created>
  <dcterms:modified xsi:type="dcterms:W3CDTF">2024-07-14T07:42:06Z</dcterms:modified>
</cp:coreProperties>
</file>