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58" r:id="rId4"/>
    <p:sldId id="271" r:id="rId5"/>
    <p:sldId id="260" r:id="rId6"/>
    <p:sldId id="272" r:id="rId7"/>
    <p:sldId id="273" r:id="rId8"/>
    <p:sldId id="274" r:id="rId9"/>
    <p:sldId id="275" r:id="rId10"/>
    <p:sldId id="277" r:id="rId11"/>
    <p:sldId id="276" r:id="rId12"/>
    <p:sldId id="278" r:id="rId13"/>
    <p:sldId id="279" r:id="rId14"/>
    <p:sldId id="270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I+zsFTA5S8CqYNTFge+LjDISz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00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76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046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460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4324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9842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6070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556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7865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0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3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37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5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84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7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04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3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"/>
          <p:cNvSpPr txBox="1"/>
          <p:nvPr/>
        </p:nvSpPr>
        <p:spPr>
          <a:xfrm>
            <a:off x="1732176" y="2215299"/>
            <a:ext cx="5699565" cy="121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rgbClr val="002776"/>
              </a:buClr>
              <a:buSzPts val="3600"/>
            </a:pPr>
            <a:r>
              <a:rPr lang="en-US" sz="3600" b="1" dirty="0">
                <a:solidFill>
                  <a:srgbClr val="002776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Summary Extraction along with sentiment analysis.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3" name="Google Shape;18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0869" y="102559"/>
            <a:ext cx="1100575" cy="32164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"/>
          <p:cNvSpPr txBox="1"/>
          <p:nvPr/>
        </p:nvSpPr>
        <p:spPr>
          <a:xfrm>
            <a:off x="3375087" y="5799231"/>
            <a:ext cx="193285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US" sz="18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Group 1.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/>
        </p:nvSpPr>
        <p:spPr>
          <a:xfrm>
            <a:off x="2345852" y="2905820"/>
            <a:ext cx="391056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cs typeface="Arial"/>
                <a:sym typeface="Arial"/>
              </a:rPr>
              <a:t>Model Deployment</a:t>
            </a:r>
            <a:endParaRPr dirty="0"/>
          </a:p>
        </p:txBody>
      </p:sp>
      <p:pic>
        <p:nvPicPr>
          <p:cNvPr id="213" name="Google Shape;2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9FE3480-DE0A-4726-8EA1-F91B91DB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89" y="3562212"/>
            <a:ext cx="703729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79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/>
        </p:nvSpPr>
        <p:spPr>
          <a:xfrm>
            <a:off x="769714" y="1066800"/>
            <a:ext cx="78809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cs typeface="Arial"/>
                <a:sym typeface="Arial"/>
              </a:rPr>
              <a:t>Model Deployment using </a:t>
            </a:r>
            <a:r>
              <a:rPr lang="en-US" sz="2800" b="1" dirty="0" err="1">
                <a:solidFill>
                  <a:srgbClr val="002776"/>
                </a:solidFill>
                <a:latin typeface="Arial"/>
                <a:cs typeface="Arial"/>
                <a:sym typeface="Arial"/>
              </a:rPr>
              <a:t>Streamlit</a:t>
            </a:r>
            <a:endParaRPr lang="en-IN" dirty="0"/>
          </a:p>
        </p:txBody>
      </p:sp>
      <p:pic>
        <p:nvPicPr>
          <p:cNvPr id="213" name="Google Shape;2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9FE3480-DE0A-4726-8EA1-F91B91DB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89" y="3562212"/>
            <a:ext cx="703729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34649-2C3C-49CF-8E8F-2B672032A2A5}"/>
              </a:ext>
            </a:extLst>
          </p:cNvPr>
          <p:cNvSpPr txBox="1"/>
          <p:nvPr/>
        </p:nvSpPr>
        <p:spPr>
          <a:xfrm>
            <a:off x="1290918" y="2070847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9F9BE-402A-4BCB-A0A5-F9808918B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5" y="1732548"/>
            <a:ext cx="8957834" cy="459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3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/>
        </p:nvSpPr>
        <p:spPr>
          <a:xfrm>
            <a:off x="769714" y="1066800"/>
            <a:ext cx="78809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cs typeface="Arial"/>
                <a:sym typeface="Arial"/>
              </a:rPr>
              <a:t>Visual Representation using PIE Chart</a:t>
            </a:r>
            <a:endParaRPr dirty="0"/>
          </a:p>
        </p:txBody>
      </p:sp>
      <p:pic>
        <p:nvPicPr>
          <p:cNvPr id="213" name="Google Shape;2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9FE3480-DE0A-4726-8EA1-F91B91DB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89" y="3562212"/>
            <a:ext cx="703729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34649-2C3C-49CF-8E8F-2B672032A2A5}"/>
              </a:ext>
            </a:extLst>
          </p:cNvPr>
          <p:cNvSpPr txBox="1"/>
          <p:nvPr/>
        </p:nvSpPr>
        <p:spPr>
          <a:xfrm>
            <a:off x="1290918" y="2070847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89286D-64DD-4003-81B2-D6F45DA7D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55" y="1742821"/>
            <a:ext cx="6908274" cy="363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612AC2-5159-4D5A-A5BC-DB163310EEAB}"/>
              </a:ext>
            </a:extLst>
          </p:cNvPr>
          <p:cNvSpPr txBox="1"/>
          <p:nvPr/>
        </p:nvSpPr>
        <p:spPr>
          <a:xfrm>
            <a:off x="1816773" y="5498421"/>
            <a:ext cx="534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PIE chart representation on the 7 Habits book </a:t>
            </a:r>
          </a:p>
        </p:txBody>
      </p:sp>
    </p:spTree>
    <p:extLst>
      <p:ext uri="{BB962C8B-B14F-4D97-AF65-F5344CB8AC3E}">
        <p14:creationId xmlns:p14="http://schemas.microsoft.com/office/powerpoint/2010/main" val="362447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/>
          <p:nvPr/>
        </p:nvSpPr>
        <p:spPr>
          <a:xfrm>
            <a:off x="763135" y="1220325"/>
            <a:ext cx="34626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 dirty="0"/>
          </a:p>
        </p:txBody>
      </p:sp>
      <p:pic>
        <p:nvPicPr>
          <p:cNvPr id="292" name="Google Shape;2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4"/>
          <p:cNvSpPr txBox="1"/>
          <p:nvPr/>
        </p:nvSpPr>
        <p:spPr>
          <a:xfrm>
            <a:off x="807961" y="3429000"/>
            <a:ext cx="43654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88043-8B54-4D74-9E7F-0CFA41EDAE4D}"/>
              </a:ext>
            </a:extLst>
          </p:cNvPr>
          <p:cNvSpPr txBox="1"/>
          <p:nvPr/>
        </p:nvSpPr>
        <p:spPr>
          <a:xfrm>
            <a:off x="1048871" y="2052918"/>
            <a:ext cx="735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The challenges were in the deployment part where the pdf file is uploaded in pdf converter to work on text.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92AAD-CB35-4F5D-B667-8F1C389ABB00}"/>
              </a:ext>
            </a:extLst>
          </p:cNvPr>
          <p:cNvSpPr txBox="1"/>
          <p:nvPr/>
        </p:nvSpPr>
        <p:spPr>
          <a:xfrm>
            <a:off x="1165412" y="4374776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	Here we use condition if, </a:t>
            </a:r>
            <a:r>
              <a:rPr lang="en-IN" dirty="0" err="1"/>
              <a:t>elif</a:t>
            </a:r>
            <a:r>
              <a:rPr lang="en-IN" dirty="0"/>
              <a:t> condition to overcome the challenge and import the pdf in text converter.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pic>
        <p:nvPicPr>
          <p:cNvPr id="299" name="Google Shape;29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Business Problem: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Google Shape;191;p2"/>
          <p:cNvSpPr txBox="1"/>
          <p:nvPr/>
        </p:nvSpPr>
        <p:spPr>
          <a:xfrm>
            <a:off x="851373" y="1100348"/>
            <a:ext cx="78713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Build a NLP model to </a:t>
            </a:r>
            <a:r>
              <a:rPr lang="en-IN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extract summary ,categorize summary as positive, negative or neutral.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3" name="Google Shape;1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9;p2">
            <a:extLst>
              <a:ext uri="{FF2B5EF4-FFF2-40B4-BE49-F238E27FC236}">
                <a16:creationId xmlns:a16="http://schemas.microsoft.com/office/drawing/2014/main" id="{DF59707C-6EE8-420C-971F-E73FAD989B75}"/>
              </a:ext>
            </a:extLst>
          </p:cNvPr>
          <p:cNvSpPr txBox="1"/>
          <p:nvPr/>
        </p:nvSpPr>
        <p:spPr>
          <a:xfrm>
            <a:off x="152400" y="3027110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Business Objective: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91;p2">
            <a:extLst>
              <a:ext uri="{FF2B5EF4-FFF2-40B4-BE49-F238E27FC236}">
                <a16:creationId xmlns:a16="http://schemas.microsoft.com/office/drawing/2014/main" id="{FD904263-8AF5-4B9C-A8DB-43C287DF3BAF}"/>
              </a:ext>
            </a:extLst>
          </p:cNvPr>
          <p:cNvSpPr txBox="1"/>
          <p:nvPr/>
        </p:nvSpPr>
        <p:spPr>
          <a:xfrm>
            <a:off x="878263" y="4329023"/>
            <a:ext cx="78713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Century Gothic"/>
              </a:rPr>
              <a:t>The Objective is to</a:t>
            </a: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extract E-books of your choice and build a NLP model extract summary, categorize summary as positive, negative or neutral.</a:t>
            </a: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"/>
          <p:cNvSpPr txBox="1"/>
          <p:nvPr/>
        </p:nvSpPr>
        <p:spPr>
          <a:xfrm>
            <a:off x="785176" y="1208903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EF65F1-B7F3-4463-9FC7-DC673A5B4623}"/>
              </a:ext>
            </a:extLst>
          </p:cNvPr>
          <p:cNvSpPr/>
          <p:nvPr/>
        </p:nvSpPr>
        <p:spPr>
          <a:xfrm>
            <a:off x="842683" y="2070847"/>
            <a:ext cx="1371600" cy="6006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C0090-F923-4673-B1F5-13E0E13524B9}"/>
              </a:ext>
            </a:extLst>
          </p:cNvPr>
          <p:cNvSpPr txBox="1"/>
          <p:nvPr/>
        </p:nvSpPr>
        <p:spPr>
          <a:xfrm>
            <a:off x="842683" y="203371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Data Gathering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FCABDC-4957-4539-822D-4F8785105C3A}"/>
              </a:ext>
            </a:extLst>
          </p:cNvPr>
          <p:cNvSpPr/>
          <p:nvPr/>
        </p:nvSpPr>
        <p:spPr>
          <a:xfrm>
            <a:off x="2931454" y="2067708"/>
            <a:ext cx="1371600" cy="6606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06C157-CF2D-4240-9EF5-5F4D58E38C52}"/>
              </a:ext>
            </a:extLst>
          </p:cNvPr>
          <p:cNvSpPr txBox="1"/>
          <p:nvPr/>
        </p:nvSpPr>
        <p:spPr>
          <a:xfrm>
            <a:off x="2868699" y="2068772"/>
            <a:ext cx="14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Data Extraction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72A777-931F-490A-B443-7AA7040C154B}"/>
              </a:ext>
            </a:extLst>
          </p:cNvPr>
          <p:cNvSpPr/>
          <p:nvPr/>
        </p:nvSpPr>
        <p:spPr>
          <a:xfrm>
            <a:off x="5047125" y="2033712"/>
            <a:ext cx="1371600" cy="6606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F34C64-B358-42D7-A749-CF670A7E9576}"/>
              </a:ext>
            </a:extLst>
          </p:cNvPr>
          <p:cNvSpPr txBox="1"/>
          <p:nvPr/>
        </p:nvSpPr>
        <p:spPr>
          <a:xfrm>
            <a:off x="4984370" y="2034776"/>
            <a:ext cx="14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Data Pre-processing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1AE671-08E4-4D79-8E93-9935B8CE95BD}"/>
              </a:ext>
            </a:extLst>
          </p:cNvPr>
          <p:cNvSpPr/>
          <p:nvPr/>
        </p:nvSpPr>
        <p:spPr>
          <a:xfrm>
            <a:off x="7072161" y="2032648"/>
            <a:ext cx="1371600" cy="6606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731AF2-1E0A-44A5-9BAF-5A8046A6AFCD}"/>
              </a:ext>
            </a:extLst>
          </p:cNvPr>
          <p:cNvSpPr txBox="1"/>
          <p:nvPr/>
        </p:nvSpPr>
        <p:spPr>
          <a:xfrm>
            <a:off x="7009406" y="2033712"/>
            <a:ext cx="14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Summary Extraction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938592-B633-4EC0-AFDD-0156705C7B16}"/>
              </a:ext>
            </a:extLst>
          </p:cNvPr>
          <p:cNvSpPr/>
          <p:nvPr/>
        </p:nvSpPr>
        <p:spPr>
          <a:xfrm>
            <a:off x="7072161" y="3890161"/>
            <a:ext cx="1371600" cy="6606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19200A-5B43-49E3-90F9-7A0EF2991295}"/>
              </a:ext>
            </a:extLst>
          </p:cNvPr>
          <p:cNvSpPr txBox="1"/>
          <p:nvPr/>
        </p:nvSpPr>
        <p:spPr>
          <a:xfrm>
            <a:off x="7009406" y="3891225"/>
            <a:ext cx="14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Summary</a:t>
            </a:r>
          </a:p>
          <a:p>
            <a:pPr algn="ctr"/>
            <a:r>
              <a:rPr lang="en-IN" dirty="0"/>
              <a:t>EDA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B15292A-7B75-4BED-B803-F001144C6D6B}"/>
              </a:ext>
            </a:extLst>
          </p:cNvPr>
          <p:cNvSpPr/>
          <p:nvPr/>
        </p:nvSpPr>
        <p:spPr>
          <a:xfrm>
            <a:off x="5046132" y="3915705"/>
            <a:ext cx="1371600" cy="6606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821859-FBD4-429C-BD7F-84901460CD0A}"/>
              </a:ext>
            </a:extLst>
          </p:cNvPr>
          <p:cNvSpPr txBox="1"/>
          <p:nvPr/>
        </p:nvSpPr>
        <p:spPr>
          <a:xfrm>
            <a:off x="4983377" y="3916769"/>
            <a:ext cx="14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Model Building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AC0F495-FCF1-432B-96D0-3D2FD108A192}"/>
              </a:ext>
            </a:extLst>
          </p:cNvPr>
          <p:cNvSpPr/>
          <p:nvPr/>
        </p:nvSpPr>
        <p:spPr>
          <a:xfrm>
            <a:off x="2925973" y="3933113"/>
            <a:ext cx="1371600" cy="6606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90D310-94E6-486E-A3AE-4037AE85CC2F}"/>
              </a:ext>
            </a:extLst>
          </p:cNvPr>
          <p:cNvSpPr txBox="1"/>
          <p:nvPr/>
        </p:nvSpPr>
        <p:spPr>
          <a:xfrm>
            <a:off x="2863218" y="3934177"/>
            <a:ext cx="14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Model Deployment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C8E5E31-4D7D-4716-8B1B-A35D4520E4D3}"/>
              </a:ext>
            </a:extLst>
          </p:cNvPr>
          <p:cNvSpPr/>
          <p:nvPr/>
        </p:nvSpPr>
        <p:spPr>
          <a:xfrm>
            <a:off x="2321854" y="2259106"/>
            <a:ext cx="502022" cy="1972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2AB9487-9C8D-4665-92AE-5E15DF5A11E1}"/>
              </a:ext>
            </a:extLst>
          </p:cNvPr>
          <p:cNvSpPr/>
          <p:nvPr/>
        </p:nvSpPr>
        <p:spPr>
          <a:xfrm>
            <a:off x="4445495" y="2272552"/>
            <a:ext cx="502022" cy="1972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8028A49-D2D0-4CAC-88EA-1C4D8AB2EF49}"/>
              </a:ext>
            </a:extLst>
          </p:cNvPr>
          <p:cNvSpPr/>
          <p:nvPr/>
        </p:nvSpPr>
        <p:spPr>
          <a:xfrm>
            <a:off x="6490442" y="2272552"/>
            <a:ext cx="502022" cy="1972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8864E2F-244D-4A13-901D-DF201E265C6A}"/>
              </a:ext>
            </a:extLst>
          </p:cNvPr>
          <p:cNvSpPr/>
          <p:nvPr/>
        </p:nvSpPr>
        <p:spPr>
          <a:xfrm flipH="1">
            <a:off x="6507384" y="4114797"/>
            <a:ext cx="502022" cy="1972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DDDCFE1-AA76-4849-A93F-1537BA9CD022}"/>
              </a:ext>
            </a:extLst>
          </p:cNvPr>
          <p:cNvSpPr/>
          <p:nvPr/>
        </p:nvSpPr>
        <p:spPr>
          <a:xfrm flipH="1">
            <a:off x="4435888" y="4134138"/>
            <a:ext cx="502022" cy="1972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18A4A1D-4EB9-4B57-8A9F-86F37E8897EF}"/>
              </a:ext>
            </a:extLst>
          </p:cNvPr>
          <p:cNvSpPr/>
          <p:nvPr/>
        </p:nvSpPr>
        <p:spPr>
          <a:xfrm rot="16200000" flipH="1">
            <a:off x="7506948" y="3192611"/>
            <a:ext cx="502022" cy="1972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/>
        </p:nvSpPr>
        <p:spPr>
          <a:xfrm>
            <a:off x="778680" y="1029636"/>
            <a:ext cx="592691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 </a:t>
            </a:r>
            <a:endParaRPr dirty="0"/>
          </a:p>
        </p:txBody>
      </p:sp>
      <p:pic>
        <p:nvPicPr>
          <p:cNvPr id="213" name="Google Shape;2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9FE3480-DE0A-4726-8EA1-F91B91DB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89" y="3562212"/>
            <a:ext cx="703729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34649-2C3C-49CF-8E8F-2B672032A2A5}"/>
              </a:ext>
            </a:extLst>
          </p:cNvPr>
          <p:cNvSpPr txBox="1"/>
          <p:nvPr/>
        </p:nvSpPr>
        <p:spPr>
          <a:xfrm>
            <a:off x="1290918" y="2070847"/>
            <a:ext cx="655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Any pdf of E-Book is data  for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we are taking  “7-Habits of Highly Effective People.”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08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/>
        </p:nvSpPr>
        <p:spPr>
          <a:xfrm>
            <a:off x="769715" y="1066800"/>
            <a:ext cx="592691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Extraction</a:t>
            </a:r>
            <a:endParaRPr dirty="0"/>
          </a:p>
        </p:txBody>
      </p:sp>
      <p:pic>
        <p:nvPicPr>
          <p:cNvPr id="213" name="Google Shape;2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9FE3480-DE0A-4726-8EA1-F91B91DB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89" y="3562212"/>
            <a:ext cx="703729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34649-2C3C-49CF-8E8F-2B672032A2A5}"/>
              </a:ext>
            </a:extLst>
          </p:cNvPr>
          <p:cNvSpPr txBox="1"/>
          <p:nvPr/>
        </p:nvSpPr>
        <p:spPr>
          <a:xfrm>
            <a:off x="1290918" y="2070847"/>
            <a:ext cx="655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Import PDF using pdfminer &amp; convert it into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Removing punctuation, symbols, stop wards from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Tokenizing of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per frequency of words sentence is created from it best sentence is created which is get connected to make summary.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/>
        </p:nvSpPr>
        <p:spPr>
          <a:xfrm>
            <a:off x="769715" y="1066800"/>
            <a:ext cx="592691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cs typeface="Arial"/>
                <a:sym typeface="Arial"/>
              </a:rPr>
              <a:t>EDA on data</a:t>
            </a:r>
            <a:endParaRPr dirty="0"/>
          </a:p>
        </p:txBody>
      </p:sp>
      <p:pic>
        <p:nvPicPr>
          <p:cNvPr id="213" name="Google Shape;2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9FE3480-DE0A-4726-8EA1-F91B91DB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89" y="3562212"/>
            <a:ext cx="703729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34649-2C3C-49CF-8E8F-2B672032A2A5}"/>
              </a:ext>
            </a:extLst>
          </p:cNvPr>
          <p:cNvSpPr txBox="1"/>
          <p:nvPr/>
        </p:nvSpPr>
        <p:spPr>
          <a:xfrm>
            <a:off x="1290918" y="2070847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Removing all special characters, punctuation and numerical from summary.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Word tokenization and removing stop-wards from summary.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Word stemmer of tokens and lemmatize of summary.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joining lemmatize words to create clean summary.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4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/>
        </p:nvSpPr>
        <p:spPr>
          <a:xfrm>
            <a:off x="2345852" y="2905820"/>
            <a:ext cx="391056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cs typeface="Arial"/>
                <a:sym typeface="Arial"/>
              </a:rPr>
              <a:t>Model Building</a:t>
            </a:r>
            <a:endParaRPr dirty="0"/>
          </a:p>
        </p:txBody>
      </p:sp>
      <p:pic>
        <p:nvPicPr>
          <p:cNvPr id="213" name="Google Shape;2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9FE3480-DE0A-4726-8EA1-F91B91DB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89" y="3562212"/>
            <a:ext cx="703729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4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/>
        </p:nvSpPr>
        <p:spPr>
          <a:xfrm>
            <a:off x="769715" y="1066800"/>
            <a:ext cx="6553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cs typeface="Arial"/>
                <a:sym typeface="Arial"/>
              </a:rPr>
              <a:t>Sentimental analysis using </a:t>
            </a:r>
            <a:r>
              <a:rPr lang="en-US" sz="2800" b="1" dirty="0" err="1">
                <a:solidFill>
                  <a:srgbClr val="002776"/>
                </a:solidFill>
                <a:latin typeface="Arial"/>
                <a:cs typeface="Arial"/>
                <a:sym typeface="Arial"/>
              </a:rPr>
              <a:t>TextBlob</a:t>
            </a:r>
            <a:endParaRPr dirty="0"/>
          </a:p>
        </p:txBody>
      </p:sp>
      <p:pic>
        <p:nvPicPr>
          <p:cNvPr id="213" name="Google Shape;2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9FE3480-DE0A-4726-8EA1-F91B91DB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89" y="3562212"/>
            <a:ext cx="703729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34649-2C3C-49CF-8E8F-2B672032A2A5}"/>
              </a:ext>
            </a:extLst>
          </p:cNvPr>
          <p:cNvSpPr txBox="1"/>
          <p:nvPr/>
        </p:nvSpPr>
        <p:spPr>
          <a:xfrm>
            <a:off x="1290918" y="2070847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C60E2-830D-466A-AFF2-A24D6E6922D3}"/>
              </a:ext>
            </a:extLst>
          </p:cNvPr>
          <p:cNvSpPr txBox="1"/>
          <p:nvPr/>
        </p:nvSpPr>
        <p:spPr>
          <a:xfrm>
            <a:off x="769716" y="2230243"/>
            <a:ext cx="7592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Sentimental subjectivity and polarity is determine using </a:t>
            </a:r>
            <a:r>
              <a:rPr lang="en-IN" dirty="0" err="1"/>
              <a:t>TextBlob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sentimental analysis is determined on the value of  polarity, if the value is less than 0 then it is negative, the value is 0 then it is neutral and if the value is greater than 0 then the it become positive 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09882-161A-4A45-80B5-5A8B17C9C8BE}"/>
              </a:ext>
            </a:extLst>
          </p:cNvPr>
          <p:cNvSpPr txBox="1"/>
          <p:nvPr/>
        </p:nvSpPr>
        <p:spPr>
          <a:xfrm>
            <a:off x="968189" y="4584032"/>
            <a:ext cx="668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the value of sentimental analysis become greater than 0 hence  sentimental analysis become positive. </a:t>
            </a:r>
          </a:p>
        </p:txBody>
      </p:sp>
    </p:spTree>
    <p:extLst>
      <p:ext uri="{BB962C8B-B14F-4D97-AF65-F5344CB8AC3E}">
        <p14:creationId xmlns:p14="http://schemas.microsoft.com/office/powerpoint/2010/main" val="117532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/>
        </p:nvSpPr>
        <p:spPr>
          <a:xfrm>
            <a:off x="769714" y="1066800"/>
            <a:ext cx="78809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cs typeface="Arial"/>
                <a:sym typeface="Arial"/>
              </a:rPr>
              <a:t>Sentimental analysis using </a:t>
            </a:r>
            <a:r>
              <a:rPr lang="en-US" sz="2800" b="1" dirty="0" err="1">
                <a:solidFill>
                  <a:srgbClr val="002776"/>
                </a:solidFill>
                <a:latin typeface="Arial"/>
                <a:cs typeface="Arial"/>
                <a:sym typeface="Arial"/>
              </a:rPr>
              <a:t>VADERSentiment</a:t>
            </a:r>
            <a:endParaRPr dirty="0"/>
          </a:p>
        </p:txBody>
      </p:sp>
      <p:pic>
        <p:nvPicPr>
          <p:cNvPr id="213" name="Google Shape;2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9FE3480-DE0A-4726-8EA1-F91B91DB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89" y="3562212"/>
            <a:ext cx="703729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34649-2C3C-49CF-8E8F-2B672032A2A5}"/>
              </a:ext>
            </a:extLst>
          </p:cNvPr>
          <p:cNvSpPr txBox="1"/>
          <p:nvPr/>
        </p:nvSpPr>
        <p:spPr>
          <a:xfrm>
            <a:off x="1290918" y="2070847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C60E2-830D-466A-AFF2-A24D6E6922D3}"/>
              </a:ext>
            </a:extLst>
          </p:cNvPr>
          <p:cNvSpPr txBox="1"/>
          <p:nvPr/>
        </p:nvSpPr>
        <p:spPr>
          <a:xfrm>
            <a:off x="769716" y="2230243"/>
            <a:ext cx="7592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Sentimental subjectivity and polarity is determine using VADER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sentimental analysis is determined on the compound value, if the value is less than -0.05 then it is negative, the value is between -0.05 to 0.05 then it is neutral and if the value is greater than 0.05 then the it become positive 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09882-161A-4A45-80B5-5A8B17C9C8BE}"/>
              </a:ext>
            </a:extLst>
          </p:cNvPr>
          <p:cNvSpPr txBox="1"/>
          <p:nvPr/>
        </p:nvSpPr>
        <p:spPr>
          <a:xfrm>
            <a:off x="968189" y="4584032"/>
            <a:ext cx="668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the compound value of sentimental analysis become greater than 0.05, Hence  sentimental analysis become positive. </a:t>
            </a:r>
          </a:p>
        </p:txBody>
      </p:sp>
    </p:spTree>
    <p:extLst>
      <p:ext uri="{BB962C8B-B14F-4D97-AF65-F5344CB8AC3E}">
        <p14:creationId xmlns:p14="http://schemas.microsoft.com/office/powerpoint/2010/main" val="27681255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784</TotalTime>
  <Words>433</Words>
  <Application>Microsoft Office PowerPoint</Application>
  <PresentationFormat>On-screen Show (4:3)</PresentationFormat>
  <Paragraphs>67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Verdana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Gonala, Shirish</dc:creator>
  <cp:lastModifiedBy>Uday Pawar</cp:lastModifiedBy>
  <cp:revision>25</cp:revision>
  <dcterms:created xsi:type="dcterms:W3CDTF">2012-08-17T07:00:49Z</dcterms:created>
  <dcterms:modified xsi:type="dcterms:W3CDTF">2022-04-28T14:08:30Z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