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E13E314-CCF7-46AE-86CA-593DBA8765F5}">
  <a:tblStyle styleId="{CE13E314-CCF7-46AE-86CA-593DBA8765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af43fab613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af43fab613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f43fab613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f43fab613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f43fab613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f43fab613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f43fab613_3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f43fab613_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f43fab613_3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f43fab613_3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f43fab613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f43fab613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f43fab613_3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f43fab613_3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f43fab613_3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f43fab613_3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515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5080"/>
              <a:t>Automated Analysis of Emerging Ransomware Strategies</a:t>
            </a:r>
            <a:endParaRPr sz="50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98050"/>
            <a:ext cx="85206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i="1" lang="it" sz="1580"/>
              <a:t>Sicurezza delle Reti e dei Sistemi Software 2024/2025</a:t>
            </a:r>
            <a:endParaRPr i="1" sz="158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405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{CE13E314-CCF7-46AE-86CA-593DBA8765F5}</a:tableStyleId>
              </a:tblPr>
              <a:tblGrid>
                <a:gridCol w="1905000"/>
              </a:tblGrid>
              <a:tr h="619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Studenti:</a:t>
                      </a:r>
                      <a:endParaRPr b="1"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Rita Lamparelli   399000607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Lucy Masella      399000586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Marco Rossi       399000605</a:t>
                      </a:r>
                      <a:endParaRPr sz="1100"/>
                    </a:p>
                  </a:txBody>
                  <a:tcPr marT="63500" marB="63500" marR="63500" marL="63500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" name="Google Shape;57;p13"/>
          <p:cNvSpPr txBox="1"/>
          <p:nvPr/>
        </p:nvSpPr>
        <p:spPr>
          <a:xfrm>
            <a:off x="4213500" y="4030925"/>
            <a:ext cx="46188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8288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it" sz="1100">
                <a:solidFill>
                  <a:schemeClr val="dk1"/>
                </a:solidFill>
              </a:rPr>
              <a:t>Docente:</a:t>
            </a:r>
            <a:endParaRPr b="1" sz="1100">
              <a:solidFill>
                <a:schemeClr val="dk1"/>
              </a:solidFill>
            </a:endParaRPr>
          </a:p>
          <a:p>
            <a:pPr indent="0" lvl="0" marL="18288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</a:rPr>
              <a:t>     Corrado Aaron Visaggio</a:t>
            </a:r>
            <a:endParaRPr sz="1100">
              <a:solidFill>
                <a:schemeClr val="dk1"/>
              </a:solidFill>
            </a:endParaRPr>
          </a:p>
          <a:p>
            <a:pPr indent="0" lvl="0" marL="18288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</a:rPr>
              <a:t>     </a:t>
            </a:r>
            <a:r>
              <a:rPr b="1" lang="it" sz="1100">
                <a:solidFill>
                  <a:schemeClr val="dk1"/>
                </a:solidFill>
              </a:rPr>
              <a:t>Referente:</a:t>
            </a:r>
            <a:endParaRPr b="1" sz="1100">
              <a:solidFill>
                <a:schemeClr val="dk1"/>
              </a:solidFill>
            </a:endParaRPr>
          </a:p>
          <a:p>
            <a:pPr indent="0" lvl="0" marL="18288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</a:rPr>
              <a:t>     Pietro Melillo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00" y="132025"/>
            <a:ext cx="1406366" cy="154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 rot="-5400000">
            <a:off x="-2360700" y="2352900"/>
            <a:ext cx="5151300" cy="42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       </a:t>
            </a:r>
            <a:r>
              <a:rPr b="1" lang="it"/>
              <a:t> TREND GENERALI</a:t>
            </a:r>
            <a:endParaRPr b="1"/>
          </a:p>
        </p:txBody>
      </p:sp>
      <p:sp>
        <p:nvSpPr>
          <p:cNvPr id="64" name="Google Shape;64;p14"/>
          <p:cNvSpPr/>
          <p:nvPr/>
        </p:nvSpPr>
        <p:spPr>
          <a:xfrm>
            <a:off x="2150" y="4687975"/>
            <a:ext cx="429900" cy="455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01</a:t>
            </a:r>
            <a:endParaRPr/>
          </a:p>
        </p:txBody>
      </p:sp>
      <p:sp>
        <p:nvSpPr>
          <p:cNvPr id="65" name="Google Shape;65;p14"/>
          <p:cNvSpPr txBox="1"/>
          <p:nvPr>
            <p:ph idx="4294967295" type="ctrTitle"/>
          </p:nvPr>
        </p:nvSpPr>
        <p:spPr>
          <a:xfrm>
            <a:off x="432050" y="-7800"/>
            <a:ext cx="8712000" cy="6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/>
              <a:t>Target Principali</a:t>
            </a:r>
            <a:endParaRPr sz="3600"/>
          </a:p>
        </p:txBody>
      </p:sp>
      <p:sp>
        <p:nvSpPr>
          <p:cNvPr id="66" name="Google Shape;66;p14"/>
          <p:cNvSpPr txBox="1"/>
          <p:nvPr/>
        </p:nvSpPr>
        <p:spPr>
          <a:xfrm>
            <a:off x="429900" y="679200"/>
            <a:ext cx="86634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Nazioni più industrializzate, principalmente gli </a:t>
            </a:r>
            <a:r>
              <a:rPr b="1" lang="it"/>
              <a:t>Stati Uniti</a:t>
            </a:r>
            <a:r>
              <a:rPr lang="it"/>
              <a:t> (che registrano quasi il 50% degli attacchi)</a:t>
            </a:r>
            <a:endParaRPr/>
          </a:p>
          <a:p>
            <a:pPr indent="-3175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Settori dell’</a:t>
            </a:r>
            <a:r>
              <a:rPr b="1" lang="it"/>
              <a:t>industria</a:t>
            </a:r>
            <a:r>
              <a:rPr lang="it"/>
              <a:t>, dei </a:t>
            </a:r>
            <a:r>
              <a:rPr b="1" lang="it"/>
              <a:t>servizi</a:t>
            </a:r>
            <a:r>
              <a:rPr lang="it"/>
              <a:t> e delle </a:t>
            </a:r>
            <a:r>
              <a:rPr b="1" lang="it"/>
              <a:t>tecnologie</a:t>
            </a:r>
            <a:r>
              <a:rPr lang="it"/>
              <a:t> (che registrano il 40% degli attacchi)</a:t>
            </a:r>
            <a:endParaRPr/>
          </a:p>
          <a:p>
            <a:pPr indent="-3175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SzPts val="1400"/>
              <a:buChar char="●"/>
            </a:pPr>
            <a:r>
              <a:rPr lang="it"/>
              <a:t>Piccole e medie imprese (tra 25 e 1000 dipendenti, con un fatturato compreso da 1 a 30 milioni)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4133" l="12265" r="7983" t="9211"/>
          <a:stretch/>
        </p:blipFill>
        <p:spPr>
          <a:xfrm>
            <a:off x="920000" y="1902625"/>
            <a:ext cx="3733200" cy="324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4">
            <a:alphaModFix/>
          </a:blip>
          <a:srcRect b="4598" l="10493" r="7780" t="8955"/>
          <a:stretch/>
        </p:blipFill>
        <p:spPr>
          <a:xfrm>
            <a:off x="4907025" y="1902625"/>
            <a:ext cx="3784348" cy="32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49877"/>
          <a:stretch/>
        </p:blipFill>
        <p:spPr>
          <a:xfrm>
            <a:off x="1959725" y="1741200"/>
            <a:ext cx="5656640" cy="34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 rot="-5400000">
            <a:off x="-2360700" y="2352900"/>
            <a:ext cx="5151300" cy="42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       </a:t>
            </a:r>
            <a:r>
              <a:rPr b="1" lang="it"/>
              <a:t> TREND GENERALI</a:t>
            </a:r>
            <a:endParaRPr b="1"/>
          </a:p>
        </p:txBody>
      </p:sp>
      <p:sp>
        <p:nvSpPr>
          <p:cNvPr id="75" name="Google Shape;75;p15"/>
          <p:cNvSpPr/>
          <p:nvPr/>
        </p:nvSpPr>
        <p:spPr>
          <a:xfrm>
            <a:off x="2150" y="4687975"/>
            <a:ext cx="429900" cy="455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02</a:t>
            </a:r>
            <a:endParaRPr/>
          </a:p>
        </p:txBody>
      </p:sp>
      <p:sp>
        <p:nvSpPr>
          <p:cNvPr id="76" name="Google Shape;76;p15"/>
          <p:cNvSpPr txBox="1"/>
          <p:nvPr>
            <p:ph idx="4294967295" type="ctrTitle"/>
          </p:nvPr>
        </p:nvSpPr>
        <p:spPr>
          <a:xfrm>
            <a:off x="432050" y="-7800"/>
            <a:ext cx="8712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/>
              <a:t>Trend Temporali</a:t>
            </a:r>
            <a:endParaRPr sz="3600"/>
          </a:p>
        </p:txBody>
      </p:sp>
      <p:sp>
        <p:nvSpPr>
          <p:cNvPr id="77" name="Google Shape;77;p15"/>
          <p:cNvSpPr txBox="1"/>
          <p:nvPr/>
        </p:nvSpPr>
        <p:spPr>
          <a:xfrm>
            <a:off x="432038" y="687000"/>
            <a:ext cx="86634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Aumento del numero di attacchi nel tempo (il 2024 registra più del doppio degli attacchi del 2021)</a:t>
            </a:r>
            <a:endParaRPr/>
          </a:p>
          <a:p>
            <a:pPr indent="-3175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SzPts val="1400"/>
              <a:buChar char="●"/>
            </a:pPr>
            <a:r>
              <a:rPr lang="it"/>
              <a:t>Stagionalità degli attacchi (risultano più frequenti negli </a:t>
            </a:r>
            <a:r>
              <a:rPr b="1" lang="it"/>
              <a:t>ultimi mesi dell’anno</a:t>
            </a:r>
            <a:r>
              <a:rPr lang="it"/>
              <a:t>, durante il periodo delle festività)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 rot="-5400000">
            <a:off x="-2360700" y="2352900"/>
            <a:ext cx="5151300" cy="42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       </a:t>
            </a:r>
            <a:r>
              <a:rPr b="1" lang="it"/>
              <a:t> OUTLIERS</a:t>
            </a:r>
            <a:endParaRPr b="1"/>
          </a:p>
        </p:txBody>
      </p:sp>
      <p:sp>
        <p:nvSpPr>
          <p:cNvPr id="83" name="Google Shape;83;p16"/>
          <p:cNvSpPr/>
          <p:nvPr/>
        </p:nvSpPr>
        <p:spPr>
          <a:xfrm>
            <a:off x="2150" y="4687975"/>
            <a:ext cx="429900" cy="455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03</a:t>
            </a:r>
            <a:endParaRPr/>
          </a:p>
        </p:txBody>
      </p:sp>
      <p:sp>
        <p:nvSpPr>
          <p:cNvPr id="84" name="Google Shape;84;p16"/>
          <p:cNvSpPr txBox="1"/>
          <p:nvPr>
            <p:ph idx="4294967295" type="ctrTitle"/>
          </p:nvPr>
        </p:nvSpPr>
        <p:spPr>
          <a:xfrm>
            <a:off x="432050" y="-7800"/>
            <a:ext cx="8712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/>
              <a:t>Outliers</a:t>
            </a:r>
            <a:endParaRPr sz="3600"/>
          </a:p>
        </p:txBody>
      </p:sp>
      <p:sp>
        <p:nvSpPr>
          <p:cNvPr id="85" name="Google Shape;85;p16"/>
          <p:cNvSpPr txBox="1"/>
          <p:nvPr/>
        </p:nvSpPr>
        <p:spPr>
          <a:xfrm>
            <a:off x="432050" y="687000"/>
            <a:ext cx="87120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Dall’analisi effettuata si notano alcuni gruppi ransomware che non seguono i trend d’attacco generali, come per esempio:</a:t>
            </a:r>
            <a:endParaRPr/>
          </a:p>
          <a:p>
            <a:pPr indent="-3175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Gruppi </a:t>
            </a:r>
            <a:r>
              <a:rPr b="1" lang="it"/>
              <a:t>hacktivist</a:t>
            </a:r>
            <a:r>
              <a:rPr lang="it"/>
              <a:t> che agiscono con fini politici e ideologici (come SiegedSec e Malas)</a:t>
            </a:r>
            <a:endParaRPr/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Gruppi che probabilmente agiscono per conto di uno </a:t>
            </a:r>
            <a:r>
              <a:rPr b="1" lang="it"/>
              <a:t>stato nazionale</a:t>
            </a:r>
            <a:r>
              <a:rPr lang="it"/>
              <a:t> (come MosesStaff, Handala e Free Civilian)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600" y="2098825"/>
            <a:ext cx="5327977" cy="30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 rot="-5400000">
            <a:off x="-2360700" y="2352900"/>
            <a:ext cx="5151300" cy="42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       </a:t>
            </a:r>
            <a:r>
              <a:rPr b="1" lang="it"/>
              <a:t> OUTLIERS</a:t>
            </a:r>
            <a:endParaRPr b="1"/>
          </a:p>
        </p:txBody>
      </p:sp>
      <p:sp>
        <p:nvSpPr>
          <p:cNvPr id="92" name="Google Shape;92;p17"/>
          <p:cNvSpPr/>
          <p:nvPr/>
        </p:nvSpPr>
        <p:spPr>
          <a:xfrm>
            <a:off x="2150" y="4687975"/>
            <a:ext cx="429900" cy="455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04</a:t>
            </a:r>
            <a:endParaRPr/>
          </a:p>
        </p:txBody>
      </p:sp>
      <p:sp>
        <p:nvSpPr>
          <p:cNvPr id="93" name="Google Shape;93;p17"/>
          <p:cNvSpPr txBox="1"/>
          <p:nvPr>
            <p:ph idx="4294967295" type="ctrTitle"/>
          </p:nvPr>
        </p:nvSpPr>
        <p:spPr>
          <a:xfrm>
            <a:off x="432050" y="-7800"/>
            <a:ext cx="8712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/>
              <a:t>Relazione con eventi politici</a:t>
            </a:r>
            <a:endParaRPr sz="3600"/>
          </a:p>
        </p:txBody>
      </p:sp>
      <p:sp>
        <p:nvSpPr>
          <p:cNvPr id="94" name="Google Shape;94;p17"/>
          <p:cNvSpPr txBox="1"/>
          <p:nvPr/>
        </p:nvSpPr>
        <p:spPr>
          <a:xfrm>
            <a:off x="432056" y="687000"/>
            <a:ext cx="87120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È inoltre</a:t>
            </a:r>
            <a:r>
              <a:rPr lang="it"/>
              <a:t> emersa una chiara correlazione tra l'aumento degli attacchi ransomware e eventi geopolitici significativi, come conflitti internazionali, tensioni politiche ed elezioni.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it"/>
              <a:t>I grafici riportano l’andamento temporale degli attacchi in relazione ai seguenti eventi: l’</a:t>
            </a:r>
            <a:r>
              <a:rPr b="1" lang="it"/>
              <a:t>adesione della Finlandia alla NATO</a:t>
            </a:r>
            <a:r>
              <a:rPr lang="it"/>
              <a:t>, </a:t>
            </a:r>
            <a:r>
              <a:rPr lang="it"/>
              <a:t>l’</a:t>
            </a:r>
            <a:r>
              <a:rPr b="1" lang="it"/>
              <a:t>attacco di Hamas a Israele</a:t>
            </a:r>
            <a:r>
              <a:rPr lang="it"/>
              <a:t> e le </a:t>
            </a:r>
            <a:r>
              <a:rPr b="1" lang="it"/>
              <a:t>elezioni </a:t>
            </a:r>
            <a:r>
              <a:rPr b="1" lang="it"/>
              <a:t>statunitensi</a:t>
            </a:r>
            <a:r>
              <a:rPr b="1" lang="it"/>
              <a:t> del 2024</a:t>
            </a:r>
            <a:r>
              <a:rPr lang="it"/>
              <a:t>.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66318" l="0" r="0" t="0"/>
          <a:stretch/>
        </p:blipFill>
        <p:spPr>
          <a:xfrm>
            <a:off x="1202025" y="1922268"/>
            <a:ext cx="7172049" cy="3105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 rot="-5400000">
            <a:off x="-2360700" y="2352900"/>
            <a:ext cx="5151300" cy="42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       </a:t>
            </a:r>
            <a:r>
              <a:rPr b="1" lang="it"/>
              <a:t> OUTLIERS</a:t>
            </a:r>
            <a:endParaRPr b="1"/>
          </a:p>
        </p:txBody>
      </p:sp>
      <p:sp>
        <p:nvSpPr>
          <p:cNvPr id="101" name="Google Shape;101;p18"/>
          <p:cNvSpPr/>
          <p:nvPr/>
        </p:nvSpPr>
        <p:spPr>
          <a:xfrm>
            <a:off x="2150" y="4687975"/>
            <a:ext cx="429900" cy="455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05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432044" y="687000"/>
            <a:ext cx="43383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0" l="0" r="0" t="66577"/>
          <a:stretch/>
        </p:blipFill>
        <p:spPr>
          <a:xfrm>
            <a:off x="3464965" y="89863"/>
            <a:ext cx="5632186" cy="242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4">
            <a:alphaModFix/>
          </a:blip>
          <a:srcRect b="33321" l="0" r="0" t="33341"/>
          <a:stretch/>
        </p:blipFill>
        <p:spPr>
          <a:xfrm>
            <a:off x="638775" y="2568774"/>
            <a:ext cx="5646708" cy="242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0" l="0" r="0" t="49530"/>
          <a:stretch/>
        </p:blipFill>
        <p:spPr>
          <a:xfrm>
            <a:off x="2053700" y="0"/>
            <a:ext cx="5036612" cy="253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49530" l="0" r="0" t="0"/>
          <a:stretch/>
        </p:blipFill>
        <p:spPr>
          <a:xfrm>
            <a:off x="2053725" y="2537775"/>
            <a:ext cx="5036550" cy="253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38" y="152400"/>
            <a:ext cx="84677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1950"/>
            <a:ext cx="8839197" cy="441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