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330" r:id="rId14"/>
    <p:sldId id="271" r:id="rId15"/>
    <p:sldId id="329" r:id="rId16"/>
    <p:sldId id="273" r:id="rId17"/>
    <p:sldId id="327" r:id="rId18"/>
    <p:sldId id="274" r:id="rId19"/>
    <p:sldId id="275" r:id="rId20"/>
    <p:sldId id="332" r:id="rId21"/>
    <p:sldId id="382" r:id="rId22"/>
    <p:sldId id="383" r:id="rId23"/>
    <p:sldId id="515" r:id="rId24"/>
    <p:sldId id="516" r:id="rId25"/>
    <p:sldId id="517" r:id="rId26"/>
    <p:sldId id="384" r:id="rId27"/>
    <p:sldId id="385" r:id="rId28"/>
    <p:sldId id="386" r:id="rId29"/>
    <p:sldId id="387" r:id="rId30"/>
    <p:sldId id="390" r:id="rId31"/>
    <p:sldId id="277" r:id="rId32"/>
    <p:sldId id="280" r:id="rId33"/>
    <p:sldId id="281" r:id="rId34"/>
    <p:sldId id="282" r:id="rId35"/>
    <p:sldId id="518" r:id="rId36"/>
    <p:sldId id="286" r:id="rId37"/>
    <p:sldId id="288" r:id="rId38"/>
    <p:sldId id="289" r:id="rId39"/>
    <p:sldId id="290" r:id="rId40"/>
    <p:sldId id="291" r:id="rId41"/>
    <p:sldId id="293" r:id="rId42"/>
    <p:sldId id="295" r:id="rId43"/>
    <p:sldId id="519" r:id="rId44"/>
    <p:sldId id="296" r:id="rId45"/>
    <p:sldId id="297" r:id="rId46"/>
    <p:sldId id="298" r:id="rId47"/>
    <p:sldId id="520" r:id="rId48"/>
    <p:sldId id="299" r:id="rId49"/>
    <p:sldId id="300" r:id="rId50"/>
    <p:sldId id="301" r:id="rId51"/>
    <p:sldId id="302" r:id="rId52"/>
    <p:sldId id="303" r:id="rId53"/>
    <p:sldId id="491" r:id="rId54"/>
    <p:sldId id="304" r:id="rId55"/>
    <p:sldId id="308" r:id="rId56"/>
    <p:sldId id="309" r:id="rId57"/>
    <p:sldId id="310" r:id="rId58"/>
    <p:sldId id="311" r:id="rId59"/>
    <p:sldId id="522" r:id="rId60"/>
    <p:sldId id="521" r:id="rId61"/>
    <p:sldId id="523" r:id="rId62"/>
    <p:sldId id="524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5A678616-6C25-4DAF-B2EE-99804FF03D99}" type="slidenum">
              <a:rPr lang="en-GB" sz="1300" smtClean="0">
                <a:solidFill>
                  <a:srgbClr val="000000"/>
                </a:solidFill>
              </a:rPr>
              <a:t>1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9DEDBCCA-6B1C-4E40-B7D3-40317E61A981}" type="slidenum">
              <a:rPr lang="en-GB" sz="1300" smtClean="0">
                <a:solidFill>
                  <a:srgbClr val="000000"/>
                </a:solidFill>
              </a:rPr>
              <a:t>18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E3081B1E-BB50-4E4E-959C-5821C1B2859A}" type="slidenum">
              <a:rPr lang="en-GB" sz="1300" smtClean="0">
                <a:solidFill>
                  <a:srgbClr val="000000"/>
                </a:solidFill>
              </a:rPr>
              <a:t>19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FB6BE405-B55A-45E7-A579-8AE44F94EC6B}" type="slidenum">
              <a:rPr lang="en-GB" sz="1300" smtClean="0">
                <a:solidFill>
                  <a:srgbClr val="000000"/>
                </a:solidFill>
              </a:rPr>
              <a:t>31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CE36D65C-BCB1-42D2-83B7-DC87C232A8F6}" type="slidenum">
              <a:rPr lang="en-GB" sz="1300" smtClean="0">
                <a:solidFill>
                  <a:srgbClr val="000000"/>
                </a:solidFill>
              </a:rPr>
              <a:t>32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8DE21211-6F00-4E30-98AB-E96E7FC2B3E3}" type="slidenum">
              <a:rPr lang="en-GB" sz="1300" smtClean="0">
                <a:solidFill>
                  <a:srgbClr val="000000"/>
                </a:solidFill>
              </a:rPr>
              <a:t>33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5DE3847D-FA0D-4BCA-A752-126967DB7BED}" type="slidenum">
              <a:rPr lang="en-GB" sz="1300" smtClean="0">
                <a:solidFill>
                  <a:srgbClr val="000000"/>
                </a:solidFill>
              </a:rPr>
              <a:t>37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44901F67-3B0A-4F37-9B80-D40EEBF2AA05}" type="slidenum">
              <a:rPr lang="en-GB" sz="1300" smtClean="0">
                <a:solidFill>
                  <a:srgbClr val="000000"/>
                </a:solidFill>
              </a:rPr>
              <a:t>39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1DB77228-60BE-4427-8171-531027D04708}" type="slidenum">
              <a:rPr lang="en-GB" sz="1300" smtClean="0">
                <a:solidFill>
                  <a:srgbClr val="000000"/>
                </a:solidFill>
              </a:rPr>
              <a:t>40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099C6FBB-B095-4B15-816C-E2F6DB31533D}" type="slidenum">
              <a:rPr lang="en-GB" sz="1300" smtClean="0">
                <a:solidFill>
                  <a:srgbClr val="000000"/>
                </a:solidFill>
              </a:rPr>
              <a:t>42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459EA83B-3EC3-4BF5-9232-F44B23870F9C}" type="slidenum">
              <a:rPr lang="en-GB" sz="1300" smtClean="0">
                <a:solidFill>
                  <a:srgbClr val="000000"/>
                </a:solidFill>
              </a:rPr>
              <a:t>2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47B7CFAD-D74A-4AD8-B6F0-8E1609527FB1}" type="slidenum">
              <a:rPr lang="en-GB" sz="1300" smtClean="0">
                <a:solidFill>
                  <a:srgbClr val="000000"/>
                </a:solidFill>
              </a:rPr>
              <a:t>44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617CF29D-F39F-4017-A246-9BD3AF12BD4B}" type="slidenum">
              <a:rPr lang="en-GB" sz="1300" smtClean="0">
                <a:solidFill>
                  <a:srgbClr val="000000"/>
                </a:solidFill>
              </a:rPr>
              <a:t>45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593477C9-F430-4535-A66B-726225184D7C}" type="slidenum">
              <a:rPr lang="en-GB" sz="1300" smtClean="0">
                <a:solidFill>
                  <a:srgbClr val="000000"/>
                </a:solidFill>
              </a:rPr>
              <a:t>46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561FBA17-91BE-4A7A-BDCD-5F163F210807}" type="slidenum">
              <a:rPr lang="en-GB" sz="1300" smtClean="0">
                <a:solidFill>
                  <a:srgbClr val="000000"/>
                </a:solidFill>
              </a:rPr>
              <a:t>49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25BB3B6E-6D1A-4C06-AA0C-E3BA88E61598}" type="slidenum">
              <a:rPr lang="en-GB" sz="1300" smtClean="0">
                <a:solidFill>
                  <a:srgbClr val="000000"/>
                </a:solidFill>
              </a:rPr>
              <a:t>51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85F45BE-782A-4D91-A8D0-B7A82B388399}" type="slidenum">
              <a:rPr lang="en-GB" smtClean="0"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953B1F91-0A6F-48B3-B6B6-44D55F7EF627}" type="slidenum">
              <a:rPr lang="en-GB" sz="1300" smtClean="0">
                <a:solidFill>
                  <a:srgbClr val="000000"/>
                </a:solidFill>
              </a:rPr>
              <a:t>63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2703D64C-AE30-4910-B385-65BD2E05766B}" type="slidenum">
              <a:rPr lang="en-GB" sz="1300" smtClean="0">
                <a:solidFill>
                  <a:srgbClr val="000000"/>
                </a:solidFill>
              </a:rPr>
              <a:t>65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43BC093D-DE8E-4C36-BFB9-7D4ECD4126F3}" type="slidenum">
              <a:rPr lang="en-GB" sz="1300" smtClean="0">
                <a:solidFill>
                  <a:srgbClr val="000000"/>
                </a:solidFill>
              </a:rPr>
              <a:t>66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CEB6C7C9-EE39-4275-AE8E-6DDF040A8C2A}" type="slidenum">
              <a:rPr lang="en-GB" sz="1300" smtClean="0">
                <a:solidFill>
                  <a:srgbClr val="000000"/>
                </a:solidFill>
              </a:rPr>
              <a:t>5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FE3100F6-CFA3-4582-9D09-149803AD860A}" type="slidenum">
              <a:rPr lang="en-GB" sz="1300" smtClean="0">
                <a:solidFill>
                  <a:srgbClr val="000000"/>
                </a:solidFill>
              </a:rPr>
              <a:t>67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98B250BF-C0F0-4C92-888E-66BB8EDF1A0A}" type="slidenum">
              <a:rPr lang="en-GB" sz="1300" smtClean="0">
                <a:solidFill>
                  <a:srgbClr val="000000"/>
                </a:solidFill>
              </a:rPr>
              <a:t>68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D9879AFB-2D24-43C6-B842-84365F12FEC8}" type="slidenum">
              <a:rPr lang="en-GB" sz="1300" smtClean="0">
                <a:solidFill>
                  <a:srgbClr val="000000"/>
                </a:solidFill>
              </a:rPr>
              <a:t>72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5F638905-1595-4169-AF4F-5D5A4FBE45ED}" type="slidenum">
              <a:rPr lang="en-GB" sz="1300" smtClean="0">
                <a:solidFill>
                  <a:srgbClr val="000000"/>
                </a:solidFill>
              </a:rPr>
              <a:t>73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B0B8AC53-A168-46F7-A9E0-8F6A542E3607}" type="slidenum">
              <a:rPr lang="en-GB" sz="1300" smtClean="0">
                <a:solidFill>
                  <a:srgbClr val="000000"/>
                </a:solidFill>
              </a:rPr>
              <a:t>74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23B0B3BF-A6F5-408C-B65C-76B58470DD20}" type="slidenum">
              <a:rPr lang="en-GB" sz="1300" smtClean="0">
                <a:solidFill>
                  <a:srgbClr val="000000"/>
                </a:solidFill>
              </a:rPr>
              <a:t>75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F9A7DCB7-4068-4501-A55E-B89B2B53562F}" type="slidenum">
              <a:rPr lang="en-GB" sz="1300" smtClean="0">
                <a:solidFill>
                  <a:srgbClr val="000000"/>
                </a:solidFill>
              </a:rPr>
              <a:t>76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5562D63-6842-4921-A890-2A93F099E2F5}" type="slidenum">
              <a:rPr lang="en-GB" sz="1300" smtClean="0">
                <a:solidFill>
                  <a:srgbClr val="000000"/>
                </a:solidFill>
              </a:rPr>
              <a:t>7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8DB85515-58FF-401B-BC58-3BEF690335DD}" type="slidenum">
              <a:rPr lang="en-GB" sz="1300" smtClean="0">
                <a:solidFill>
                  <a:srgbClr val="000000"/>
                </a:solidFill>
              </a:rPr>
              <a:t>9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835"/>
            <a:fld id="{EB482A93-6D29-4C14-89C7-C2FFD7C916B9}" type="slidenum">
              <a:rPr lang="en-US" altLang="en-US" smtClean="0"/>
              <a:t>10</a:t>
            </a:fld>
            <a:endParaRPr lang="en-US" altLang="en-US" dirty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835"/>
            <a:fld id="{DA0951F6-F578-4683-A243-DFE91200CD77}" type="slidenum">
              <a:rPr lang="en-US" altLang="en-US" smtClean="0"/>
              <a:t>11</a:t>
            </a:fld>
            <a:endParaRPr lang="en-US" alt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835"/>
            <a:fld id="{857258CF-22E7-4A55-9166-39A3A2B49645}" type="slidenum">
              <a:rPr lang="en-US" altLang="en-US" smtClean="0"/>
              <a:t>12</a:t>
            </a:fld>
            <a:endParaRPr lang="en-US" alt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559D761E-FD10-43C2-9E40-66E79406C1D4}" type="slidenum">
              <a:rPr lang="en-GB" sz="1300" smtClean="0">
                <a:solidFill>
                  <a:srgbClr val="000000"/>
                </a:solidFill>
              </a:rPr>
              <a:t>16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DC1C-5FF1-412F-8A00-6AE981673EFC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75F-0C02-4CB6-97A9-F0CF4732ACD1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5ED0-C6DF-40CA-B6AA-0D2AFACFE701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5B9E-93F8-44AD-B50E-A6D642955353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C39-7CD0-469F-A8F7-90D6952E14A5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AC55-3B95-4335-A958-1D10531AE763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C895-F003-425E-9C9B-F4597DC99C2D}" type="datetime1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9DC-7ACE-40BB-B34A-413D8E93FF5B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37BD-70B4-4926-A6DB-E351F8F7379E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5E5-85AA-4080-95A1-F9B2FD0E2E7C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DE35-93C9-45B6-91DE-1A075B7EFC05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5317-9513-42CD-AD3F-92D89AE5F27B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geeksforgeeks.org/wp-content/cdn-uploads/gq/2016/01/safety.p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Deadlocks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38100" algn="just" hangingPunc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- III :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R="38100" algn="just" hangingPunct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Deadlock: Definition, Necessary and sufficient conditions for Deadlock, Deadlock Prevention, Deadlock Avoidance, Banker's algorithm, Deadlock detection and Recovery.</a:t>
            </a:r>
            <a:endParaRPr lang="en-IN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endParaRPr lang="en-IN">
              <a:ea typeface="Lucida Sans Unicode" panose="020B0602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ED511-CA03-BDC2-5082-6990F9EF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7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Resource-Allocation Graph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58" y="1071546"/>
            <a:ext cx="8786842" cy="535785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Helvetica" pitchFamily="34" charset="0"/>
              </a:rPr>
              <a:t>Deadlocks can be described more precisely in terms of a directed graph called a system resource allocation graph. This graph consists</a:t>
            </a:r>
            <a:r>
              <a:rPr lang="en-US" altLang="en-US" sz="2400" dirty="0">
                <a:latin typeface="Helvetica" pitchFamily="34" charset="0"/>
                <a:sym typeface="+mn-ea"/>
              </a:rPr>
              <a:t> of a set of </a:t>
            </a:r>
            <a:r>
              <a:rPr lang="en-US" altLang="en-US" sz="2400" b="1" dirty="0">
                <a:solidFill>
                  <a:srgbClr val="FF0000"/>
                </a:solidFill>
                <a:latin typeface="Helvetica" pitchFamily="34" charset="0"/>
                <a:sym typeface="+mn-ea"/>
              </a:rPr>
              <a:t>vertices </a:t>
            </a:r>
            <a:r>
              <a:rPr lang="en-US" altLang="en-US" sz="2400" b="1" i="1" dirty="0">
                <a:solidFill>
                  <a:srgbClr val="FF0000"/>
                </a:solidFill>
                <a:latin typeface="Helvetica" pitchFamily="34" charset="0"/>
                <a:sym typeface="+mn-ea"/>
              </a:rPr>
              <a:t>V</a:t>
            </a:r>
            <a:r>
              <a:rPr lang="en-US" altLang="en-US" sz="2400" b="1" dirty="0">
                <a:solidFill>
                  <a:srgbClr val="FF0000"/>
                </a:solidFill>
                <a:latin typeface="Helvetica" pitchFamily="34" charset="0"/>
                <a:sym typeface="+mn-ea"/>
              </a:rPr>
              <a:t> </a:t>
            </a:r>
            <a:r>
              <a:rPr lang="en-US" altLang="en-US" sz="2400" dirty="0">
                <a:latin typeface="Helvetica" pitchFamily="34" charset="0"/>
                <a:sym typeface="+mn-ea"/>
              </a:rPr>
              <a:t>and a set of </a:t>
            </a:r>
            <a:r>
              <a:rPr lang="en-US" altLang="en-US" sz="2400" b="1" dirty="0">
                <a:solidFill>
                  <a:srgbClr val="FF0000"/>
                </a:solidFill>
                <a:latin typeface="Helvetica" pitchFamily="34" charset="0"/>
                <a:sym typeface="+mn-ea"/>
              </a:rPr>
              <a:t>edges </a:t>
            </a:r>
            <a:r>
              <a:rPr lang="en-US" altLang="en-US" sz="2400" b="1" i="1" dirty="0">
                <a:solidFill>
                  <a:srgbClr val="FF0000"/>
                </a:solidFill>
                <a:latin typeface="Helvetica" pitchFamily="34" charset="0"/>
                <a:sym typeface="+mn-ea"/>
              </a:rPr>
              <a:t>E</a:t>
            </a:r>
            <a:r>
              <a:rPr lang="en-US" altLang="en-US" sz="2400" dirty="0">
                <a:latin typeface="Helvetica" pitchFamily="34" charset="0"/>
                <a:sym typeface="+mn-ea"/>
              </a:rPr>
              <a:t>.</a:t>
            </a:r>
            <a:endParaRPr lang="en-US" altLang="en-US" sz="2400" dirty="0"/>
          </a:p>
          <a:p>
            <a:pPr algn="just"/>
            <a:r>
              <a:rPr lang="en-US" altLang="en-US" sz="2400" dirty="0">
                <a:latin typeface="Helvetica" pitchFamily="34" charset="0"/>
              </a:rPr>
              <a:t> </a:t>
            </a:r>
            <a:r>
              <a:rPr lang="en-US" altLang="en-US" sz="2400" dirty="0"/>
              <a:t>V is partitioned into two types:</a:t>
            </a:r>
          </a:p>
          <a:p>
            <a:pPr lvl="1" algn="just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</a:p>
          <a:p>
            <a:pPr lvl="1" algn="just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 algn="just"/>
            <a:endParaRPr lang="en-US" altLang="en-US" dirty="0"/>
          </a:p>
          <a:p>
            <a:pPr algn="just"/>
            <a:r>
              <a:rPr lang="en-US" altLang="en-US" sz="2400" b="1" dirty="0">
                <a:solidFill>
                  <a:srgbClr val="3366FF"/>
                </a:solidFill>
              </a:rPr>
              <a:t>request edge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directed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pPr algn="just"/>
            <a:endParaRPr lang="en-US" altLang="en-US" sz="2400" i="1" baseline="-25000" dirty="0">
              <a:sym typeface="Symbol" panose="05050102010706020507" pitchFamily="18" charset="2"/>
            </a:endParaRPr>
          </a:p>
          <a:p>
            <a:pPr algn="just"/>
            <a:r>
              <a:rPr lang="en-US" altLang="en-US" sz="2400" b="1" dirty="0">
                <a:solidFill>
                  <a:srgbClr val="3366FF"/>
                </a:solidFill>
                <a:sym typeface="Symbol" panose="05050102010706020507" pitchFamily="18" charset="2"/>
              </a:rPr>
              <a:t>assignment edge</a:t>
            </a:r>
            <a:r>
              <a:rPr lang="en-US" altLang="en-US" sz="2400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– directed edge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90524-2540-E28C-1123-D54C9E5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7667636" y="1142984"/>
            <a:ext cx="1857388" cy="521497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52713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Resource-Allocation Graph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1138238"/>
            <a:ext cx="6143636" cy="521972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400" dirty="0"/>
              <a:t>Process</a:t>
            </a:r>
            <a:br>
              <a:rPr lang="en-US" altLang="en-US" sz="2400" dirty="0"/>
            </a:b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Resource Type with 4 instances</a:t>
            </a:r>
          </a:p>
          <a:p>
            <a:pPr>
              <a:buFont typeface="Monotype Sorts" charset="2"/>
              <a:buNone/>
            </a:pPr>
            <a:endParaRPr lang="en-US" altLang="en-US" sz="2400" dirty="0"/>
          </a:p>
          <a:p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requests instance of resource type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is holding an instance of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endParaRPr lang="en-US" altLang="en-US" sz="2400" i="1" baseline="-25000" dirty="0"/>
          </a:p>
          <a:p>
            <a:endParaRPr lang="en-US" altLang="en-US" sz="2400" i="1" baseline="-25000" dirty="0"/>
          </a:p>
          <a:p>
            <a:endParaRPr lang="en-US" altLang="en-US" sz="2400" dirty="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7881950" y="1214422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7953388" y="2285992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64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5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6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7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268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81950" y="3357562"/>
            <a:ext cx="1270000" cy="495300"/>
            <a:chOff x="6429388" y="3714752"/>
            <a:chExt cx="1270000" cy="495300"/>
          </a:xfrm>
        </p:grpSpPr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6429388" y="3714752"/>
              <a:ext cx="495300" cy="4953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Helvetica" pitchFamily="34" charset="0"/>
                </a:rPr>
                <a:t>P</a:t>
              </a:r>
              <a:r>
                <a:rPr lang="en-US" altLang="en-US" i="1" baseline="-25000" dirty="0">
                  <a:solidFill>
                    <a:schemeClr val="tx1"/>
                  </a:solidFill>
                  <a:latin typeface="Helvetica" pitchFamily="34" charset="0"/>
                </a:rPr>
                <a:t>i</a:t>
              </a:r>
              <a:endParaRPr lang="en-US" altLang="en-US" i="1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7261238" y="3778252"/>
              <a:ext cx="438150" cy="419100"/>
              <a:chOff x="2666" y="1966"/>
              <a:chExt cx="276" cy="264"/>
            </a:xfrm>
            <a:solidFill>
              <a:srgbClr val="CCECFF"/>
            </a:solidFill>
          </p:grpSpPr>
          <p:sp>
            <p:nvSpPr>
              <p:cNvPr id="10259" name="Rectangle 14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260" name="Rectangle 15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261" name="Rectangle 16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262" name="Rectangle 17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263" name="Rectangle 18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10249" name="Line 19"/>
            <p:cNvSpPr>
              <a:spLocks noChangeShapeType="1"/>
            </p:cNvSpPr>
            <p:nvPr/>
          </p:nvSpPr>
          <p:spPr bwMode="auto">
            <a:xfrm>
              <a:off x="6934213" y="3981452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50" name="Text Box 20"/>
          <p:cNvSpPr txBox="1">
            <a:spLocks noChangeArrowheads="1"/>
          </p:cNvSpPr>
          <p:nvPr/>
        </p:nvSpPr>
        <p:spPr bwMode="auto">
          <a:xfrm>
            <a:off x="6277769" y="4394836"/>
            <a:ext cx="33655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itchFamily="34" charset="0"/>
              </a:rPr>
              <a:t>R</a:t>
            </a:r>
            <a:r>
              <a:rPr lang="en-US" altLang="en-US" sz="1400" i="1" baseline="-25000">
                <a:latin typeface="Helvetica" pitchFamily="34" charset="0"/>
              </a:rPr>
              <a:t>j</a:t>
            </a:r>
            <a:endParaRPr lang="en-US" altLang="en-US" sz="1400" i="1">
              <a:latin typeface="Helvetica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953388" y="4500570"/>
            <a:ext cx="1231900" cy="758190"/>
            <a:chOff x="6492894" y="5008574"/>
            <a:chExt cx="1231900" cy="758190"/>
          </a:xfrm>
        </p:grpSpPr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6492894" y="5008574"/>
              <a:ext cx="495300" cy="4953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Helvetica" pitchFamily="34" charset="0"/>
                </a:rPr>
                <a:t>P</a:t>
              </a:r>
              <a:r>
                <a:rPr lang="en-US" altLang="en-US" i="1" baseline="-25000" dirty="0">
                  <a:solidFill>
                    <a:schemeClr val="tx1"/>
                  </a:solidFill>
                  <a:latin typeface="Helvetica" pitchFamily="34" charset="0"/>
                </a:rPr>
                <a:t>i</a:t>
              </a:r>
              <a:endParaRPr lang="en-US" altLang="en-US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grpSp>
          <p:nvGrpSpPr>
            <p:cNvPr id="4" name="Group 21"/>
            <p:cNvGrpSpPr/>
            <p:nvPr/>
          </p:nvGrpSpPr>
          <p:grpSpPr bwMode="auto">
            <a:xfrm>
              <a:off x="7286644" y="5072074"/>
              <a:ext cx="438150" cy="419100"/>
              <a:chOff x="2666" y="1966"/>
              <a:chExt cx="276" cy="264"/>
            </a:xfrm>
            <a:solidFill>
              <a:srgbClr val="CCECFF"/>
            </a:solidFill>
          </p:grpSpPr>
          <p:sp>
            <p:nvSpPr>
              <p:cNvPr id="10254" name="Rectangle 22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255" name="Rectangle 23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256" name="Rectangle 24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257" name="Rectangle 25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258" name="Rectangle 26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10252" name="Line 27"/>
            <p:cNvSpPr>
              <a:spLocks noChangeShapeType="1"/>
            </p:cNvSpPr>
            <p:nvPr/>
          </p:nvSpPr>
          <p:spPr bwMode="auto">
            <a:xfrm flipH="1">
              <a:off x="6959619" y="5218124"/>
              <a:ext cx="476250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3" name="Text Box 28"/>
            <p:cNvSpPr txBox="1">
              <a:spLocks noChangeArrowheads="1"/>
            </p:cNvSpPr>
            <p:nvPr/>
          </p:nvSpPr>
          <p:spPr bwMode="auto">
            <a:xfrm>
              <a:off x="7338238" y="5460059"/>
              <a:ext cx="336550" cy="3067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i="1">
                  <a:solidFill>
                    <a:schemeClr val="tx1"/>
                  </a:solidFill>
                  <a:latin typeface="Helvetica" pitchFamily="34" charset="0"/>
                </a:rPr>
                <a:t>R</a:t>
              </a:r>
              <a:r>
                <a:rPr lang="en-US" altLang="en-US" sz="1400" i="1" baseline="-25000">
                  <a:solidFill>
                    <a:schemeClr val="tx1"/>
                  </a:solidFill>
                  <a:latin typeface="Helvetica" pitchFamily="34" charset="0"/>
                </a:rPr>
                <a:t>j</a:t>
              </a:r>
              <a:endParaRPr lang="en-US" altLang="en-US" sz="1400" i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DD06F-9627-72E5-AFD3-ADD327F1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00325" y="207963"/>
            <a:ext cx="8150225" cy="5127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/>
              <a:t>Example of a Resource Allocation Graph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452926" y="1643050"/>
            <a:ext cx="3501266" cy="3797324"/>
            <a:chOff x="642909" y="1500174"/>
            <a:chExt cx="3501266" cy="379732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09" y="1500174"/>
              <a:ext cx="1433767" cy="309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43174" y="1500174"/>
              <a:ext cx="1501001" cy="3143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785786" y="4929198"/>
              <a:ext cx="93281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tx1"/>
                  </a:solidFill>
                </a:rPr>
                <a:t>Request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71735" y="4929198"/>
              <a:ext cx="11125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tx1"/>
                  </a:solidFill>
                </a:rPr>
                <a:t>Allocation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95802" y="2357430"/>
            <a:ext cx="64579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tx1"/>
                </a:solidFill>
              </a:rPr>
              <a:t>Request</a:t>
            </a:r>
          </a:p>
          <a:p>
            <a:r>
              <a:rPr lang="en-IN" sz="1100" dirty="0">
                <a:solidFill>
                  <a:schemeClr val="tx1"/>
                </a:solidFill>
              </a:rP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3190" y="2571744"/>
            <a:ext cx="7524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tx1"/>
                </a:solidFill>
              </a:rPr>
              <a:t>Allocation</a:t>
            </a:r>
          </a:p>
          <a:p>
            <a:r>
              <a:rPr lang="en-IN" sz="1100" dirty="0">
                <a:solidFill>
                  <a:schemeClr val="tx1"/>
                </a:solidFill>
              </a:rPr>
              <a:t>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E75B3-4927-E37C-704B-BFEE9FEE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6080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System Resource-Allocation Graph (contd..)</a:t>
            </a:r>
            <a:endParaRPr lang="en-IN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>
              <a:ea typeface="Lucida Sans Unicode" panose="020B0602030504020204" pitchFamily="34" charset="0"/>
            </a:endParaRP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5" r="25287" b="1530"/>
          <a:stretch>
            <a:fillRect/>
          </a:stretch>
        </p:blipFill>
        <p:spPr bwMode="auto">
          <a:xfrm>
            <a:off x="1752600" y="1676400"/>
            <a:ext cx="2771775" cy="4103688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85" name="Straight Arrow Connector 5"/>
          <p:cNvCxnSpPr>
            <a:cxnSpLocks noChangeShapeType="1"/>
          </p:cNvCxnSpPr>
          <p:nvPr/>
        </p:nvCxnSpPr>
        <p:spPr bwMode="auto">
          <a:xfrm rot="5400000">
            <a:off x="3543300" y="3771900"/>
            <a:ext cx="914400" cy="381000"/>
          </a:xfrm>
          <a:prstGeom prst="straightConnector1">
            <a:avLst/>
          </a:prstGeom>
          <a:noFill/>
          <a:ln w="47625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5" r="25287" b="1530"/>
          <a:stretch>
            <a:fillRect/>
          </a:stretch>
        </p:blipFill>
        <p:spPr bwMode="auto">
          <a:xfrm>
            <a:off x="4800600" y="1676400"/>
            <a:ext cx="2781300" cy="4117975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87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6438900" y="3771900"/>
            <a:ext cx="1219200" cy="533400"/>
          </a:xfrm>
          <a:prstGeom prst="straightConnector1">
            <a:avLst/>
          </a:prstGeom>
          <a:noFill/>
          <a:ln w="47625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5" r="25287" b="1530"/>
          <a:stretch>
            <a:fillRect/>
          </a:stretch>
        </p:blipFill>
        <p:spPr bwMode="auto">
          <a:xfrm>
            <a:off x="7696200" y="1676400"/>
            <a:ext cx="2781300" cy="4117975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9" name="TextBox 13"/>
          <p:cNvSpPr txBox="1">
            <a:spLocks noChangeArrowheads="1"/>
          </p:cNvSpPr>
          <p:nvPr/>
        </p:nvSpPr>
        <p:spPr bwMode="auto">
          <a:xfrm>
            <a:off x="2514600" y="6019800"/>
            <a:ext cx="10629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IN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0490" name="TextBox 14"/>
          <p:cNvSpPr txBox="1">
            <a:spLocks noChangeArrowheads="1"/>
          </p:cNvSpPr>
          <p:nvPr/>
        </p:nvSpPr>
        <p:spPr bwMode="auto">
          <a:xfrm>
            <a:off x="5486400" y="6019800"/>
            <a:ext cx="10299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IN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0491" name="TextBox 15"/>
          <p:cNvSpPr txBox="1">
            <a:spLocks noChangeArrowheads="1"/>
          </p:cNvSpPr>
          <p:nvPr/>
        </p:nvSpPr>
        <p:spPr bwMode="auto">
          <a:xfrm>
            <a:off x="8305800" y="6019800"/>
            <a:ext cx="1028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IN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1946A-73EE-3452-2FE5-13770566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080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600" b="1" dirty="0"/>
              <a:t>System Resource-Allocation Graph (contd..)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087620" y="764540"/>
            <a:ext cx="6384290" cy="5882005"/>
          </a:xfrm>
        </p:spPr>
        <p:txBody>
          <a:bodyPr/>
          <a:lstStyle/>
          <a:p>
            <a:r>
              <a:rPr lang="en-IN" sz="2000" b="1">
                <a:solidFill>
                  <a:srgbClr val="FF0000"/>
                </a:solidFill>
                <a:ea typeface="Lucida Sans Unicode" panose="020B0602030504020204" pitchFamily="34" charset="0"/>
              </a:rPr>
              <a:t>Current status</a:t>
            </a:r>
          </a:p>
          <a:p>
            <a:pPr lvl="1"/>
            <a:r>
              <a:rPr lang="en-IN" sz="2000">
                <a:ea typeface="Lucida Sans Unicode" panose="020B0602030504020204" pitchFamily="34" charset="0"/>
              </a:rPr>
              <a:t>P={P1,P2,P3}</a:t>
            </a:r>
          </a:p>
          <a:p>
            <a:pPr lvl="1"/>
            <a:r>
              <a:rPr lang="en-IN" sz="2000">
                <a:ea typeface="Lucida Sans Unicode" panose="020B0602030504020204" pitchFamily="34" charset="0"/>
              </a:rPr>
              <a:t>R={R1,R2,R3,R4}</a:t>
            </a:r>
          </a:p>
          <a:p>
            <a:pPr lvl="1"/>
            <a:r>
              <a:rPr lang="en-IN" sz="2000">
                <a:ea typeface="Lucida Sans Unicode" panose="020B0602030504020204" pitchFamily="34" charset="0"/>
              </a:rPr>
              <a:t>E={P1</a:t>
            </a:r>
            <a:r>
              <a:rPr lang="en-IN" sz="2000">
                <a:ea typeface="Lucida Sans Unicode" panose="020B0602030504020204" pitchFamily="34" charset="0"/>
                <a:sym typeface="Wingdings" panose="05000000000000000000" pitchFamily="2" charset="2"/>
              </a:rPr>
              <a:t>R1,P2R3,R1P2,R2P2,R2P1,R3P3}</a:t>
            </a:r>
          </a:p>
          <a:p>
            <a:r>
              <a:rPr lang="en-IN" sz="2000" b="1">
                <a:solidFill>
                  <a:srgbClr val="FF0000"/>
                </a:solidFill>
                <a:ea typeface="Lucida Sans Unicode" panose="020B0602030504020204" pitchFamily="34" charset="0"/>
                <a:sym typeface="Wingdings" panose="05000000000000000000" pitchFamily="2" charset="2"/>
              </a:rPr>
              <a:t>Resource instances:</a:t>
            </a:r>
          </a:p>
          <a:p>
            <a:pPr lvl="1"/>
            <a:r>
              <a:rPr lang="en-IN" sz="2000">
                <a:ea typeface="Lucida Sans Unicode" panose="020B0602030504020204" pitchFamily="34" charset="0"/>
                <a:sym typeface="Wingdings" panose="05000000000000000000" pitchFamily="2" charset="2"/>
              </a:rPr>
              <a:t>One instance of resource type R1 </a:t>
            </a:r>
          </a:p>
          <a:p>
            <a:pPr lvl="1"/>
            <a:r>
              <a:rPr lang="en-IN" sz="2000">
                <a:ea typeface="Lucida Sans Unicode" panose="020B0602030504020204" pitchFamily="34" charset="0"/>
                <a:sym typeface="Wingdings" panose="05000000000000000000" pitchFamily="2" charset="2"/>
              </a:rPr>
              <a:t>Two instances of resource type R2</a:t>
            </a:r>
          </a:p>
          <a:p>
            <a:pPr lvl="1"/>
            <a:r>
              <a:rPr lang="en-US" altLang="en-IN" sz="2000">
                <a:ea typeface="Lucida Sans Unicode" panose="020B0602030504020204" pitchFamily="34" charset="0"/>
                <a:sym typeface="Wingdings" panose="05000000000000000000" pitchFamily="2" charset="2"/>
              </a:rPr>
              <a:t>O</a:t>
            </a:r>
            <a:r>
              <a:rPr lang="en-IN" sz="2000">
                <a:ea typeface="Lucida Sans Unicode" panose="020B0602030504020204" pitchFamily="34" charset="0"/>
                <a:sym typeface="Wingdings" panose="05000000000000000000" pitchFamily="2" charset="2"/>
              </a:rPr>
              <a:t>ne instance of resource type R3 </a:t>
            </a:r>
          </a:p>
          <a:p>
            <a:pPr lvl="1"/>
            <a:r>
              <a:rPr lang="en-IN" sz="2000">
                <a:ea typeface="Lucida Sans Unicode" panose="020B0602030504020204" pitchFamily="34" charset="0"/>
                <a:sym typeface="Wingdings" panose="05000000000000000000" pitchFamily="2" charset="2"/>
              </a:rPr>
              <a:t>Three instances of resource type R4</a:t>
            </a:r>
          </a:p>
          <a:p>
            <a:r>
              <a:rPr lang="en-IN" sz="2000" b="1">
                <a:solidFill>
                  <a:srgbClr val="FF0000"/>
                </a:solidFill>
                <a:ea typeface="Lucida Sans Unicode" panose="020B0602030504020204" pitchFamily="34" charset="0"/>
                <a:sym typeface="Wingdings" panose="05000000000000000000" pitchFamily="2" charset="2"/>
              </a:rPr>
              <a:t>Process states:</a:t>
            </a:r>
          </a:p>
          <a:p>
            <a:pPr lvl="1"/>
            <a:r>
              <a:rPr lang="en-IN" sz="2000">
                <a:ea typeface="Lucida Sans Unicode" panose="020B0602030504020204" pitchFamily="34" charset="0"/>
              </a:rPr>
              <a:t>Process P1 is holding an instance of resource type R2 and is waiting for</a:t>
            </a:r>
            <a:r>
              <a:rPr lang="en-US" altLang="en-IN" sz="2000">
                <a:ea typeface="Lucida Sans Unicode" panose="020B0602030504020204" pitchFamily="34" charset="0"/>
              </a:rPr>
              <a:t> </a:t>
            </a:r>
            <a:r>
              <a:rPr lang="en-IN" sz="2000">
                <a:ea typeface="Lucida Sans Unicode" panose="020B0602030504020204" pitchFamily="34" charset="0"/>
              </a:rPr>
              <a:t>an instance of resource type R1 . </a:t>
            </a:r>
          </a:p>
          <a:p>
            <a:pPr lvl="1"/>
            <a:r>
              <a:rPr lang="en-IN" sz="2000">
                <a:ea typeface="Lucida Sans Unicode" panose="020B0602030504020204" pitchFamily="34" charset="0"/>
              </a:rPr>
              <a:t>Process P2 is holding an instance of R1 and an instance of R2 and is waiting for an instance of R3. </a:t>
            </a:r>
          </a:p>
          <a:p>
            <a:pPr lvl="1"/>
            <a:r>
              <a:rPr lang="en-IN" sz="2000">
                <a:ea typeface="Lucida Sans Unicode" panose="020B0602030504020204" pitchFamily="34" charset="0"/>
              </a:rPr>
              <a:t>Process P3 is holding an instance of R3 .</a:t>
            </a: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5" r="25287" b="1530"/>
          <a:stretch>
            <a:fillRect/>
          </a:stretch>
        </p:blipFill>
        <p:spPr bwMode="auto">
          <a:xfrm>
            <a:off x="2209800" y="990600"/>
            <a:ext cx="2438400" cy="2820988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95472" y="4214818"/>
            <a:ext cx="2287270" cy="64516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If cycle</a:t>
            </a:r>
            <a:r>
              <a:rPr lang="en-US" altLang="en-IN" b="1" dirty="0">
                <a:solidFill>
                  <a:schemeClr val="tx1"/>
                </a:solidFill>
              </a:rPr>
              <a:t> then </a:t>
            </a:r>
            <a:r>
              <a:rPr lang="en-IN" b="1" dirty="0">
                <a:solidFill>
                  <a:schemeClr val="tx1"/>
                </a:solidFill>
              </a:rPr>
              <a:t> deadlock</a:t>
            </a:r>
          </a:p>
          <a:p>
            <a:r>
              <a:rPr lang="en-IN" b="1" dirty="0">
                <a:solidFill>
                  <a:schemeClr val="tx1"/>
                </a:solidFill>
              </a:rPr>
              <a:t>Else no deadlock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1A742-84E7-1F30-68A6-1A940299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3600" b="1"/>
              <a:t> Resource-allocation graph.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/>
              <a:t>Given the definition of a resource-allocation graph, if the graph contains no cycles, then no process in the system is deadlocked.</a:t>
            </a:r>
          </a:p>
          <a:p>
            <a:r>
              <a:rPr lang="en-US" sz="2000"/>
              <a:t> If the graph does contain a cycle, then a deadlock may exist.</a:t>
            </a:r>
          </a:p>
          <a:p>
            <a:r>
              <a:rPr lang="en-US" sz="2000"/>
              <a:t> If each resource type has exactly one instance, then a cycle implies that a deadlock has occurred. </a:t>
            </a:r>
          </a:p>
          <a:p>
            <a:r>
              <a:rPr lang="en-US" sz="2000"/>
              <a:t>If the cycle involves only a set of resource types, each of which has only a single instance, then a deadlock has occurred.</a:t>
            </a:r>
          </a:p>
          <a:p>
            <a:r>
              <a:rPr lang="en-US" sz="2000"/>
              <a:t> Each process involved in the cycle is deadlocked.</a:t>
            </a:r>
          </a:p>
          <a:p>
            <a:r>
              <a:rPr lang="en-US" sz="2000"/>
              <a:t> In this case, a cycle in the graph is both a necessary and a sufficient condition for the existence of deadlock.</a:t>
            </a:r>
          </a:p>
          <a:p>
            <a:r>
              <a:rPr lang="en-US" sz="2000"/>
              <a:t> If each resource type has several instances, then a cycle does not necessarily imply that a deadlock has occurred.</a:t>
            </a:r>
          </a:p>
          <a:p>
            <a:r>
              <a:rPr lang="en-US" sz="2000"/>
              <a:t> In this case, a cycle in the graph is a necessary but not a sufficient condition for the existence of deadlock.</a:t>
            </a:r>
          </a:p>
          <a:p>
            <a:r>
              <a:rPr lang="en-US" sz="2000"/>
              <a:t> To illustrate this concept, we return to the resource-allocation graph depicted in Figure 7.2.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0ED15-CF5B-8A91-6F71-EBD92041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49225"/>
            <a:ext cx="10515600" cy="692150"/>
          </a:xfrm>
        </p:spPr>
        <p:txBody>
          <a:bodyPr/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>
                <a:ea typeface="+mj-ea"/>
              </a:rPr>
              <a:t>Resource Allocation Graph With A Deadlock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5" r="25287" b="1530"/>
          <a:stretch>
            <a:fillRect/>
          </a:stretch>
        </p:blipFill>
        <p:spPr bwMode="auto">
          <a:xfrm>
            <a:off x="2582863" y="1839913"/>
            <a:ext cx="2781300" cy="4117975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557463" y="1157288"/>
            <a:ext cx="3048000" cy="64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buFont typeface="Helvetica" pitchFamily="34" charset="0"/>
              <a:buNone/>
            </a:pPr>
            <a:r>
              <a:rPr lang="en-GB" sz="1800">
                <a:solidFill>
                  <a:srgbClr val="000000"/>
                </a:solidFill>
                <a:latin typeface="Helvetica" pitchFamily="34" charset="0"/>
              </a:rPr>
              <a:t>Before P</a:t>
            </a:r>
            <a:r>
              <a:rPr lang="en-GB" sz="1800" baseline="-25000">
                <a:solidFill>
                  <a:srgbClr val="000000"/>
                </a:solidFill>
                <a:latin typeface="Helvetica" pitchFamily="34" charset="0"/>
              </a:rPr>
              <a:t>3</a:t>
            </a:r>
            <a:r>
              <a:rPr lang="en-GB" sz="1800">
                <a:solidFill>
                  <a:srgbClr val="000000"/>
                </a:solidFill>
                <a:latin typeface="Helvetica" pitchFamily="34" charset="0"/>
              </a:rPr>
              <a:t> requested an instance of R</a:t>
            </a:r>
            <a:r>
              <a:rPr lang="en-GB" sz="1800" baseline="-25000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7072313" y="1150938"/>
            <a:ext cx="2854325" cy="64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buFont typeface="Helvetica" pitchFamily="34" charset="0"/>
              <a:buNone/>
            </a:pPr>
            <a:r>
              <a:rPr lang="en-GB" sz="1800">
                <a:solidFill>
                  <a:srgbClr val="000000"/>
                </a:solidFill>
                <a:latin typeface="Helvetica" pitchFamily="34" charset="0"/>
              </a:rPr>
              <a:t>After P</a:t>
            </a:r>
            <a:r>
              <a:rPr lang="en-GB" sz="1800" baseline="-25000">
                <a:solidFill>
                  <a:srgbClr val="000000"/>
                </a:solidFill>
                <a:latin typeface="Helvetica" pitchFamily="34" charset="0"/>
              </a:rPr>
              <a:t>3</a:t>
            </a:r>
            <a:r>
              <a:rPr lang="en-GB" sz="1800">
                <a:solidFill>
                  <a:srgbClr val="000000"/>
                </a:solidFill>
                <a:latin typeface="Helvetica" pitchFamily="34" charset="0"/>
              </a:rPr>
              <a:t> requested an instance of R</a:t>
            </a:r>
            <a:r>
              <a:rPr lang="en-GB" sz="1800" baseline="-25000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404350" y="5183505"/>
            <a:ext cx="16421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Two </a:t>
            </a:r>
            <a:r>
              <a:rPr lang="en-IN">
                <a:solidFill>
                  <a:schemeClr val="tx1"/>
                </a:solidFill>
              </a:rPr>
              <a:t>cycles: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319963" y="6066473"/>
            <a:ext cx="3048000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buFont typeface="Helvetica" pitchFamily="34" charset="0"/>
              <a:buNone/>
            </a:pPr>
            <a:r>
              <a:rPr lang="en-GB" sz="2000" b="1" baseline="-25000">
                <a:solidFill>
                  <a:srgbClr val="FF0000"/>
                </a:solidFill>
                <a:latin typeface="Helvetica" pitchFamily="34" charset="0"/>
              </a:rPr>
              <a:t>Figure 7.3 Resource-allocation graph with a deadlock.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rcRect l="16563"/>
          <a:stretch>
            <a:fillRect/>
          </a:stretch>
        </p:blipFill>
        <p:spPr>
          <a:xfrm>
            <a:off x="6635115" y="1891665"/>
            <a:ext cx="3733165" cy="39223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8398B-099A-80D2-EF5B-809B6D56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140" y="1099185"/>
            <a:ext cx="10515600" cy="5463540"/>
          </a:xfrm>
        </p:spPr>
        <p:txBody>
          <a:bodyPr>
            <a:normAutofit fontScale="97500"/>
          </a:bodyPr>
          <a:lstStyle/>
          <a:p>
            <a:pPr algn="just"/>
            <a:r>
              <a:rPr lang="en-US"/>
              <a:t>Suppose that process P3 requests an instance of resource type R2. Since no resource instance is currently available, a request edge P3 </a:t>
            </a:r>
            <a:r>
              <a:rPr lang="en-IN">
                <a:ea typeface="Lucida Sans Unicode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/>
              <a:t> R2 is added to the graph (Figure 7.3). At this point, two minimal cycles exist in the system:</a:t>
            </a:r>
          </a:p>
          <a:p>
            <a:pPr algn="just"/>
            <a:r>
              <a:rPr lang="en-IN">
                <a:ea typeface="Lucida Sans Unicode" panose="020B0602030504020204" pitchFamily="34" charset="0"/>
                <a:sym typeface="+mn-ea"/>
              </a:rPr>
              <a:t>P1</a:t>
            </a:r>
            <a:r>
              <a:rPr lang="en-IN">
                <a:ea typeface="Lucida Sans Unicode" panose="020B0602030504020204" pitchFamily="34" charset="0"/>
                <a:sym typeface="Wingdings" panose="05000000000000000000" pitchFamily="2" charset="2"/>
              </a:rPr>
              <a:t>R1P2R3</a:t>
            </a:r>
            <a:r>
              <a:rPr lang="en-US" altLang="en-IN">
                <a:ea typeface="Lucida Sans Unicode" panose="020B0602030504020204" pitchFamily="34" charset="0"/>
                <a:sym typeface="Wingdings" panose="05000000000000000000" pitchFamily="2" charset="2"/>
              </a:rPr>
              <a:t>P3</a:t>
            </a:r>
            <a:r>
              <a:rPr lang="en-IN">
                <a:ea typeface="Lucida Sans Unicode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altLang="en-IN">
                <a:ea typeface="Lucida Sans Unicode" panose="020B0602030504020204" pitchFamily="34" charset="0"/>
                <a:sym typeface="Wingdings" panose="05000000000000000000" pitchFamily="2" charset="2"/>
              </a:rPr>
              <a:t>R</a:t>
            </a:r>
            <a:r>
              <a:rPr lang="en-IN">
                <a:ea typeface="Lucida Sans Unicode" panose="020B0602030504020204" pitchFamily="34" charset="0"/>
                <a:sym typeface="Wingdings" panose="05000000000000000000" pitchFamily="2" charset="2"/>
              </a:rPr>
              <a:t>2P</a:t>
            </a:r>
            <a:r>
              <a:rPr lang="en-US" altLang="en-IN">
                <a:ea typeface="Lucida Sans Unicode" panose="020B0602030504020204" pitchFamily="34" charset="0"/>
                <a:sym typeface="Wingdings" panose="05000000000000000000" pitchFamily="2" charset="2"/>
              </a:rPr>
              <a:t>1</a:t>
            </a:r>
          </a:p>
          <a:p>
            <a:pPr algn="just"/>
            <a:r>
              <a:rPr lang="en-US" altLang="en-IN">
                <a:ea typeface="Lucida Sans Unicode" panose="020B0602030504020204" pitchFamily="34" charset="0"/>
                <a:sym typeface="Wingdings" panose="05000000000000000000" pitchFamily="2" charset="2"/>
              </a:rPr>
              <a:t>P</a:t>
            </a:r>
            <a:r>
              <a:rPr lang="en-IN">
                <a:ea typeface="Lucida Sans Unicode" panose="020B0602030504020204" pitchFamily="34" charset="0"/>
                <a:sym typeface="Wingdings" panose="05000000000000000000" pitchFamily="2" charset="2"/>
              </a:rPr>
              <a:t>2</a:t>
            </a:r>
            <a:r>
              <a:rPr lang="en-US" altLang="en-IN">
                <a:ea typeface="Lucida Sans Unicode" panose="020B0602030504020204" pitchFamily="34" charset="0"/>
                <a:sym typeface="Wingdings" panose="05000000000000000000" pitchFamily="2" charset="2"/>
              </a:rPr>
              <a:t>R3</a:t>
            </a:r>
            <a:r>
              <a:rPr lang="en-IN">
                <a:ea typeface="Lucida Sans Unicode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altLang="en-IN">
                <a:ea typeface="Lucida Sans Unicode" panose="020B0602030504020204" pitchFamily="34" charset="0"/>
                <a:sym typeface="Wingdings" panose="05000000000000000000" pitchFamily="2" charset="2"/>
              </a:rPr>
              <a:t>P3</a:t>
            </a:r>
            <a:r>
              <a:rPr lang="en-IN">
                <a:ea typeface="Lucida Sans Unicode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altLang="en-IN">
                <a:ea typeface="Lucida Sans Unicode" panose="020B0602030504020204" pitchFamily="34" charset="0"/>
                <a:sym typeface="Wingdings" panose="05000000000000000000" pitchFamily="2" charset="2"/>
              </a:rPr>
              <a:t>R2</a:t>
            </a:r>
            <a:r>
              <a:rPr lang="en-IN">
                <a:ea typeface="Lucida Sans Unicode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altLang="en-IN">
                <a:ea typeface="Lucida Sans Unicode" panose="020B0602030504020204" pitchFamily="34" charset="0"/>
                <a:sym typeface="Wingdings" panose="05000000000000000000" pitchFamily="2" charset="2"/>
              </a:rPr>
              <a:t>P2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Processes P1, P2, and P3 are deadlocked.</a:t>
            </a:r>
          </a:p>
          <a:p>
            <a:pPr algn="just"/>
            <a:r>
              <a:rPr lang="en-US"/>
              <a:t> Process P2 is waiting for the resource R3, which is held by process P3. </a:t>
            </a:r>
          </a:p>
          <a:p>
            <a:pPr algn="just"/>
            <a:r>
              <a:rPr lang="en-US"/>
              <a:t>Process P3 is waiting for either process P1 or process P2 to release resource R2.</a:t>
            </a:r>
          </a:p>
          <a:p>
            <a:pPr algn="just"/>
            <a:r>
              <a:rPr lang="en-US"/>
              <a:t> In addition, process P1 is waiting for process  P2 to release resource R1. </a:t>
            </a:r>
          </a:p>
          <a:p>
            <a:pPr algn="just"/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/>
        </p:nvSpPr>
        <p:spPr>
          <a:xfrm>
            <a:off x="838200" y="149225"/>
            <a:ext cx="10515600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>
                <a:ea typeface="+mj-ea"/>
              </a:rPr>
              <a:t>Resource Allocation Graph With A Deadlock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89248E-A221-0289-B3B5-D86158F3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62175" y="200025"/>
            <a:ext cx="8226425" cy="581025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 typeface="Helvetica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>
                <a:sym typeface="+mn-ea"/>
              </a:rPr>
              <a:t>Graph with a cycle but no deadlock</a:t>
            </a:r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t="905" r="21391" b="905"/>
          <a:stretch>
            <a:fillRect/>
          </a:stretch>
        </p:blipFill>
        <p:spPr bwMode="auto">
          <a:xfrm>
            <a:off x="986763" y="1349993"/>
            <a:ext cx="3246437" cy="4157662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4726940" y="921385"/>
            <a:ext cx="692848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>
                <a:sym typeface="+mn-ea"/>
              </a:rPr>
              <a:t>Now consider the resource-allocation graph in Figure 7.4.</a:t>
            </a:r>
          </a:p>
          <a:p>
            <a:pPr algn="just"/>
            <a:r>
              <a:rPr lang="en-US" sz="2000">
                <a:sym typeface="+mn-ea"/>
              </a:rPr>
              <a:t> In this example, </a:t>
            </a:r>
            <a:endParaRPr lang="en-US" sz="2000"/>
          </a:p>
          <a:p>
            <a:pPr algn="just"/>
            <a:r>
              <a:rPr lang="en-US" sz="2000">
                <a:sym typeface="+mn-ea"/>
              </a:rPr>
              <a:t>we also have a cycle:</a:t>
            </a:r>
          </a:p>
          <a:p>
            <a:pPr algn="just"/>
            <a:r>
              <a:rPr lang="en-US" sz="2000">
                <a:sym typeface="+mn-ea"/>
              </a:rPr>
              <a:t>P1</a:t>
            </a:r>
            <a:r>
              <a:rPr lang="en-IN" sz="2000">
                <a:ea typeface="Lucida Sans Unicode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sz="2000">
                <a:sym typeface="+mn-ea"/>
              </a:rPr>
              <a:t>R1</a:t>
            </a:r>
            <a:r>
              <a:rPr lang="en-IN" sz="2000">
                <a:ea typeface="Lucida Sans Unicode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sz="2000">
                <a:sym typeface="+mn-ea"/>
              </a:rPr>
              <a:t>P3</a:t>
            </a:r>
            <a:r>
              <a:rPr lang="en-IN" sz="2000">
                <a:ea typeface="Lucida Sans Unicode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sz="2000">
                <a:sym typeface="+mn-ea"/>
              </a:rPr>
              <a:t>R2</a:t>
            </a:r>
            <a:r>
              <a:rPr lang="en-IN" sz="2000">
                <a:ea typeface="Lucida Sans Unicode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sz="2000">
                <a:sym typeface="+mn-ea"/>
              </a:rPr>
              <a:t>P1</a:t>
            </a:r>
          </a:p>
          <a:p>
            <a:pPr algn="just"/>
            <a:endParaRPr lang="en-US" sz="2000">
              <a:sym typeface="+mn-ea"/>
            </a:endParaRPr>
          </a:p>
          <a:p>
            <a:pPr algn="just"/>
            <a:r>
              <a:rPr lang="en-US" sz="2000"/>
              <a:t>However, there is no deadlock. </a:t>
            </a:r>
          </a:p>
          <a:p>
            <a:pPr algn="just"/>
            <a:r>
              <a:rPr lang="en-US" sz="2000"/>
              <a:t>Observe that process P4 may release its instance of resource type R2.</a:t>
            </a:r>
          </a:p>
          <a:p>
            <a:pPr algn="just"/>
            <a:r>
              <a:rPr lang="en-US" sz="2000"/>
              <a:t> That resource can then be allocated to P3, breaking the cycle. </a:t>
            </a:r>
          </a:p>
          <a:p>
            <a:pPr algn="just"/>
            <a:endParaRPr lang="en-US" sz="2000"/>
          </a:p>
          <a:p>
            <a:pPr algn="just"/>
            <a:r>
              <a:rPr lang="en-US" sz="2000"/>
              <a:t>In summary, if a resource-allocation graph does not have a cycle, then the system is not in a deadlocked state.</a:t>
            </a:r>
          </a:p>
          <a:p>
            <a:pPr algn="just"/>
            <a:r>
              <a:rPr lang="en-US" sz="2000"/>
              <a:t> If there is a cycle, then the system may or may not be in a deadlocked state. </a:t>
            </a:r>
          </a:p>
          <a:p>
            <a:pPr algn="just"/>
            <a:r>
              <a:rPr lang="en-US" sz="2000"/>
              <a:t>This observation is important when we deal with the deadlock problem.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99FC6F-D1F1-34E1-0DC1-A6ECDEE1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+mj-ea"/>
              </a:rPr>
              <a:t>Relationship of cycles to deadlocks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454150"/>
            <a:ext cx="9144000" cy="440055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ea typeface="Lucida Sans Unicode" panose="020B0602030504020204" pitchFamily="34" charset="0"/>
              </a:rPr>
              <a:t>If a resource allocation graph contains </a:t>
            </a:r>
            <a:r>
              <a:rPr lang="en-GB" sz="2800" b="1" u="sng">
                <a:solidFill>
                  <a:srgbClr val="C00000"/>
                </a:solidFill>
                <a:ea typeface="Lucida Sans Unicode" panose="020B0602030504020204" pitchFamily="34" charset="0"/>
              </a:rPr>
              <a:t>no</a:t>
            </a:r>
            <a:r>
              <a:rPr lang="en-GB" sz="2800" b="1">
                <a:solidFill>
                  <a:srgbClr val="C00000"/>
                </a:solidFill>
                <a:ea typeface="Lucida Sans Unicode" panose="020B0602030504020204" pitchFamily="34" charset="0"/>
              </a:rPr>
              <a:t> cycles </a:t>
            </a:r>
            <a:r>
              <a:rPr lang="en-GB" sz="2800" b="1">
                <a:solidFill>
                  <a:srgbClr val="C00000"/>
                </a:solidFill>
                <a:latin typeface="Symbol" panose="05050102010706020507" pitchFamily="18" charset="2"/>
                <a:ea typeface="Lucida Sans Unicode" panose="020B0602030504020204" pitchFamily="34" charset="0"/>
              </a:rPr>
              <a:t></a:t>
            </a:r>
            <a:r>
              <a:rPr lang="en-GB" sz="2800" b="1">
                <a:solidFill>
                  <a:srgbClr val="C00000"/>
                </a:solidFill>
                <a:ea typeface="Lucida Sans Unicode" panose="020B0602030504020204" pitchFamily="34" charset="0"/>
              </a:rPr>
              <a:t> no deadlock</a:t>
            </a:r>
            <a:r>
              <a:rPr lang="en-GB" sz="2800">
                <a:ea typeface="Lucida Sans Unicode" panose="020B0602030504020204" pitchFamily="34" charset="0"/>
              </a:rPr>
              <a:t> </a:t>
            </a:r>
            <a:br>
              <a:rPr lang="en-GB" sz="2800">
                <a:ea typeface="Lucida Sans Unicode" panose="020B0602030504020204" pitchFamily="34" charset="0"/>
              </a:rPr>
            </a:br>
            <a:endParaRPr lang="en-GB" sz="280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ea typeface="Lucida Sans Unicode" panose="020B0602030504020204" pitchFamily="34" charset="0"/>
              </a:rPr>
              <a:t>If a resource allocation graph contains a </a:t>
            </a:r>
            <a:r>
              <a:rPr lang="en-GB" sz="2800" b="1" u="sng">
                <a:solidFill>
                  <a:srgbClr val="C00000"/>
                </a:solidFill>
                <a:ea typeface="Lucida Sans Unicode" panose="020B0602030504020204" pitchFamily="34" charset="0"/>
              </a:rPr>
              <a:t>cycle</a:t>
            </a:r>
            <a:r>
              <a:rPr lang="en-GB" sz="2800">
                <a:ea typeface="Lucida Sans Unicode" panose="020B0602030504020204" pitchFamily="34" charset="0"/>
              </a:rPr>
              <a:t> </a:t>
            </a:r>
            <a:r>
              <a:rPr lang="en-GB" sz="2800" b="1">
                <a:solidFill>
                  <a:srgbClr val="C00000"/>
                </a:solidFill>
                <a:ea typeface="Lucida Sans Unicode" panose="020B0602030504020204" pitchFamily="34" charset="0"/>
              </a:rPr>
              <a:t>and if </a:t>
            </a:r>
            <a:r>
              <a:rPr lang="en-GB" sz="2800" b="1" u="sng">
                <a:solidFill>
                  <a:srgbClr val="C00000"/>
                </a:solidFill>
                <a:ea typeface="Lucida Sans Unicode" panose="020B0602030504020204" pitchFamily="34" charset="0"/>
              </a:rPr>
              <a:t>only one</a:t>
            </a:r>
            <a:r>
              <a:rPr lang="en-GB" sz="2800" b="1">
                <a:solidFill>
                  <a:srgbClr val="C00000"/>
                </a:solidFill>
                <a:ea typeface="Lucida Sans Unicode" panose="020B0602030504020204" pitchFamily="34" charset="0"/>
              </a:rPr>
              <a:t> instance exists per resource type </a:t>
            </a:r>
            <a:r>
              <a:rPr lang="en-GB" sz="2800" b="1">
                <a:solidFill>
                  <a:srgbClr val="C00000"/>
                </a:solidFill>
                <a:latin typeface="Symbol" panose="05050102010706020507" pitchFamily="18" charset="2"/>
                <a:ea typeface="Lucida Sans Unicode" panose="020B0602030504020204" pitchFamily="34" charset="0"/>
              </a:rPr>
              <a:t></a:t>
            </a:r>
            <a:r>
              <a:rPr lang="en-GB" sz="2800" b="1">
                <a:solidFill>
                  <a:srgbClr val="C00000"/>
                </a:solidFill>
                <a:ea typeface="Lucida Sans Unicode" panose="020B0602030504020204" pitchFamily="34" charset="0"/>
              </a:rPr>
              <a:t> deadlock</a:t>
            </a:r>
            <a:br>
              <a:rPr lang="en-GB" sz="2800">
                <a:ea typeface="Lucida Sans Unicode" panose="020B0602030504020204" pitchFamily="34" charset="0"/>
              </a:rPr>
            </a:br>
            <a:endParaRPr lang="en-GB" sz="280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ea typeface="Lucida Sans Unicode" panose="020B0602030504020204" pitchFamily="34" charset="0"/>
              </a:rPr>
              <a:t>If a resource allocation graph contains a </a:t>
            </a:r>
            <a:r>
              <a:rPr lang="en-GB" sz="2800" b="1">
                <a:solidFill>
                  <a:srgbClr val="C00000"/>
                </a:solidFill>
                <a:ea typeface="Lucida Sans Unicode" panose="020B0602030504020204" pitchFamily="34" charset="0"/>
              </a:rPr>
              <a:t>cycle and and if </a:t>
            </a:r>
            <a:r>
              <a:rPr lang="en-GB" sz="2800" b="1" u="sng">
                <a:solidFill>
                  <a:srgbClr val="C00000"/>
                </a:solidFill>
                <a:ea typeface="Lucida Sans Unicode" panose="020B0602030504020204" pitchFamily="34" charset="0"/>
              </a:rPr>
              <a:t>several</a:t>
            </a:r>
            <a:r>
              <a:rPr lang="en-GB" sz="2800" b="1">
                <a:solidFill>
                  <a:srgbClr val="C00000"/>
                </a:solidFill>
                <a:ea typeface="Lucida Sans Unicode" panose="020B0602030504020204" pitchFamily="34" charset="0"/>
              </a:rPr>
              <a:t> instances exists per resource type </a:t>
            </a:r>
            <a:r>
              <a:rPr lang="en-GB" sz="2800" b="1">
                <a:solidFill>
                  <a:srgbClr val="C00000"/>
                </a:solidFill>
                <a:latin typeface="Symbol" panose="05050102010706020507" pitchFamily="18" charset="2"/>
                <a:ea typeface="Lucida Sans Unicode" panose="020B0602030504020204" pitchFamily="34" charset="0"/>
              </a:rPr>
              <a:t></a:t>
            </a:r>
            <a:r>
              <a:rPr lang="en-GB" sz="2800" b="1">
                <a:solidFill>
                  <a:srgbClr val="C00000"/>
                </a:solidFill>
                <a:ea typeface="Lucida Sans Unicode" panose="020B0602030504020204" pitchFamily="34" charset="0"/>
              </a:rPr>
              <a:t> possibility of deadlock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ea typeface="Lucida Sans Unicode" panose="020B0602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5EA62-A464-8334-0201-89E051F5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+mj-ea"/>
              </a:rPr>
              <a:t>Chapter Objectives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54350" y="1774825"/>
            <a:ext cx="6256338" cy="4452938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ea typeface="Lucida Sans Unicode" panose="020B0602030504020204" pitchFamily="34" charset="0"/>
              </a:rPr>
              <a:t>What causes deadlock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ea typeface="Lucida Sans Unicode" panose="020B0602030504020204" pitchFamily="34" charset="0"/>
              </a:rPr>
              <a:t>Methods for preventing, avoiding, or detecting deadlocks in a computer system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BB68B-9F11-AA1D-5186-4EBD74E4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1305"/>
            <a:ext cx="10419080" cy="589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Que: Consider a system with four processes P1, P2, P3 and P4 and two resources, R1and R2 respectively.</a:t>
            </a:r>
          </a:p>
          <a:p>
            <a:pPr marL="0" indent="0">
              <a:buNone/>
            </a:pPr>
            <a:r>
              <a:rPr lang="en-US" dirty="0"/>
              <a:t>Each resource has two instances. Furthermore:</a:t>
            </a:r>
          </a:p>
          <a:p>
            <a:pPr marL="0" indent="0">
              <a:buNone/>
            </a:pPr>
            <a:r>
              <a:rPr lang="en-US" dirty="0"/>
              <a:t>• P1 allocates an instance of R2, and requests an instance of R1</a:t>
            </a:r>
          </a:p>
          <a:p>
            <a:pPr marL="0" indent="0">
              <a:buNone/>
            </a:pPr>
            <a:r>
              <a:rPr lang="en-US" dirty="0"/>
              <a:t>• P2 allocates an instance of R1, and doesn’t need any other resource</a:t>
            </a:r>
          </a:p>
          <a:p>
            <a:pPr marL="0" indent="0">
              <a:buNone/>
            </a:pPr>
            <a:r>
              <a:rPr lang="en-US" dirty="0"/>
              <a:t>• P3 allocates an instance of R1 and requires an instance of R2</a:t>
            </a:r>
          </a:p>
          <a:p>
            <a:pPr marL="0" indent="0">
              <a:buNone/>
            </a:pPr>
            <a:r>
              <a:rPr lang="en-US" dirty="0"/>
              <a:t>• P4 allocates an instance of R2, and doesn’t need any other resource</a:t>
            </a:r>
          </a:p>
          <a:p>
            <a:pPr marL="0" indent="0">
              <a:buNone/>
            </a:pPr>
            <a:r>
              <a:rPr lang="en-US" dirty="0"/>
              <a:t>Draw the resource allocation graph.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828800" y="5781675"/>
            <a:ext cx="96323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Is there a cycle in the graph? If yes name it.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P1 R1 P3 R2 P1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FDA20-4250-15BB-A6F3-85A34ED2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11475" y="1313815"/>
            <a:ext cx="7523480" cy="49091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265430" y="0"/>
            <a:ext cx="53244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rgbClr val="FF0000"/>
                </a:solidFill>
              </a:rPr>
              <a:t>Solution:</a:t>
            </a:r>
          </a:p>
          <a:p>
            <a:endParaRPr lang="en-US" sz="2800" b="1">
              <a:solidFill>
                <a:srgbClr val="FF0000"/>
              </a:solidFill>
            </a:endParaRPr>
          </a:p>
          <a:p>
            <a:r>
              <a:rPr lang="en-US" sz="2800" b="1">
                <a:highlight>
                  <a:srgbClr val="FFFF00"/>
                </a:highlight>
              </a:rPr>
              <a:t>Resource allocation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BE0EA8-AFE4-4B4E-E2AD-4AC1F690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670" y="929640"/>
            <a:ext cx="9801225" cy="4351655"/>
          </a:xfrm>
        </p:spPr>
        <p:txBody>
          <a:bodyPr>
            <a:normAutofit fontScale="9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Que: </a:t>
            </a:r>
            <a:r>
              <a:rPr lang="en-US" dirty="0"/>
              <a:t>A system has three types of resources R1 R2 R3 and their number of units are 3, 2, and 2 respectively. Four processes P1 P2 P3 and P4 are currently competing for these resources in following number. </a:t>
            </a:r>
          </a:p>
          <a:p>
            <a:pPr marL="0" indent="0" algn="just">
              <a:buNone/>
            </a:pPr>
            <a:r>
              <a:rPr lang="en-US" dirty="0" err="1"/>
              <a:t>i</a:t>
            </a:r>
            <a:r>
              <a:rPr lang="en-US" dirty="0"/>
              <a:t>) P1 is holding one unit of R1 and is requesting for one unit of R2. </a:t>
            </a:r>
          </a:p>
          <a:p>
            <a:pPr marL="0" indent="0" algn="just">
              <a:buNone/>
            </a:pPr>
            <a:r>
              <a:rPr lang="en-US" dirty="0"/>
              <a:t>ii) P2 is holding two units of R2 and is requesting for one unit each of R1 and R3. </a:t>
            </a:r>
          </a:p>
          <a:p>
            <a:pPr marL="0" indent="0" algn="just">
              <a:buNone/>
            </a:pPr>
            <a:r>
              <a:rPr lang="en-US" dirty="0"/>
              <a:t>iii) P3 is holding one unit of R1 and is requesting for one unit of R2. </a:t>
            </a:r>
          </a:p>
          <a:p>
            <a:pPr marL="0" indent="0" algn="just">
              <a:buNone/>
            </a:pPr>
            <a:r>
              <a:rPr lang="en-US" dirty="0"/>
              <a:t>iv) P4 is holding two units of R3 and requesting for one unit of R1. </a:t>
            </a:r>
          </a:p>
          <a:p>
            <a:pPr marL="0" indent="0" algn="just">
              <a:buNone/>
            </a:pPr>
            <a:r>
              <a:rPr lang="en-US" dirty="0"/>
              <a:t>Draw </a:t>
            </a:r>
            <a:r>
              <a:rPr lang="en-US"/>
              <a:t>the resource </a:t>
            </a:r>
            <a:r>
              <a:rPr lang="en-US" dirty="0"/>
              <a:t>allocation graph for above. Determine if any of the processes are in deadlock state?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4528C3-A49A-CEB1-3F8E-EF1A57C1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lum bright="24000" contrast="12000"/>
          </a:blip>
          <a:srcRect l="22071" t="13277" r="27748" b="33063"/>
          <a:stretch>
            <a:fillRect/>
          </a:stretch>
        </p:blipFill>
        <p:spPr>
          <a:xfrm>
            <a:off x="528955" y="356235"/>
            <a:ext cx="10703560" cy="61455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265430" y="0"/>
            <a:ext cx="53244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rgbClr val="FF0000"/>
                </a:solidFill>
              </a:rPr>
              <a:t>Solution:</a:t>
            </a:r>
          </a:p>
          <a:p>
            <a:endParaRPr lang="en-US" sz="2800" b="1">
              <a:solidFill>
                <a:srgbClr val="FF0000"/>
              </a:solidFill>
            </a:endParaRPr>
          </a:p>
          <a:p>
            <a:r>
              <a:rPr lang="en-US" sz="2800" b="1">
                <a:highlight>
                  <a:srgbClr val="FFFF00"/>
                </a:highlight>
              </a:rPr>
              <a:t>Resource allocation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295BC-BEAE-7BD9-244F-9AF5F7B9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" y="0"/>
            <a:ext cx="5324475" cy="1325880"/>
          </a:xfrm>
        </p:spPr>
        <p:txBody>
          <a:bodyPr/>
          <a:lstStyle/>
          <a:p>
            <a:r>
              <a:rPr lang="en-US" sz="2800" b="1">
                <a:highlight>
                  <a:srgbClr val="FFFF00"/>
                </a:highlight>
              </a:rPr>
              <a:t>Cycle but no deadlock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lum bright="18000" contrast="12000"/>
          </a:blip>
          <a:srcRect l="23554" t="11140" r="23260" b="11140"/>
          <a:stretch>
            <a:fillRect/>
          </a:stretch>
        </p:blipFill>
        <p:spPr>
          <a:xfrm>
            <a:off x="4933950" y="0"/>
            <a:ext cx="7657465" cy="67094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6ADC5-C708-44A7-6EBA-B088A1EF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lum bright="6000" contrast="30000"/>
          </a:blip>
          <a:srcRect l="33995" t="12732" r="34289" b="17506"/>
          <a:stretch>
            <a:fillRect/>
          </a:stretch>
        </p:blipFill>
        <p:spPr>
          <a:xfrm>
            <a:off x="4105910" y="119380"/>
            <a:ext cx="8086090" cy="66198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0" y="0"/>
            <a:ext cx="53244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highlight>
                  <a:srgbClr val="FFFF00"/>
                </a:highlight>
              </a:rPr>
              <a:t>No processes are in deadlock state.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7EE63-1A99-B82B-87A6-B0C8D002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776585" cy="1183005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rgbClr val="7030A0"/>
                </a:solidFill>
              </a:rPr>
              <a:t>Que. </a:t>
            </a:r>
            <a:br>
              <a:rPr lang="en-US" sz="2800" b="1">
                <a:solidFill>
                  <a:srgbClr val="7030A0"/>
                </a:solidFill>
              </a:rPr>
            </a:br>
            <a:r>
              <a:rPr lang="en-US" sz="2800" b="1">
                <a:solidFill>
                  <a:srgbClr val="7030A0"/>
                </a:solidFill>
              </a:rPr>
              <a:t>The following example contains three processes P1, P2, P3 and three resources R1, R2, R3. All the resources are having single instances each.</a:t>
            </a:r>
          </a:p>
        </p:txBody>
      </p:sp>
      <p:pic>
        <p:nvPicPr>
          <p:cNvPr id="100" name="Content Placeholder 9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060" y="2378075"/>
            <a:ext cx="5166995" cy="3190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385242-9F0E-8DFF-58F6-6FC9512D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8809355" y="1389380"/>
          <a:ext cx="293306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R1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043805" y="650875"/>
            <a:ext cx="3080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/>
              <a:t>Allocation Matrix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809355" y="65087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/>
              <a:t>Request Matrix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</p:nvPr>
        </p:nvGraphicFramePr>
        <p:xfrm>
          <a:off x="4782820" y="1363980"/>
          <a:ext cx="334137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R1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776605" y="3863340"/>
            <a:ext cx="109658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400"/>
              <a:t>Avial = (0,0,0)</a:t>
            </a:r>
          </a:p>
          <a:p>
            <a:pPr algn="just"/>
            <a:r>
              <a:rPr lang="en-US" sz="2400"/>
              <a:t>Neither we are having any resource available in the system nor a process going to release.</a:t>
            </a:r>
          </a:p>
          <a:p>
            <a:pPr algn="just"/>
            <a:r>
              <a:rPr lang="en-US" sz="2400"/>
              <a:t> Each of the process needs at least single resource to complete therefore they will continuously be holding each one of them.</a:t>
            </a:r>
          </a:p>
          <a:p>
            <a:pPr algn="just"/>
            <a:r>
              <a:rPr lang="en-US" sz="2400"/>
              <a:t>We cannot fulfill the demand of at least one process using the available resources therefore the system is deadlocked as determined earlier when we detected a cycle in the graph.</a:t>
            </a:r>
          </a:p>
        </p:txBody>
      </p:sp>
      <p:pic>
        <p:nvPicPr>
          <p:cNvPr id="100" name="Content Placeholder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21970" y="1172845"/>
            <a:ext cx="3575685" cy="2201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265430" y="0"/>
            <a:ext cx="53244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rgbClr val="FF0000"/>
                </a:solidFill>
              </a:rPr>
              <a:t>Solution:</a:t>
            </a:r>
          </a:p>
          <a:p>
            <a:endParaRPr lang="en-US" sz="2800" b="1">
              <a:solidFill>
                <a:srgbClr val="FF0000"/>
              </a:solidFill>
            </a:endParaRPr>
          </a:p>
          <a:p>
            <a:endParaRPr lang="en-US" sz="2800" b="1">
              <a:highlight>
                <a:srgbClr val="FFFF00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A8E52E-026B-9158-8D58-B949FE4B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1" name="Content Placeholder 100"/>
          <p:cNvPicPr>
            <a:picLocks noGrp="1"/>
          </p:cNvPicPr>
          <p:nvPr>
            <p:ph idx="1"/>
          </p:nvPr>
        </p:nvPicPr>
        <p:blipFill>
          <a:blip r:embed="rId2"/>
          <a:srcRect b="16567"/>
          <a:stretch>
            <a:fillRect/>
          </a:stretch>
        </p:blipFill>
        <p:spPr>
          <a:xfrm>
            <a:off x="702310" y="457200"/>
            <a:ext cx="10900410" cy="5212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089660" y="5869305"/>
            <a:ext cx="82511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just">
              <a:buNone/>
            </a:pPr>
            <a:r>
              <a:rPr lang="en-US" sz="2800">
                <a:sym typeface="+mn-ea"/>
              </a:rPr>
              <a:t>Determine if any of the processes are in deadlock state?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3DAE3-C7F7-6CC1-A0EA-F6BC6512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Content Placeholder 101"/>
          <p:cNvPicPr>
            <a:picLocks noGrp="1"/>
          </p:cNvPicPr>
          <p:nvPr>
            <p:ph idx="1"/>
          </p:nvPr>
        </p:nvPicPr>
        <p:blipFill>
          <a:blip r:embed="rId2"/>
          <a:srcRect l="16113" r="25043"/>
          <a:stretch>
            <a:fillRect/>
          </a:stretch>
        </p:blipFill>
        <p:spPr>
          <a:xfrm>
            <a:off x="2228850" y="539115"/>
            <a:ext cx="6715760" cy="487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2464435" y="539115"/>
            <a:ext cx="82511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just">
              <a:buNone/>
            </a:pPr>
            <a:r>
              <a:rPr lang="en-US" sz="2800">
                <a:sym typeface="+mn-ea"/>
              </a:rPr>
              <a:t>Determine if any of the processes are in deadlock state?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4D49C-A5FB-BC22-8080-3BCA1319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770813" cy="6842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System Model</a:t>
            </a:r>
            <a:endParaRPr lang="en-IN" dirty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524000" y="1071546"/>
            <a:ext cx="9144000" cy="548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tx1"/>
                </a:solidFill>
              </a:rPr>
              <a:t>Resource types </a:t>
            </a:r>
            <a:r>
              <a:rPr lang="en-GB" sz="2000" i="1" dirty="0">
                <a:solidFill>
                  <a:schemeClr val="tx1"/>
                </a:solidFill>
              </a:rPr>
              <a:t>R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i="1" dirty="0">
                <a:solidFill>
                  <a:schemeClr val="tx1"/>
                </a:solidFill>
              </a:rPr>
              <a:t>R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  <a:r>
              <a:rPr lang="en-GB" sz="2000" dirty="0">
                <a:solidFill>
                  <a:schemeClr val="tx1"/>
                </a:solidFill>
              </a:rPr>
              <a:t>, . . ., </a:t>
            </a:r>
            <a:r>
              <a:rPr lang="en-GB" sz="2000" i="1" dirty="0" err="1">
                <a:solidFill>
                  <a:schemeClr val="tx1"/>
                </a:solidFill>
              </a:rPr>
              <a:t>R</a:t>
            </a:r>
            <a:r>
              <a:rPr lang="en-GB" sz="2000" baseline="-25000" dirty="0" err="1">
                <a:solidFill>
                  <a:schemeClr val="tx1"/>
                </a:solidFill>
              </a:rPr>
              <a:t>m</a:t>
            </a:r>
            <a:r>
              <a:rPr lang="en-GB" sz="2000" baseline="-25000" dirty="0">
                <a:solidFill>
                  <a:schemeClr val="tx1"/>
                </a:solidFill>
              </a:rPr>
              <a:t>  </a:t>
            </a:r>
            <a:r>
              <a:rPr lang="en-GB" sz="2000" dirty="0">
                <a:solidFill>
                  <a:schemeClr val="tx1"/>
                </a:solidFill>
              </a:rPr>
              <a:t>   CPU</a:t>
            </a:r>
            <a:r>
              <a:rPr lang="en-GB" sz="2000" i="1" dirty="0">
                <a:solidFill>
                  <a:schemeClr val="tx1"/>
                </a:solidFill>
              </a:rPr>
              <a:t> cycles, memory space, I/O devices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tx1"/>
                </a:solidFill>
              </a:rPr>
              <a:t>Each resource type </a:t>
            </a:r>
            <a:r>
              <a:rPr lang="en-GB" sz="2000" i="1" dirty="0" err="1">
                <a:solidFill>
                  <a:schemeClr val="tx1"/>
                </a:solidFill>
              </a:rPr>
              <a:t>R</a:t>
            </a:r>
            <a:r>
              <a:rPr lang="en-GB" sz="2000" baseline="-25000" dirty="0" err="1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 has </a:t>
            </a:r>
            <a:r>
              <a:rPr lang="en-GB" sz="2000" i="1" dirty="0">
                <a:solidFill>
                  <a:schemeClr val="tx1"/>
                </a:solidFill>
              </a:rPr>
              <a:t>1 or more </a:t>
            </a:r>
            <a:r>
              <a:rPr lang="en-GB" sz="2000" baseline="-25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instances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tx1"/>
                </a:solidFill>
              </a:rPr>
              <a:t>While accessing each process must follow following sequence: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tx1"/>
                </a:solidFill>
              </a:rPr>
              <a:t>request ................. </a:t>
            </a:r>
            <a:r>
              <a:rPr lang="en-GB" sz="2000" dirty="0">
                <a:solidFill>
                  <a:srgbClr val="FF0000"/>
                </a:solidFill>
              </a:rPr>
              <a:t>Use system call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tx1"/>
                </a:solidFill>
              </a:rPr>
              <a:t>Use 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tx1"/>
                </a:solidFill>
              </a:rPr>
              <a:t>Release------------- </a:t>
            </a:r>
            <a:r>
              <a:rPr lang="en-GB" sz="2000" dirty="0">
                <a:solidFill>
                  <a:srgbClr val="FF0000"/>
                </a:solidFill>
              </a:rPr>
              <a:t>use system call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tx1"/>
                </a:solidFill>
              </a:rPr>
              <a:t>For the resource that is not managed by system call, process uses </a:t>
            </a:r>
            <a:r>
              <a:rPr lang="en-GB" sz="2000" dirty="0">
                <a:solidFill>
                  <a:srgbClr val="FF0000"/>
                </a:solidFill>
              </a:rPr>
              <a:t>semaphore or locks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tx1"/>
                </a:solidFill>
              </a:rPr>
              <a:t>Resource allocation depends on requirement and availability.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tx1"/>
                </a:solidFill>
              </a:rPr>
              <a:t>Allocation information is maintained by the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59827-4B2E-B49F-94D3-1159BC22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Content Placeholder 102"/>
          <p:cNvPicPr>
            <a:picLocks noGrp="1"/>
          </p:cNvPicPr>
          <p:nvPr>
            <p:ph idx="1"/>
          </p:nvPr>
        </p:nvPicPr>
        <p:blipFill>
          <a:blip r:embed="rId2"/>
          <a:srcRect l="9732" r="30927" b="9916"/>
          <a:stretch>
            <a:fillRect/>
          </a:stretch>
        </p:blipFill>
        <p:spPr>
          <a:xfrm>
            <a:off x="2021205" y="1358265"/>
            <a:ext cx="8149590" cy="5197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671830" y="354965"/>
            <a:ext cx="11032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just">
              <a:buNone/>
            </a:pPr>
            <a:r>
              <a:rPr lang="en-US" sz="2800">
                <a:sym typeface="+mn-ea"/>
              </a:rPr>
              <a:t>Determine if any of the processes are in deadlock state?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DA68D-E4D0-140E-9868-7865275D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+mj-ea"/>
              </a:rPr>
              <a:t>Methods for Handling Deadlocks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38300" y="994728"/>
            <a:ext cx="8915400" cy="48688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cida Sans Unicode" panose="020B0602030504020204" pitchFamily="34" charset="0"/>
              </a:rPr>
              <a:t>Use of protocol to prevent / Avoid deadlock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ea typeface="Lucida Sans Unicode" panose="020B0602030504020204" pitchFamily="34" charset="0"/>
              </a:rPr>
              <a:t>Ensure that the system will </a:t>
            </a:r>
            <a:r>
              <a:rPr lang="en-GB" sz="2800" i="1" dirty="0">
                <a:solidFill>
                  <a:srgbClr val="FF0066"/>
                </a:solidFill>
                <a:ea typeface="Lucida Sans Unicode" panose="020B0602030504020204" pitchFamily="34" charset="0"/>
              </a:rPr>
              <a:t>never</a:t>
            </a:r>
            <a:r>
              <a:rPr lang="en-GB" sz="2800" dirty="0">
                <a:ea typeface="Lucida Sans Unicode" panose="020B0602030504020204" pitchFamily="34" charset="0"/>
              </a:rPr>
              <a:t> enter a </a:t>
            </a:r>
            <a:r>
              <a:rPr lang="en-GB" sz="2800" u="sng" dirty="0">
                <a:ea typeface="Lucida Sans Unicode" panose="020B0602030504020204" pitchFamily="34" charset="0"/>
              </a:rPr>
              <a:t>deadlock</a:t>
            </a:r>
            <a:r>
              <a:rPr lang="en-GB" sz="2800" dirty="0">
                <a:ea typeface="Lucida Sans Unicode" panose="020B0602030504020204" pitchFamily="34" charset="0"/>
              </a:rPr>
              <a:t> state</a:t>
            </a:r>
            <a:br>
              <a:rPr lang="en-GB" sz="2800" dirty="0">
                <a:ea typeface="Lucida Sans Unicode" panose="020B0602030504020204" pitchFamily="34" charset="0"/>
              </a:rPr>
            </a:br>
            <a:endParaRPr lang="en-GB" sz="28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cida Sans Unicode" panose="020B0602030504020204" pitchFamily="34" charset="0"/>
              </a:rPr>
              <a:t>Detection</a:t>
            </a:r>
            <a:r>
              <a:rPr lang="en-GB" dirty="0">
                <a:ea typeface="Lucida Sans Unicode" panose="020B0602030504020204" pitchFamily="34" charset="0"/>
              </a:rPr>
              <a:t> &amp; Recovery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ea typeface="Lucida Sans Unicode" panose="020B0602030504020204" pitchFamily="34" charset="0"/>
              </a:rPr>
              <a:t>Allow the system to enter a deadlock state and then recover</a:t>
            </a:r>
            <a:br>
              <a:rPr lang="en-GB" sz="2800" dirty="0">
                <a:ea typeface="Lucida Sans Unicode" panose="020B0602030504020204" pitchFamily="34" charset="0"/>
              </a:rPr>
            </a:br>
            <a:endParaRPr lang="en-GB" sz="28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cida Sans Unicode" panose="020B0602030504020204" pitchFamily="34" charset="0"/>
              </a:rPr>
              <a:t>Do Nothing</a:t>
            </a:r>
            <a:r>
              <a:rPr lang="en-GB" dirty="0">
                <a:ea typeface="Lucida Sans Unicode" panose="020B0602030504020204" pitchFamily="34" charset="0"/>
              </a:rPr>
              <a:t>  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ea typeface="Lucida Sans Unicode" panose="020B0602030504020204" pitchFamily="34" charset="0"/>
              </a:rPr>
              <a:t>Ignore the problem and pretend that deadlock never occur in a system.</a:t>
            </a:r>
          </a:p>
          <a:p>
            <a:pPr lvl="2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cida Sans Unicode" panose="020B0602030504020204" pitchFamily="34" charset="0"/>
              </a:rPr>
              <a:t>and let the user or system administrator handle the problem; used by most operating systems, including </a:t>
            </a:r>
            <a:r>
              <a:rPr lang="en-GB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Windows and UNIX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E982-96D4-FBB1-7138-ABFA0C47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31315" y="9271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ea typeface="+mj-ea"/>
              </a:rPr>
              <a:t>Deadlock Prevention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30630" y="1254760"/>
            <a:ext cx="9952355" cy="494474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dirty="0">
                <a:ea typeface="Lucida Sans Unicode" panose="020B0602030504020204" pitchFamily="34" charset="0"/>
              </a:rPr>
              <a:t>Mutual Exclusion</a:t>
            </a:r>
            <a:r>
              <a:rPr lang="en-GB" sz="1800" dirty="0">
                <a:ea typeface="Lucida Sans Unicode" panose="020B0602030504020204" pitchFamily="34" charset="0"/>
              </a:rPr>
              <a:t> – </a:t>
            </a:r>
            <a:endParaRPr lang="en-GB" sz="1800" dirty="0"/>
          </a:p>
          <a:p>
            <a:pPr lvl="1" algn="just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chemeClr val="tx1"/>
                </a:solidFill>
                <a:ea typeface="Lucida Sans Unicode" panose="020B0602030504020204" pitchFamily="34" charset="0"/>
              </a:rPr>
              <a:t>The mutual-exclusion condition must hold for </a:t>
            </a:r>
            <a:r>
              <a:rPr lang="en-GB" sz="1800" dirty="0" err="1">
                <a:solidFill>
                  <a:schemeClr val="tx1"/>
                </a:solidFill>
                <a:ea typeface="Lucida Sans Unicode" panose="020B0602030504020204" pitchFamily="34" charset="0"/>
              </a:rPr>
              <a:t>nonsharable</a:t>
            </a:r>
            <a:r>
              <a:rPr lang="en-GB" sz="1800" dirty="0">
                <a:solidFill>
                  <a:schemeClr val="tx1"/>
                </a:solidFill>
                <a:ea typeface="Lucida Sans Unicode" panose="020B0602030504020204" pitchFamily="34" charset="0"/>
              </a:rPr>
              <a:t> resources.</a:t>
            </a:r>
          </a:p>
          <a:p>
            <a:pPr lvl="1" algn="just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chemeClr val="tx1"/>
                </a:solidFill>
                <a:ea typeface="Lucida Sans Unicode" panose="020B0602030504020204" pitchFamily="34" charset="0"/>
              </a:rPr>
              <a:t> For example, a printer cannot be simultaneously shared by several processes. </a:t>
            </a:r>
          </a:p>
          <a:p>
            <a:pPr lvl="1" algn="just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chemeClr val="tx1"/>
                </a:solidFill>
                <a:ea typeface="Lucida Sans Unicode" panose="020B0602030504020204" pitchFamily="34" charset="0"/>
              </a:rPr>
              <a:t>Sharable resources, in contrast, do not require mutually exclusive access and thus cannot be involved in a deadlock. </a:t>
            </a:r>
          </a:p>
          <a:p>
            <a:pPr lvl="1" algn="just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chemeClr val="tx1"/>
                </a:solidFill>
                <a:ea typeface="Lucida Sans Unicode" panose="020B0602030504020204" pitchFamily="34" charset="0"/>
              </a:rPr>
              <a:t>Read-only files are a good example of a sharable resource. If several processes attempt to open a read-only file at the same time, they can be granted simultaneous access to the file. A process never needs to wait for a sharable resource. In general, however, we cannot prevent deadlocks by denying the mutual-exclusion condition, because some resources are </a:t>
            </a:r>
            <a:r>
              <a:rPr lang="en-GB" sz="1800" dirty="0" err="1">
                <a:solidFill>
                  <a:schemeClr val="tx1"/>
                </a:solidFill>
                <a:ea typeface="Lucida Sans Unicode" panose="020B0602030504020204" pitchFamily="34" charset="0"/>
              </a:rPr>
              <a:t>nonsharable</a:t>
            </a:r>
            <a:r>
              <a:rPr lang="en-GB" sz="1800" dirty="0">
                <a:solidFill>
                  <a:srgbClr val="C00000"/>
                </a:solidFill>
                <a:ea typeface="Lucida Sans Unicode" panose="020B0602030504020204" pitchFamily="34" charset="0"/>
              </a:rPr>
              <a:t>.</a:t>
            </a:r>
          </a:p>
          <a:p>
            <a:pPr lvl="0" algn="just">
              <a:lnSpc>
                <a:spcPct val="100000"/>
              </a:lnSpc>
              <a:buClrTx/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dirty="0">
                <a:ea typeface="Lucida Sans Unicode" panose="020B0602030504020204" pitchFamily="34" charset="0"/>
              </a:rPr>
              <a:t>Hold and Wait – </a:t>
            </a:r>
          </a:p>
          <a:p>
            <a:pPr lvl="1" algn="just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To ensure that the hold-and-wait condition never occurs in the system</a:t>
            </a:r>
            <a:r>
              <a:rPr lang="en-US" altLang="en-GB" sz="1800" dirty="0">
                <a:ea typeface="Lucida Sans Unicode" panose="020B0602030504020204" pitchFamily="34" charset="0"/>
              </a:rPr>
              <a:t>, </a:t>
            </a:r>
            <a:r>
              <a:rPr lang="en-GB" sz="1800" dirty="0">
                <a:ea typeface="Lucida Sans Unicode" panose="020B0602030504020204" pitchFamily="34" charset="0"/>
              </a:rPr>
              <a:t>we must guarantee that whenever a process </a:t>
            </a:r>
            <a:r>
              <a:rPr lang="en-GB" sz="1800" b="1" dirty="0">
                <a:solidFill>
                  <a:srgbClr val="C00000"/>
                </a:solidFill>
                <a:ea typeface="Lucida Sans Unicode" panose="020B0602030504020204" pitchFamily="34" charset="0"/>
              </a:rPr>
              <a:t>requests</a:t>
            </a:r>
            <a:r>
              <a:rPr lang="en-GB" sz="1800" dirty="0">
                <a:ea typeface="Lucida Sans Unicode" panose="020B0602030504020204" pitchFamily="34" charset="0"/>
              </a:rPr>
              <a:t> a resource, it </a:t>
            </a:r>
            <a:r>
              <a:rPr lang="en-GB" sz="1800" b="1" u="sng" dirty="0">
                <a:solidFill>
                  <a:srgbClr val="C00000"/>
                </a:solidFill>
                <a:ea typeface="Lucida Sans Unicode" panose="020B0602030504020204" pitchFamily="34" charset="0"/>
              </a:rPr>
              <a:t>does not</a:t>
            </a:r>
            <a:r>
              <a:rPr lang="en-GB" sz="1800" b="1" dirty="0">
                <a:solidFill>
                  <a:srgbClr val="C00000"/>
                </a:solidFill>
                <a:ea typeface="Lucida Sans Unicode" panose="020B0602030504020204" pitchFamily="34" charset="0"/>
              </a:rPr>
              <a:t> hold</a:t>
            </a:r>
            <a:r>
              <a:rPr lang="en-GB" sz="1800" dirty="0">
                <a:ea typeface="Lucida Sans Unicode" panose="020B0602030504020204" pitchFamily="34" charset="0"/>
              </a:rPr>
              <a:t> any other resources</a:t>
            </a:r>
          </a:p>
          <a:p>
            <a:pPr lvl="1" algn="just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Require a process to request and be </a:t>
            </a:r>
            <a:r>
              <a:rPr lang="en-GB" sz="1800" dirty="0">
                <a:solidFill>
                  <a:srgbClr val="C00000"/>
                </a:solidFill>
                <a:ea typeface="Lucida Sans Unicode" panose="020B0602030504020204" pitchFamily="34" charset="0"/>
              </a:rPr>
              <a:t>allocated all its resources</a:t>
            </a:r>
            <a:r>
              <a:rPr lang="en-GB" sz="1800" b="1" dirty="0">
                <a:solidFill>
                  <a:srgbClr val="C00000"/>
                </a:solidFill>
                <a:ea typeface="Lucida Sans Unicode" panose="020B0602030504020204" pitchFamily="34" charset="0"/>
              </a:rPr>
              <a:t> </a:t>
            </a:r>
            <a:r>
              <a:rPr lang="en-GB" sz="1800" b="1" u="sng" dirty="0">
                <a:solidFill>
                  <a:srgbClr val="C00000"/>
                </a:solidFill>
                <a:ea typeface="Lucida Sans Unicode" panose="020B0602030504020204" pitchFamily="34" charset="0"/>
              </a:rPr>
              <a:t>before</a:t>
            </a:r>
            <a:r>
              <a:rPr lang="en-GB" sz="1800" b="1" dirty="0">
                <a:solidFill>
                  <a:srgbClr val="C00000"/>
                </a:solidFill>
                <a:ea typeface="Lucida Sans Unicode" panose="020B0602030504020204" pitchFamily="34" charset="0"/>
              </a:rPr>
              <a:t> it begins execution, </a:t>
            </a:r>
          </a:p>
          <a:p>
            <a:pPr lvl="1" algn="just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or allow a process to request resources </a:t>
            </a:r>
            <a:r>
              <a:rPr lang="en-GB" sz="1800" b="1" u="sng" dirty="0">
                <a:solidFill>
                  <a:srgbClr val="C00000"/>
                </a:solidFill>
                <a:ea typeface="Lucida Sans Unicode" panose="020B0602030504020204" pitchFamily="34" charset="0"/>
              </a:rPr>
              <a:t>only</a:t>
            </a:r>
            <a:r>
              <a:rPr lang="en-GB" sz="1800" b="1" dirty="0">
                <a:solidFill>
                  <a:srgbClr val="C00000"/>
                </a:solidFill>
                <a:ea typeface="Lucida Sans Unicode" panose="020B0602030504020204" pitchFamily="34" charset="0"/>
              </a:rPr>
              <a:t> when the process has none</a:t>
            </a:r>
          </a:p>
          <a:p>
            <a:pPr lvl="2" algn="just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dirty="0">
                <a:solidFill>
                  <a:srgbClr val="C00000"/>
                </a:solidFill>
                <a:ea typeface="Lucida Sans Unicode" panose="020B0602030504020204" pitchFamily="34" charset="0"/>
              </a:rPr>
              <a:t>Example CD ROM – COPY ON DISK &amp; sort  -- PRINT</a:t>
            </a:r>
          </a:p>
          <a:p>
            <a:pPr lvl="1" algn="just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Result: Low resource utilization; starvation possible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630998" y="884873"/>
            <a:ext cx="429768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125"/>
              </a:spcBef>
              <a:buFont typeface="Helvetica" pitchFamily="34" charset="0"/>
              <a:buNone/>
            </a:pPr>
            <a:r>
              <a:rPr lang="en-GB" sz="1800" b="1">
                <a:solidFill>
                  <a:srgbClr val="000000"/>
                </a:solidFill>
                <a:latin typeface="Helvetica" pitchFamily="34" charset="0"/>
              </a:rPr>
              <a:t>Avoid one of the necessary condition.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904E9-F248-55A6-CE21-F732E06F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  <a:r>
              <a:rPr lang="ar-SA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‏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33475" y="1050925"/>
            <a:ext cx="10786745" cy="55753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ea typeface="Lucida Sans Unicode" panose="020B0602030504020204" pitchFamily="34" charset="0"/>
              </a:rPr>
              <a:t>No </a:t>
            </a:r>
            <a:r>
              <a:rPr lang="en-GB" sz="2000" b="1" dirty="0" err="1">
                <a:ea typeface="Lucida Sans Unicode" panose="020B0602030504020204" pitchFamily="34" charset="0"/>
              </a:rPr>
              <a:t>Preemption</a:t>
            </a:r>
            <a:r>
              <a:rPr lang="en-GB" sz="2000" dirty="0">
                <a:ea typeface="Lucida Sans Unicode" panose="020B0602030504020204" pitchFamily="34" charset="0"/>
              </a:rPr>
              <a:t> – </a:t>
            </a:r>
            <a:r>
              <a:rPr lang="en-GB" sz="20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(release &amp; regain)</a:t>
            </a:r>
          </a:p>
          <a:p>
            <a:pPr lvl="1" algn="just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If a process that is holding some resources requests another resource that cannot be immediately allocated to it, then all resources currently being held are released</a:t>
            </a:r>
          </a:p>
          <a:p>
            <a:pPr lvl="1" algn="just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ea typeface="Lucida Sans Unicode" panose="020B0602030504020204" pitchFamily="34" charset="0"/>
              </a:rPr>
              <a:t>Preempted</a:t>
            </a:r>
            <a:r>
              <a:rPr lang="en-GB" sz="2000" dirty="0">
                <a:ea typeface="Lucida Sans Unicode" panose="020B0602030504020204" pitchFamily="34" charset="0"/>
              </a:rPr>
              <a:t> resources are added to the list of resources for which the process is waiting</a:t>
            </a:r>
          </a:p>
          <a:p>
            <a:pPr lvl="1" algn="just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A process will be restarted only when it can regain its old resources, as well as the new ones that it is requesting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process is allowed to forcefully preempt the resources possessed by some other process only if-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It is a high priority process or a system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 victim process is in the waiting state.</a:t>
            </a:r>
          </a:p>
          <a:p>
            <a:pPr lvl="1" algn="just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7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FC670B-712E-11D7-5D35-0B260D6A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10" y="247015"/>
            <a:ext cx="10627995" cy="5575300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 </a:t>
            </a:r>
            <a:r>
              <a:rPr lang="en-GB" sz="2000" b="1" dirty="0">
                <a:ea typeface="Lucida Sans Unicode" panose="020B0602030504020204" pitchFamily="34" charset="0"/>
                <a:sym typeface="+mn-ea"/>
              </a:rPr>
              <a:t>Circular Wait</a:t>
            </a:r>
            <a:r>
              <a:rPr lang="en-US" altLang="en-GB" sz="2000" b="1" dirty="0">
                <a:ea typeface="Lucida Sans Unicode" panose="020B0602030504020204" pitchFamily="34" charset="0"/>
                <a:sym typeface="+mn-ea"/>
              </a:rPr>
              <a:t>-</a:t>
            </a:r>
          </a:p>
          <a:p>
            <a:pPr algn="just"/>
            <a:r>
              <a:rPr lang="en-IN" sz="2000" dirty="0">
                <a:sym typeface="+mn-ea"/>
              </a:rPr>
              <a:t>The fourth and final condition for deadlocks is the circular-wait condition. </a:t>
            </a:r>
            <a:endParaRPr lang="en-IN" sz="2000" dirty="0"/>
          </a:p>
          <a:p>
            <a:pPr algn="just"/>
            <a:r>
              <a:rPr lang="en-IN" sz="2000" dirty="0">
                <a:sym typeface="+mn-ea"/>
              </a:rPr>
              <a:t>One</a:t>
            </a:r>
            <a:r>
              <a:rPr lang="en-US" altLang="en-IN" sz="2000" dirty="0">
                <a:sym typeface="+mn-ea"/>
              </a:rPr>
              <a:t> </a:t>
            </a:r>
            <a:r>
              <a:rPr lang="en-IN" sz="2000" dirty="0">
                <a:sym typeface="+mn-ea"/>
              </a:rPr>
              <a:t>way to ensure that this condition never holds is to impose a total ordering of all resource types and to require that each process requests resources in an increasing order of enumeration. </a:t>
            </a:r>
            <a:endParaRPr lang="en-IN" sz="2000" dirty="0"/>
          </a:p>
          <a:p>
            <a:pPr algn="just"/>
            <a:r>
              <a:rPr lang="en-IN" sz="2000" dirty="0">
                <a:sym typeface="+mn-ea"/>
              </a:rPr>
              <a:t>To illustrate, we let R = { R1, R2, ... , Rm} be the set of resource types.</a:t>
            </a:r>
            <a:endParaRPr lang="en-IN" sz="2000" dirty="0"/>
          </a:p>
          <a:p>
            <a:pPr lvl="1" algn="just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  <a:p>
            <a:pPr algn="just"/>
            <a:r>
              <a:rPr lang="en-IN" sz="2000" dirty="0"/>
              <a:t>We assign to each resource type a unique integer number, which allows us to compare two resources and to determine whether one precedes another in our ordering. </a:t>
            </a:r>
          </a:p>
          <a:p>
            <a:pPr algn="just"/>
            <a:r>
              <a:rPr lang="en-IN" sz="2000" dirty="0"/>
              <a:t>Formally, we define a one-to-one </a:t>
            </a:r>
            <a:r>
              <a:rPr lang="en-US" altLang="en-IN" sz="2000" dirty="0"/>
              <a:t>fun</a:t>
            </a:r>
            <a:r>
              <a:rPr lang="en-IN" sz="2000" dirty="0"/>
              <a:t>tion F: R </a:t>
            </a:r>
            <a:r>
              <a:rPr lang="en-IN" sz="2000" dirty="0">
                <a:ea typeface="Lucida Sans Unicode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IN" sz="2000" dirty="0"/>
              <a:t>N, where N is the set of natural numbers. For example, if the set of resource types R includes tape drives, disk drives, and printers, then the function F might be defined as follows:</a:t>
            </a:r>
          </a:p>
          <a:p>
            <a:pPr algn="just"/>
            <a:r>
              <a:rPr lang="en-IN" sz="2000" dirty="0"/>
              <a:t>F (tape drive) = 1 </a:t>
            </a:r>
          </a:p>
          <a:p>
            <a:pPr algn="just"/>
            <a:r>
              <a:rPr lang="en-IN" sz="2000" dirty="0"/>
              <a:t>F (disk drive) = 5 </a:t>
            </a:r>
          </a:p>
          <a:p>
            <a:pPr algn="just"/>
            <a:r>
              <a:rPr lang="en-IN" sz="2000" dirty="0"/>
              <a:t>F (printer) = 12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809A3-A395-88A6-12FB-CF73FB17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8A61-0E0C-FB25-CF5F-CDEB35915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458"/>
            <a:ext cx="10515600" cy="57935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000" dirty="0"/>
              <a:t>We can now consider the following protocol to prevent deadlocks: </a:t>
            </a:r>
          </a:p>
          <a:p>
            <a:pPr algn="just"/>
            <a:r>
              <a:rPr lang="en-IN" sz="2000" dirty="0"/>
              <a:t>Each process can request resources only in an increasing order of enumeration. </a:t>
            </a:r>
          </a:p>
          <a:p>
            <a:pPr algn="just"/>
            <a:r>
              <a:rPr lang="en-IN" sz="2000" dirty="0"/>
              <a:t>That is, a process can initially request any number of instances of a resource type -say, R</a:t>
            </a:r>
            <a:r>
              <a:rPr lang="en-US" altLang="en-IN" sz="2000" dirty="0" err="1"/>
              <a:t>i</a:t>
            </a:r>
            <a:r>
              <a:rPr lang="en-IN" sz="2000" dirty="0"/>
              <a:t>. After that, the process can request instances of resource type </a:t>
            </a:r>
            <a:r>
              <a:rPr lang="en-IN" sz="2000" dirty="0" err="1"/>
              <a:t>Rj</a:t>
            </a:r>
            <a:r>
              <a:rPr lang="en-IN" sz="2000" dirty="0"/>
              <a:t> if and only if F(</a:t>
            </a:r>
            <a:r>
              <a:rPr lang="en-IN" sz="2000" dirty="0" err="1"/>
              <a:t>Rj</a:t>
            </a:r>
            <a:r>
              <a:rPr lang="en-IN" sz="2000" dirty="0"/>
              <a:t>) &gt; F(R</a:t>
            </a:r>
            <a:r>
              <a:rPr lang="en-US" altLang="en-IN" sz="2000" dirty="0" err="1"/>
              <a:t>i</a:t>
            </a:r>
            <a:r>
              <a:rPr lang="en-IN" sz="2000" dirty="0"/>
              <a:t>). For example, using the function defined previously, a process that wants to use the tape drive and printer at the same time must first request the tape drive and then request the printer. Alternatively, we can require that a process requesting an instance of resource type </a:t>
            </a:r>
            <a:r>
              <a:rPr lang="en-IN" sz="2000" dirty="0" err="1"/>
              <a:t>Rj</a:t>
            </a:r>
            <a:r>
              <a:rPr lang="en-IN" sz="2000" dirty="0"/>
              <a:t> must have released any resources R</a:t>
            </a:r>
            <a:r>
              <a:rPr lang="en-US" altLang="en-IN" sz="2000" dirty="0" err="1"/>
              <a:t>i</a:t>
            </a:r>
            <a:r>
              <a:rPr lang="en-IN" sz="2000" dirty="0"/>
              <a:t> such that F(Ri) </a:t>
            </a:r>
            <a:r>
              <a:rPr lang="en-US" altLang="en-IN" sz="2000" dirty="0"/>
              <a:t>&gt;=</a:t>
            </a:r>
            <a:r>
              <a:rPr lang="en-IN" sz="2000" dirty="0"/>
              <a:t>F(</a:t>
            </a:r>
            <a:r>
              <a:rPr lang="en-IN" sz="2000" dirty="0" err="1"/>
              <a:t>Rj</a:t>
            </a:r>
            <a:r>
              <a:rPr lang="en-IN" sz="2000" dirty="0"/>
              <a:t>). It must also be noted that if several </a:t>
            </a:r>
            <a:r>
              <a:rPr lang="en-IN" sz="2000" dirty="0" err="1"/>
              <a:t>i</a:t>
            </a:r>
            <a:r>
              <a:rPr lang="en-US" altLang="en-IN" sz="2000" dirty="0"/>
              <a:t>n</a:t>
            </a:r>
            <a:r>
              <a:rPr lang="en-IN" sz="2000" dirty="0"/>
              <a:t>stances of the same resource type are needed, a single request for all of them must be issued. </a:t>
            </a:r>
          </a:p>
          <a:p>
            <a:pPr algn="just"/>
            <a:r>
              <a:rPr lang="en-IN" sz="2000" dirty="0"/>
              <a:t>If these two protocols are used, then the circular-wait condition cannot hold.</a:t>
            </a:r>
          </a:p>
          <a:p>
            <a:pPr algn="just"/>
            <a:r>
              <a:rPr lang="en-US" sz="2000" b="1" u="sng" dirty="0">
                <a:effectLst/>
              </a:rPr>
              <a:t>Approach-</a:t>
            </a:r>
            <a:endParaRPr lang="en-US" sz="2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 natural number is assigned to every resource.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Each process is allowed to request for the resources either in only increasing or only decreasing order of the resource number.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In case increasing order is followed, if a process requires a lesser number resource, then it must release all the resources having larger number and vice versa.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This approach is the most practical approach and implementable.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However, this approach may cause starvation but will never lead to deadlock.</a:t>
            </a:r>
          </a:p>
          <a:p>
            <a:pPr algn="just"/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543C8-D684-79EE-8777-7A7D5B17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5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0"/>
            <a:ext cx="10515600" cy="1325563"/>
          </a:xfrm>
        </p:spPr>
        <p:txBody>
          <a:bodyPr/>
          <a:lstStyle/>
          <a:p>
            <a:r>
              <a:rPr lang="en-IN" dirty="0"/>
              <a:t>Deadlock Prevention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282700"/>
            <a:ext cx="8929718" cy="5575300"/>
          </a:xfrm>
        </p:spPr>
        <p:txBody>
          <a:bodyPr/>
          <a:lstStyle/>
          <a:p>
            <a:r>
              <a:rPr lang="en-IN" dirty="0"/>
              <a:t>Thus deadlock can be prevented by making one the required condition false.</a:t>
            </a:r>
          </a:p>
          <a:p>
            <a:endParaRPr lang="en-IN" dirty="0"/>
          </a:p>
          <a:p>
            <a:r>
              <a:rPr lang="en-IN" dirty="0"/>
              <a:t>By restricting process to access resource in particular order.</a:t>
            </a:r>
          </a:p>
          <a:p>
            <a:endParaRPr lang="en-IN" dirty="0"/>
          </a:p>
          <a:p>
            <a:r>
              <a:rPr lang="en-IN" dirty="0"/>
              <a:t>Problems</a:t>
            </a:r>
          </a:p>
          <a:p>
            <a:pPr lvl="1"/>
            <a:r>
              <a:rPr lang="en-IN" dirty="0"/>
              <a:t>Low resource utilization</a:t>
            </a:r>
          </a:p>
          <a:p>
            <a:pPr lvl="1"/>
            <a:r>
              <a:rPr lang="en-IN" dirty="0"/>
              <a:t>Reduced system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722E5-D56F-CF99-A530-B7827F5D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ea typeface="+mj-ea"/>
              </a:rPr>
              <a:t>Deadlock Avoidance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2506334"/>
            <a:ext cx="9144000" cy="47831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Set of processes, Resources, Ordering of resources, request and release of resource of each process.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By using this information, for each request system identify whether there will be deadlock in future or not.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Different algorithms require different information.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782445" y="1423829"/>
            <a:ext cx="763841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125"/>
              </a:spcBef>
              <a:buFont typeface="Helvetica" pitchFamily="34" charset="0"/>
              <a:buNone/>
            </a:pPr>
            <a:r>
              <a:rPr lang="en-GB" sz="2000" dirty="0">
                <a:solidFill>
                  <a:srgbClr val="000000"/>
                </a:solidFill>
                <a:latin typeface="Helvetica" pitchFamily="34" charset="0"/>
              </a:rPr>
              <a:t>Requires that the system has some additional </a:t>
            </a:r>
            <a:r>
              <a:rPr lang="en-GB" sz="2000" b="1" i="1" u="sng" dirty="0">
                <a:solidFill>
                  <a:srgbClr val="FF0000"/>
                </a:solidFill>
                <a:latin typeface="Helvetica" pitchFamily="34" charset="0"/>
              </a:rPr>
              <a:t>a priori</a:t>
            </a:r>
            <a:r>
              <a:rPr lang="en-GB" sz="2000" i="1" dirty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Helvetica" pitchFamily="34" charset="0"/>
              </a:rPr>
              <a:t>information </a:t>
            </a:r>
            <a:br>
              <a:rPr lang="en-GB" sz="2000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Helvetica" pitchFamily="34" charset="0"/>
              </a:rPr>
              <a:t>available.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FBBC5E-2311-ACD3-A914-0D2C9022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Deadlock Avoidance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28670"/>
            <a:ext cx="9144000" cy="5929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Lucida Sans Unicode" panose="020B0602030504020204" pitchFamily="34" charset="0"/>
              </a:rPr>
              <a:t>Simplest and most useful model requires that each process declare the </a:t>
            </a:r>
            <a:r>
              <a:rPr lang="en-GB" sz="2400" b="1" i="1" u="sng" dirty="0">
                <a:solidFill>
                  <a:srgbClr val="FF0000"/>
                </a:solidFill>
                <a:ea typeface="Lucida Sans Unicode" panose="020B0602030504020204" pitchFamily="34" charset="0"/>
              </a:rPr>
              <a:t>maximum number</a:t>
            </a:r>
            <a:r>
              <a:rPr lang="en-GB" sz="24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 </a:t>
            </a:r>
            <a:r>
              <a:rPr lang="en-GB" sz="2400" dirty="0">
                <a:ea typeface="Lucida Sans Unicode" panose="020B0602030504020204" pitchFamily="34" charset="0"/>
              </a:rPr>
              <a:t>of resources of each type that it may need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u="sng" dirty="0">
                <a:solidFill>
                  <a:srgbClr val="FF0000"/>
                </a:solidFill>
                <a:ea typeface="Lucida Sans Unicode" panose="020B0602030504020204" pitchFamily="34" charset="0"/>
              </a:rPr>
              <a:t>A Resource-Allocation </a:t>
            </a:r>
            <a:r>
              <a:rPr lang="en-GB" sz="2400" b="1" i="1" u="sng" dirty="0">
                <a:solidFill>
                  <a:srgbClr val="FF0000"/>
                </a:solidFill>
                <a:ea typeface="Lucida Sans Unicode" panose="020B0602030504020204" pitchFamily="34" charset="0"/>
              </a:rPr>
              <a:t>state</a:t>
            </a:r>
            <a:r>
              <a:rPr lang="en-GB" sz="24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 </a:t>
            </a:r>
            <a:r>
              <a:rPr lang="en-GB" sz="2400" dirty="0">
                <a:ea typeface="Lucida Sans Unicode" panose="020B0602030504020204" pitchFamily="34" charset="0"/>
              </a:rPr>
              <a:t>is defined by the number of </a:t>
            </a:r>
            <a:r>
              <a:rPr lang="en-GB" sz="2400" dirty="0">
                <a:solidFill>
                  <a:srgbClr val="FF0000"/>
                </a:solidFill>
                <a:ea typeface="Lucida Sans Unicode" panose="020B0602030504020204" pitchFamily="34" charset="0"/>
              </a:rPr>
              <a:t>available</a:t>
            </a:r>
            <a:r>
              <a:rPr lang="en-GB" sz="2400" dirty="0">
                <a:ea typeface="Lucida Sans Unicode" panose="020B0602030504020204" pitchFamily="34" charset="0"/>
              </a:rPr>
              <a:t> and </a:t>
            </a:r>
            <a:r>
              <a:rPr lang="en-GB" sz="2400" dirty="0">
                <a:solidFill>
                  <a:srgbClr val="FF0000"/>
                </a:solidFill>
                <a:ea typeface="Lucida Sans Unicode" panose="020B0602030504020204" pitchFamily="34" charset="0"/>
              </a:rPr>
              <a:t>allocated</a:t>
            </a:r>
            <a:r>
              <a:rPr lang="en-GB" sz="2400" dirty="0">
                <a:ea typeface="Lucida Sans Unicode" panose="020B0602030504020204" pitchFamily="34" charset="0"/>
              </a:rPr>
              <a:t> resources, and the </a:t>
            </a:r>
            <a:r>
              <a:rPr lang="en-GB" sz="2400" dirty="0">
                <a:solidFill>
                  <a:srgbClr val="FF0000"/>
                </a:solidFill>
                <a:ea typeface="Lucida Sans Unicode" panose="020B0602030504020204" pitchFamily="34" charset="0"/>
              </a:rPr>
              <a:t>maximum</a:t>
            </a:r>
            <a:r>
              <a:rPr lang="en-GB" sz="2400" dirty="0">
                <a:ea typeface="Lucida Sans Unicode" panose="020B0602030504020204" pitchFamily="34" charset="0"/>
              </a:rPr>
              <a:t> demands of the processes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GB" sz="2400" dirty="0">
                <a:ea typeface="Lucida Sans Unicode" panose="020B0602030504020204" pitchFamily="34" charset="0"/>
              </a:rPr>
            </a:br>
            <a:endParaRPr lang="en-GB" sz="24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Lucida Sans Unicode" panose="020B0602030504020204" pitchFamily="34" charset="0"/>
              </a:rPr>
              <a:t>The deadlock-avoidance algorithm </a:t>
            </a:r>
            <a:r>
              <a:rPr lang="en-GB" sz="2400" b="1" dirty="0">
                <a:solidFill>
                  <a:srgbClr val="C00000"/>
                </a:solidFill>
                <a:ea typeface="Lucida Sans Unicode" panose="020B0602030504020204" pitchFamily="34" charset="0"/>
              </a:rPr>
              <a:t>dynamically examines the resource-allocation state to ensure that there can </a:t>
            </a:r>
            <a:r>
              <a:rPr lang="en-GB" sz="2400" b="1" u="sng" dirty="0">
                <a:solidFill>
                  <a:srgbClr val="C00000"/>
                </a:solidFill>
                <a:ea typeface="Lucida Sans Unicode" panose="020B0602030504020204" pitchFamily="34" charset="0"/>
              </a:rPr>
              <a:t>never</a:t>
            </a:r>
            <a:r>
              <a:rPr lang="en-GB" sz="2400" b="1" dirty="0">
                <a:solidFill>
                  <a:srgbClr val="C00000"/>
                </a:solidFill>
                <a:ea typeface="Lucida Sans Unicode" panose="020B0602030504020204" pitchFamily="34" charset="0"/>
              </a:rPr>
              <a:t> be a circular-wait condition</a:t>
            </a:r>
            <a:br>
              <a:rPr lang="en-GB" sz="2400" dirty="0">
                <a:ea typeface="Lucida Sans Unicode" panose="020B0602030504020204" pitchFamily="34" charset="0"/>
              </a:rPr>
            </a:br>
            <a:endParaRPr lang="en-GB" sz="2400" dirty="0">
              <a:ea typeface="Lucida Sans Unicode" panose="020B0602030504020204" pitchFamily="34" charset="0"/>
            </a:endParaRP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DD003-F979-3183-5470-8AE22587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+mj-ea"/>
              </a:rPr>
              <a:t>Safe, Unsafe , Deadlock State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1504" y="5661248"/>
            <a:ext cx="8856984" cy="119675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>
                <a:ea typeface="Lucida Sans Unicode" panose="020B0602030504020204" pitchFamily="34" charset="0"/>
              </a:rPr>
              <a:t>Deadlock Avoidance algorithm ensure that a system will </a:t>
            </a:r>
            <a:r>
              <a:rPr lang="en-GB" u="sng" dirty="0">
                <a:ea typeface="Lucida Sans Unicode" panose="020B0602030504020204" pitchFamily="34" charset="0"/>
              </a:rPr>
              <a:t>never</a:t>
            </a:r>
            <a:r>
              <a:rPr lang="en-GB" dirty="0">
                <a:ea typeface="Lucida Sans Unicode" panose="020B0602030504020204" pitchFamily="34" charset="0"/>
              </a:rPr>
              <a:t> enter an </a:t>
            </a:r>
            <a:r>
              <a:rPr lang="en-GB" u="sng" dirty="0">
                <a:ea typeface="Lucida Sans Unicode" panose="020B0602030504020204" pitchFamily="34" charset="0"/>
              </a:rPr>
              <a:t>unsafe</a:t>
            </a:r>
            <a:r>
              <a:rPr lang="en-GB" dirty="0">
                <a:ea typeface="Lucida Sans Unicode" panose="020B0602030504020204" pitchFamily="34" charset="0"/>
              </a:rPr>
              <a:t> state  </a:t>
            </a:r>
          </a:p>
          <a:p>
            <a:endParaRPr lang="en-US" dirty="0"/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69" r="13684" b="2194"/>
          <a:stretch>
            <a:fillRect/>
          </a:stretch>
        </p:blipFill>
        <p:spPr bwMode="auto">
          <a:xfrm>
            <a:off x="4367808" y="1716088"/>
            <a:ext cx="3830042" cy="3792655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1340768"/>
            <a:ext cx="1929130" cy="23069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Safe State: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All processes can</a:t>
            </a:r>
          </a:p>
          <a:p>
            <a:r>
              <a:rPr lang="en-US" dirty="0">
                <a:solidFill>
                  <a:schemeClr val="tx1"/>
                </a:solidFill>
              </a:rPr>
              <a:t>Complete the task.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Safe sequence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deadlock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6280" y="1716088"/>
            <a:ext cx="1546225" cy="17532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Unsafe State: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May lead to </a:t>
            </a:r>
          </a:p>
          <a:p>
            <a:r>
              <a:rPr lang="en-US" dirty="0">
                <a:solidFill>
                  <a:schemeClr val="tx1"/>
                </a:solidFill>
              </a:rPr>
              <a:t>Deadlock state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74ADC-B9EE-4A1E-030E-7D2E75A6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214290"/>
            <a:ext cx="7770813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dirty="0"/>
              <a:t>Deadlock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0" y="1000108"/>
            <a:ext cx="8228013" cy="13287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sz="2400" dirty="0">
                <a:ea typeface="Lucida Sans Unicode" panose="020B0602030504020204" pitchFamily="34" charset="0"/>
              </a:rPr>
              <a:t>The set of processes are said to be in deadlock state, if each process in a set is holding some resource and is </a:t>
            </a:r>
            <a:r>
              <a:rPr lang="en-IN" sz="24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waiting for the resource </a:t>
            </a:r>
            <a:r>
              <a:rPr lang="en-IN" sz="2400" dirty="0">
                <a:ea typeface="Lucida Sans Unicode" panose="020B0602030504020204" pitchFamily="34" charset="0"/>
              </a:rPr>
              <a:t>that is held by another process in a set.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38546" y="2428868"/>
            <a:ext cx="4788588" cy="4071942"/>
            <a:chOff x="1828800" y="1524000"/>
            <a:chExt cx="5877488" cy="4837113"/>
          </a:xfrm>
        </p:grpSpPr>
        <p:pic>
          <p:nvPicPr>
            <p:cNvPr id="1229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1981200"/>
              <a:ext cx="3429000" cy="437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3" name="TextBox 4"/>
            <p:cNvSpPr txBox="1">
              <a:spLocks noChangeArrowheads="1"/>
            </p:cNvSpPr>
            <p:nvPr/>
          </p:nvSpPr>
          <p:spPr bwMode="auto">
            <a:xfrm>
              <a:off x="4343400" y="1524000"/>
              <a:ext cx="1305488" cy="5468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IN">
                  <a:solidFill>
                    <a:schemeClr val="tx1"/>
                  </a:solidFill>
                </a:rPr>
                <a:t>P1(R1)</a:t>
              </a:r>
            </a:p>
          </p:txBody>
        </p:sp>
        <p:sp>
          <p:nvSpPr>
            <p:cNvPr id="12294" name="TextBox 5"/>
            <p:cNvSpPr txBox="1">
              <a:spLocks noChangeArrowheads="1"/>
            </p:cNvSpPr>
            <p:nvPr/>
          </p:nvSpPr>
          <p:spPr bwMode="auto">
            <a:xfrm>
              <a:off x="6400800" y="2743200"/>
              <a:ext cx="1305488" cy="5468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IN" dirty="0">
                  <a:solidFill>
                    <a:schemeClr val="tx1"/>
                  </a:solidFill>
                </a:rPr>
                <a:t>P2(R2)</a:t>
              </a:r>
            </a:p>
          </p:txBody>
        </p:sp>
        <p:sp>
          <p:nvSpPr>
            <p:cNvPr id="12295" name="TextBox 6"/>
            <p:cNvSpPr txBox="1">
              <a:spLocks noChangeArrowheads="1"/>
            </p:cNvSpPr>
            <p:nvPr/>
          </p:nvSpPr>
          <p:spPr bwMode="auto">
            <a:xfrm>
              <a:off x="6400800" y="4572000"/>
              <a:ext cx="1305488" cy="5468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IN">
                  <a:solidFill>
                    <a:schemeClr val="tx1"/>
                  </a:solidFill>
                </a:rPr>
                <a:t>P3(R3)</a:t>
              </a:r>
            </a:p>
          </p:txBody>
        </p:sp>
        <p:sp>
          <p:nvSpPr>
            <p:cNvPr id="12296" name="TextBox 8"/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1305488" cy="5468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IN">
                  <a:solidFill>
                    <a:schemeClr val="tx1"/>
                  </a:solidFill>
                </a:rPr>
                <a:t>P4(R4)</a:t>
              </a:r>
            </a:p>
          </p:txBody>
        </p:sp>
        <p:sp>
          <p:nvSpPr>
            <p:cNvPr id="12297" name="TextBox 9"/>
            <p:cNvSpPr txBox="1">
              <a:spLocks noChangeArrowheads="1"/>
            </p:cNvSpPr>
            <p:nvPr/>
          </p:nvSpPr>
          <p:spPr bwMode="auto">
            <a:xfrm>
              <a:off x="1828800" y="3276600"/>
              <a:ext cx="1305488" cy="5468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IN">
                  <a:solidFill>
                    <a:schemeClr val="tx1"/>
                  </a:solidFill>
                </a:rPr>
                <a:t>P1(R5)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5FA6C-9871-28F2-2C7F-02F609A2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Safe State (continued)</a:t>
            </a:r>
            <a:r>
              <a:rPr lang="ar-SA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‏</a:t>
            </a:r>
            <a:endParaRPr lang="en-GB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411288"/>
            <a:ext cx="8458200" cy="44148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Lucida Sans Unicode" panose="020B0602030504020204" pitchFamily="34" charset="0"/>
              </a:rPr>
              <a:t>If a system is in </a:t>
            </a:r>
            <a:r>
              <a:rPr lang="en-GB" sz="2400" u="sng" dirty="0">
                <a:ea typeface="Lucida Sans Unicode" panose="020B0602030504020204" pitchFamily="34" charset="0"/>
              </a:rPr>
              <a:t>safe</a:t>
            </a:r>
            <a:r>
              <a:rPr lang="en-GB" sz="2400" dirty="0">
                <a:ea typeface="Lucida Sans Unicode" panose="020B0602030504020204" pitchFamily="34" charset="0"/>
              </a:rPr>
              <a:t> state </a:t>
            </a:r>
            <a:r>
              <a:rPr lang="en-GB" sz="2400" dirty="0">
                <a:latin typeface="Symbol" panose="05050102010706020507" pitchFamily="18" charset="2"/>
                <a:ea typeface="Lucida Sans Unicode" panose="020B0602030504020204" pitchFamily="34" charset="0"/>
              </a:rPr>
              <a:t></a:t>
            </a:r>
            <a:r>
              <a:rPr lang="en-GB" sz="2400" dirty="0">
                <a:ea typeface="Lucida Sans Unicode" panose="020B0602030504020204" pitchFamily="34" charset="0"/>
              </a:rPr>
              <a:t> no deadlocks </a:t>
            </a:r>
            <a:br>
              <a:rPr lang="en-GB" sz="2400" dirty="0">
                <a:ea typeface="Lucida Sans Unicode" panose="020B0602030504020204" pitchFamily="34" charset="0"/>
              </a:rPr>
            </a:br>
            <a:endParaRPr lang="en-GB" sz="24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Lucida Sans Unicode" panose="020B0602030504020204" pitchFamily="34" charset="0"/>
              </a:rPr>
              <a:t>If a system is in </a:t>
            </a:r>
            <a:r>
              <a:rPr lang="en-GB" sz="2400" u="sng" dirty="0">
                <a:ea typeface="Lucida Sans Unicode" panose="020B0602030504020204" pitchFamily="34" charset="0"/>
              </a:rPr>
              <a:t>unsafe</a:t>
            </a:r>
            <a:r>
              <a:rPr lang="en-GB" sz="2400" dirty="0">
                <a:ea typeface="Lucida Sans Unicode" panose="020B0602030504020204" pitchFamily="34" charset="0"/>
              </a:rPr>
              <a:t> state </a:t>
            </a:r>
            <a:r>
              <a:rPr lang="en-GB" sz="2400" dirty="0">
                <a:latin typeface="Symbol" panose="05050102010706020507" pitchFamily="18" charset="2"/>
                <a:ea typeface="Lucida Sans Unicode" panose="020B0602030504020204" pitchFamily="34" charset="0"/>
              </a:rPr>
              <a:t></a:t>
            </a:r>
            <a:r>
              <a:rPr lang="en-GB" sz="2400" dirty="0">
                <a:ea typeface="Lucida Sans Unicode" panose="020B0602030504020204" pitchFamily="34" charset="0"/>
              </a:rPr>
              <a:t> possibility of deadlock </a:t>
            </a:r>
            <a:br>
              <a:rPr lang="en-GB" sz="2400" dirty="0">
                <a:ea typeface="Lucida Sans Unicode" panose="020B0602030504020204" pitchFamily="34" charset="0"/>
              </a:rPr>
            </a:br>
            <a:endParaRPr lang="en-GB" sz="24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Lucida Sans Unicode" panose="020B0602030504020204" pitchFamily="34" charset="0"/>
              </a:rPr>
              <a:t>Avoidance </a:t>
            </a:r>
            <a:r>
              <a:rPr lang="en-GB" sz="2400" dirty="0">
                <a:latin typeface="Symbol" panose="05050102010706020507" pitchFamily="18" charset="2"/>
                <a:ea typeface="Lucida Sans Unicode" panose="020B0602030504020204" pitchFamily="34" charset="0"/>
              </a:rPr>
              <a:t></a:t>
            </a:r>
            <a:r>
              <a:rPr lang="en-GB" sz="2400" dirty="0">
                <a:ea typeface="Lucida Sans Unicode" panose="020B0602030504020204" pitchFamily="34" charset="0"/>
              </a:rPr>
              <a:t> ensure that a system will </a:t>
            </a:r>
            <a:r>
              <a:rPr lang="en-GB" sz="2400" u="sng" dirty="0">
                <a:ea typeface="Lucida Sans Unicode" panose="020B0602030504020204" pitchFamily="34" charset="0"/>
              </a:rPr>
              <a:t>never</a:t>
            </a:r>
            <a:r>
              <a:rPr lang="en-GB" sz="2400" dirty="0">
                <a:ea typeface="Lucida Sans Unicode" panose="020B0602030504020204" pitchFamily="34" charset="0"/>
              </a:rPr>
              <a:t> enter an </a:t>
            </a:r>
            <a:r>
              <a:rPr lang="en-GB" sz="2400" u="sng" dirty="0">
                <a:ea typeface="Lucida Sans Unicode" panose="020B0602030504020204" pitchFamily="34" charset="0"/>
              </a:rPr>
              <a:t>unsafe</a:t>
            </a:r>
            <a:r>
              <a:rPr lang="en-GB" sz="2400" dirty="0">
                <a:ea typeface="Lucida Sans Unicode" panose="020B0602030504020204" pitchFamily="34" charset="0"/>
              </a:rPr>
              <a:t> state 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Lucida Sans Unicode" panose="020B0602030504020204" pitchFamily="34" charset="0"/>
              </a:rPr>
              <a:t>When a process </a:t>
            </a:r>
            <a:r>
              <a:rPr lang="en-GB" sz="2400" b="1" dirty="0">
                <a:solidFill>
                  <a:srgbClr val="C00000"/>
                </a:solidFill>
                <a:ea typeface="Lucida Sans Unicode" panose="020B0602030504020204" pitchFamily="34" charset="0"/>
              </a:rPr>
              <a:t>requests </a:t>
            </a:r>
            <a:r>
              <a:rPr lang="en-GB" sz="2400" dirty="0">
                <a:ea typeface="Lucida Sans Unicode" panose="020B0602030504020204" pitchFamily="34" charset="0"/>
              </a:rPr>
              <a:t>an available resource, the system </a:t>
            </a:r>
            <a:r>
              <a:rPr lang="en-GB" sz="2400" u="sng" dirty="0">
                <a:ea typeface="Lucida Sans Unicode" panose="020B0602030504020204" pitchFamily="34" charset="0"/>
              </a:rPr>
              <a:t>must decide</a:t>
            </a:r>
            <a:r>
              <a:rPr lang="en-GB" sz="2400" dirty="0">
                <a:ea typeface="Lucida Sans Unicode" panose="020B0602030504020204" pitchFamily="34" charset="0"/>
              </a:rPr>
              <a:t> if </a:t>
            </a:r>
            <a:r>
              <a:rPr lang="en-GB" sz="2400" b="1" dirty="0">
                <a:solidFill>
                  <a:srgbClr val="C00000"/>
                </a:solidFill>
                <a:ea typeface="Lucida Sans Unicode" panose="020B0602030504020204" pitchFamily="34" charset="0"/>
              </a:rPr>
              <a:t>immediate allocation leaves the system in a </a:t>
            </a:r>
            <a:r>
              <a:rPr lang="en-GB" sz="2400" b="1" u="sng" dirty="0">
                <a:solidFill>
                  <a:srgbClr val="C00000"/>
                </a:solidFill>
                <a:ea typeface="Lucida Sans Unicode" panose="020B0602030504020204" pitchFamily="34" charset="0"/>
              </a:rPr>
              <a:t>safe state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1" u="sng" dirty="0">
              <a:solidFill>
                <a:srgbClr val="C00000"/>
              </a:solidFill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u="sng" dirty="0">
                <a:solidFill>
                  <a:srgbClr val="C00000"/>
                </a:solidFill>
                <a:ea typeface="Lucida Sans Unicode" panose="020B0602030504020204" pitchFamily="34" charset="0"/>
              </a:rPr>
              <a:t>In safe state</a:t>
            </a:r>
            <a:r>
              <a:rPr lang="en-GB" sz="2400" b="1" dirty="0">
                <a:solidFill>
                  <a:schemeClr val="tx1"/>
                </a:solidFill>
                <a:ea typeface="Lucida Sans Unicode" panose="020B0602030504020204" pitchFamily="34" charset="0"/>
              </a:rPr>
              <a:t> system can allocate resources to each process (</a:t>
            </a:r>
            <a:r>
              <a:rPr lang="en-GB" sz="2400" b="1" dirty="0" err="1">
                <a:solidFill>
                  <a:schemeClr val="tx1"/>
                </a:solidFill>
                <a:ea typeface="Lucida Sans Unicode" panose="020B0602030504020204" pitchFamily="34" charset="0"/>
              </a:rPr>
              <a:t>upto</a:t>
            </a:r>
            <a:r>
              <a:rPr lang="en-GB" sz="2400" b="1" dirty="0">
                <a:solidFill>
                  <a:schemeClr val="tx1"/>
                </a:solidFill>
                <a:ea typeface="Lucida Sans Unicode" panose="020B0602030504020204" pitchFamily="34" charset="0"/>
              </a:rPr>
              <a:t> its maximum) and still avoid deadlock.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1" u="sng" dirty="0">
              <a:solidFill>
                <a:schemeClr val="tx1"/>
              </a:solidFill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solidFill>
                  <a:schemeClr val="tx1"/>
                </a:solidFill>
                <a:ea typeface="Lucida Sans Unicode" panose="020B0602030504020204" pitchFamily="34" charset="0"/>
              </a:rPr>
              <a:t>Resources are allocated in </a:t>
            </a:r>
            <a:r>
              <a:rPr lang="en-GB" sz="2400" dirty="0">
                <a:ea typeface="Lucida Sans Unicode" panose="020B0602030504020204" pitchFamily="34" charset="0"/>
              </a:rPr>
              <a:t>a </a:t>
            </a:r>
            <a:r>
              <a:rPr lang="en-GB" sz="2400" b="1" u="sng" dirty="0">
                <a:solidFill>
                  <a:srgbClr val="FF0000"/>
                </a:solidFill>
                <a:ea typeface="Lucida Sans Unicode" panose="020B0602030504020204" pitchFamily="34" charset="0"/>
              </a:rPr>
              <a:t>safe sequence.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ea typeface="Lucida Sans Unicode" panose="020B0602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FCEB77-AADB-95A3-E9BD-207538EA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Safe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058" y="1010981"/>
            <a:ext cx="9144000" cy="55753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A sequence of processes &lt;</a:t>
            </a:r>
            <a:r>
              <a:rPr lang="en-GB" sz="2000" i="1" dirty="0">
                <a:ea typeface="Lucida Sans Unicode" panose="020B0602030504020204" pitchFamily="34" charset="0"/>
              </a:rPr>
              <a:t>P</a:t>
            </a:r>
            <a:r>
              <a:rPr lang="en-GB" sz="2000" i="1" baseline="-25000" dirty="0">
                <a:ea typeface="Lucida Sans Unicode" panose="020B0602030504020204" pitchFamily="34" charset="0"/>
              </a:rPr>
              <a:t>1</a:t>
            </a:r>
            <a:r>
              <a:rPr lang="en-GB" sz="2000" i="1" dirty="0">
                <a:ea typeface="Lucida Sans Unicode" panose="020B0602030504020204" pitchFamily="34" charset="0"/>
              </a:rPr>
              <a:t>, P</a:t>
            </a:r>
            <a:r>
              <a:rPr lang="en-GB" sz="2000" i="1" baseline="-25000" dirty="0">
                <a:ea typeface="Lucida Sans Unicode" panose="020B0602030504020204" pitchFamily="34" charset="0"/>
              </a:rPr>
              <a:t>2</a:t>
            </a:r>
            <a:r>
              <a:rPr lang="en-GB" sz="2000" i="1" dirty="0">
                <a:ea typeface="Lucida Sans Unicode" panose="020B0602030504020204" pitchFamily="34" charset="0"/>
              </a:rPr>
              <a:t>, …, </a:t>
            </a:r>
            <a:r>
              <a:rPr lang="en-GB" sz="2000" i="1" dirty="0" err="1">
                <a:ea typeface="Lucida Sans Unicode" panose="020B0602030504020204" pitchFamily="34" charset="0"/>
              </a:rPr>
              <a:t>P</a:t>
            </a:r>
            <a:r>
              <a:rPr lang="en-GB" sz="2000" i="1" baseline="-25000" dirty="0" err="1">
                <a:ea typeface="Lucida Sans Unicode" panose="020B0602030504020204" pitchFamily="34" charset="0"/>
              </a:rPr>
              <a:t>n</a:t>
            </a:r>
            <a:r>
              <a:rPr lang="en-GB" sz="2000" dirty="0">
                <a:ea typeface="Lucida Sans Unicode" panose="020B0602030504020204" pitchFamily="34" charset="0"/>
              </a:rPr>
              <a:t>&gt; is a safe sequence for the current allocation state if, for each P</a:t>
            </a:r>
            <a:r>
              <a:rPr lang="en-GB" sz="2000" baseline="-25000" dirty="0">
                <a:ea typeface="Lucida Sans Unicode" panose="020B0602030504020204" pitchFamily="34" charset="0"/>
              </a:rPr>
              <a:t>i</a:t>
            </a:r>
            <a:r>
              <a:rPr lang="en-GB" sz="2000" dirty="0">
                <a:ea typeface="Lucida Sans Unicode" panose="020B0602030504020204" pitchFamily="34" charset="0"/>
              </a:rPr>
              <a:t>, the resource requests that P</a:t>
            </a:r>
            <a:r>
              <a:rPr lang="en-GB" sz="2000" baseline="-25000" dirty="0">
                <a:ea typeface="Lucida Sans Unicode" panose="020B0602030504020204" pitchFamily="34" charset="0"/>
              </a:rPr>
              <a:t>i </a:t>
            </a:r>
            <a:r>
              <a:rPr lang="en-GB" sz="2000" dirty="0">
                <a:ea typeface="Lucida Sans Unicode" panose="020B0602030504020204" pitchFamily="34" charset="0"/>
              </a:rPr>
              <a:t>can still make, can be satisfied by currently available resources plus resources held by all </a:t>
            </a:r>
            <a:r>
              <a:rPr lang="en-GB" sz="2000" i="1" dirty="0" err="1">
                <a:ea typeface="Lucida Sans Unicode" panose="020B0602030504020204" pitchFamily="34" charset="0"/>
              </a:rPr>
              <a:t>P</a:t>
            </a:r>
            <a:r>
              <a:rPr lang="en-GB" sz="20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sz="2000" dirty="0">
                <a:ea typeface="Lucida Sans Unicode" panose="020B0602030504020204" pitchFamily="34" charset="0"/>
              </a:rPr>
              <a:t>, with</a:t>
            </a:r>
            <a:r>
              <a:rPr lang="en-GB" sz="2000" i="1" dirty="0">
                <a:ea typeface="Lucida Sans Unicode" panose="020B0602030504020204" pitchFamily="34" charset="0"/>
              </a:rPr>
              <a:t> j </a:t>
            </a:r>
            <a:r>
              <a:rPr lang="en-GB" sz="2000" dirty="0">
                <a:ea typeface="Lucida Sans Unicode" panose="020B0602030504020204" pitchFamily="34" charset="0"/>
              </a:rPr>
              <a:t>&lt; </a:t>
            </a:r>
            <a:r>
              <a:rPr lang="en-GB" sz="2000" i="1" dirty="0" err="1">
                <a:ea typeface="Lucida Sans Unicode" panose="020B0602030504020204" pitchFamily="34" charset="0"/>
              </a:rPr>
              <a:t>i</a:t>
            </a:r>
            <a:r>
              <a:rPr lang="en-GB" sz="2000" dirty="0">
                <a:ea typeface="Lucida Sans Unicode" panose="020B0602030504020204" pitchFamily="34" charset="0"/>
              </a:rPr>
              <a:t>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That is: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If the P</a:t>
            </a:r>
            <a:r>
              <a:rPr lang="en-GB" sz="2000" baseline="-25000" dirty="0">
                <a:ea typeface="Lucida Sans Unicode" panose="020B0602030504020204" pitchFamily="34" charset="0"/>
              </a:rPr>
              <a:t>i</a:t>
            </a:r>
            <a:r>
              <a:rPr lang="en-GB" sz="2000" dirty="0">
                <a:ea typeface="Lucida Sans Unicode" panose="020B0602030504020204" pitchFamily="34" charset="0"/>
              </a:rPr>
              <a:t> resource needs are </a:t>
            </a:r>
            <a:r>
              <a:rPr lang="en-GB" sz="20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not immediately available,</a:t>
            </a:r>
            <a:r>
              <a:rPr lang="en-GB" sz="2000" dirty="0">
                <a:ea typeface="Lucida Sans Unicode" panose="020B0602030504020204" pitchFamily="34" charset="0"/>
              </a:rPr>
              <a:t> then </a:t>
            </a:r>
            <a:r>
              <a:rPr lang="en-GB" sz="2000" i="1" dirty="0">
                <a:ea typeface="Lucida Sans Unicode" panose="020B0602030504020204" pitchFamily="34" charset="0"/>
              </a:rPr>
              <a:t>P</a:t>
            </a:r>
            <a:r>
              <a:rPr lang="en-GB" sz="2000" i="1" baseline="-25000" dirty="0">
                <a:ea typeface="Lucida Sans Unicode" panose="020B0602030504020204" pitchFamily="34" charset="0"/>
              </a:rPr>
              <a:t>i</a:t>
            </a:r>
            <a:r>
              <a:rPr lang="en-GB" sz="2000" dirty="0">
                <a:ea typeface="Lucida Sans Unicode" panose="020B0602030504020204" pitchFamily="34" charset="0"/>
              </a:rPr>
              <a:t> can </a:t>
            </a:r>
            <a:r>
              <a:rPr lang="en-GB" sz="20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wait</a:t>
            </a:r>
            <a:r>
              <a:rPr lang="en-GB" sz="2000" dirty="0">
                <a:ea typeface="Lucida Sans Unicode" panose="020B0602030504020204" pitchFamily="34" charset="0"/>
              </a:rPr>
              <a:t> until all </a:t>
            </a:r>
            <a:r>
              <a:rPr lang="en-GB" sz="2000" i="1" dirty="0" err="1">
                <a:ea typeface="Lucida Sans Unicode" panose="020B0602030504020204" pitchFamily="34" charset="0"/>
              </a:rPr>
              <a:t>P</a:t>
            </a:r>
            <a:r>
              <a:rPr lang="en-GB" sz="20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sz="2000" i="1" dirty="0">
                <a:ea typeface="Lucida Sans Unicode" panose="020B0602030504020204" pitchFamily="34" charset="0"/>
              </a:rPr>
              <a:t> </a:t>
            </a:r>
            <a:r>
              <a:rPr lang="en-GB" sz="2000" dirty="0">
                <a:ea typeface="Lucida Sans Unicode" panose="020B0602030504020204" pitchFamily="34" charset="0"/>
              </a:rPr>
              <a:t>have finished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When </a:t>
            </a:r>
            <a:r>
              <a:rPr lang="en-GB" sz="2000" i="1" dirty="0" err="1">
                <a:ea typeface="Lucida Sans Unicode" panose="020B0602030504020204" pitchFamily="34" charset="0"/>
              </a:rPr>
              <a:t>P</a:t>
            </a:r>
            <a:r>
              <a:rPr lang="en-GB" sz="20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sz="2000" dirty="0">
                <a:ea typeface="Lucida Sans Unicode" panose="020B0602030504020204" pitchFamily="34" charset="0"/>
              </a:rPr>
              <a:t> is </a:t>
            </a:r>
            <a:r>
              <a:rPr lang="en-GB" sz="20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finished,</a:t>
            </a:r>
            <a:r>
              <a:rPr lang="en-GB" sz="2000" dirty="0">
                <a:ea typeface="Lucida Sans Unicode" panose="020B0602030504020204" pitchFamily="34" charset="0"/>
              </a:rPr>
              <a:t> </a:t>
            </a:r>
            <a:r>
              <a:rPr lang="en-GB" sz="2000" i="1" dirty="0">
                <a:ea typeface="Lucida Sans Unicode" panose="020B0602030504020204" pitchFamily="34" charset="0"/>
              </a:rPr>
              <a:t>P</a:t>
            </a:r>
            <a:r>
              <a:rPr lang="en-GB" sz="2000" i="1" baseline="-25000" dirty="0">
                <a:ea typeface="Lucida Sans Unicode" panose="020B0602030504020204" pitchFamily="34" charset="0"/>
              </a:rPr>
              <a:t>i</a:t>
            </a:r>
            <a:r>
              <a:rPr lang="en-GB" sz="2000" dirty="0">
                <a:ea typeface="Lucida Sans Unicode" panose="020B0602030504020204" pitchFamily="34" charset="0"/>
              </a:rPr>
              <a:t> can obtain needed resources, execute, </a:t>
            </a:r>
            <a:r>
              <a:rPr lang="en-GB" sz="20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return allocated resources</a:t>
            </a:r>
            <a:r>
              <a:rPr lang="en-GB" sz="2000" dirty="0">
                <a:ea typeface="Lucida Sans Unicode" panose="020B0602030504020204" pitchFamily="34" charset="0"/>
              </a:rPr>
              <a:t>, and terminate 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When </a:t>
            </a:r>
            <a:r>
              <a:rPr lang="en-GB" sz="2000" i="1" dirty="0">
                <a:ea typeface="Lucida Sans Unicode" panose="020B0602030504020204" pitchFamily="34" charset="0"/>
              </a:rPr>
              <a:t>P</a:t>
            </a:r>
            <a:r>
              <a:rPr lang="en-GB" sz="2000" i="1" baseline="-25000" dirty="0">
                <a:ea typeface="Lucida Sans Unicode" panose="020B0602030504020204" pitchFamily="34" charset="0"/>
              </a:rPr>
              <a:t>i</a:t>
            </a:r>
            <a:r>
              <a:rPr lang="en-GB" sz="2000" dirty="0">
                <a:ea typeface="Lucida Sans Unicode" panose="020B0602030504020204" pitchFamily="34" charset="0"/>
              </a:rPr>
              <a:t> terminates, </a:t>
            </a:r>
            <a:r>
              <a:rPr lang="en-GB" sz="2000" b="1" i="1" dirty="0">
                <a:solidFill>
                  <a:srgbClr val="FF0000"/>
                </a:solidFill>
                <a:ea typeface="Lucida Sans Unicode" panose="020B0602030504020204" pitchFamily="34" charset="0"/>
              </a:rPr>
              <a:t>P</a:t>
            </a:r>
            <a:r>
              <a:rPr lang="en-GB" sz="2000" b="1" i="1" baseline="-25000" dirty="0">
                <a:solidFill>
                  <a:srgbClr val="FF0000"/>
                </a:solidFill>
                <a:ea typeface="Lucida Sans Unicode" panose="020B0602030504020204" pitchFamily="34" charset="0"/>
              </a:rPr>
              <a:t>i </a:t>
            </a:r>
            <a:r>
              <a:rPr lang="en-GB" sz="2000" b="1" baseline="-25000" dirty="0">
                <a:solidFill>
                  <a:srgbClr val="FF0000"/>
                </a:solidFill>
                <a:ea typeface="Lucida Sans Unicode" panose="020B0602030504020204" pitchFamily="34" charset="0"/>
              </a:rPr>
              <a:t>+1</a:t>
            </a:r>
            <a:r>
              <a:rPr lang="en-GB" sz="20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 can obtain</a:t>
            </a:r>
            <a:r>
              <a:rPr lang="en-GB" sz="2000" dirty="0">
                <a:ea typeface="Lucida Sans Unicode" panose="020B0602030504020204" pitchFamily="34" charset="0"/>
              </a:rPr>
              <a:t> its needed resources, and so on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1FE7F-DD50-F004-7591-F323551B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2BD7B5B-EC96-7A77-1164-B14A5EF85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231063"/>
              </p:ext>
            </p:extLst>
          </p:nvPr>
        </p:nvGraphicFramePr>
        <p:xfrm>
          <a:off x="1392238" y="4968875"/>
          <a:ext cx="73501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Maximum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</a:t>
                      </a:r>
                      <a:r>
                        <a:rPr lang="en-IN" baseline="0" dirty="0"/>
                        <a:t> Need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B325D9-6668-6C9E-7A80-FE4CEDFCF45F}"/>
              </a:ext>
            </a:extLst>
          </p:cNvPr>
          <p:cNvSpPr txBox="1"/>
          <p:nvPr/>
        </p:nvSpPr>
        <p:spPr>
          <a:xfrm>
            <a:off x="9287314" y="5988050"/>
            <a:ext cx="243903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Safe sequence: P1,P0,P2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21ABC-22F3-BBA7-3635-089049D37BAE}"/>
              </a:ext>
            </a:extLst>
          </p:cNvPr>
          <p:cNvSpPr txBox="1"/>
          <p:nvPr/>
        </p:nvSpPr>
        <p:spPr>
          <a:xfrm>
            <a:off x="8649494" y="4784725"/>
            <a:ext cx="279717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Number of Tape Drives = 12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ea typeface="+mj-ea"/>
              </a:rPr>
              <a:t>Deadlock Avoidance algorithms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439863"/>
            <a:ext cx="7772400" cy="44831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resource-allocation graph 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ea typeface="Lucida Sans Unicode" panose="020B0602030504020204" pitchFamily="34" charset="0"/>
              </a:rPr>
              <a:t>For a </a:t>
            </a:r>
            <a:r>
              <a:rPr lang="en-GB" sz="3200" u="sng" dirty="0">
                <a:ea typeface="Lucida Sans Unicode" panose="020B0602030504020204" pitchFamily="34" charset="0"/>
              </a:rPr>
              <a:t>single</a:t>
            </a:r>
            <a:r>
              <a:rPr lang="en-GB" sz="3200" dirty="0">
                <a:ea typeface="Lucida Sans Unicode" panose="020B0602030504020204" pitchFamily="34" charset="0"/>
              </a:rPr>
              <a:t> instance of each resource type.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cida Sans Unicode" panose="020B0602030504020204" pitchFamily="34" charset="0"/>
              </a:rPr>
              <a:t>Claim edge : process may request resource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Banker’s algorithm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cida Sans Unicode" panose="020B0602030504020204" pitchFamily="34" charset="0"/>
              </a:rPr>
              <a:t>For </a:t>
            </a:r>
            <a:r>
              <a:rPr lang="en-GB" u="sng" dirty="0">
                <a:ea typeface="Lucida Sans Unicode" panose="020B0602030504020204" pitchFamily="34" charset="0"/>
              </a:rPr>
              <a:t>multiple</a:t>
            </a:r>
            <a:r>
              <a:rPr lang="en-GB" dirty="0">
                <a:ea typeface="Lucida Sans Unicode" panose="020B0602030504020204" pitchFamily="34" charset="0"/>
              </a:rPr>
              <a:t> instances of each resource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385F45-253F-4C64-37A8-3C90D08A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D87C-B635-D454-71B7-68FF14EDE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06" y="787044"/>
            <a:ext cx="10515600" cy="5823002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have a resource-allocation system with only one instance of each resource type, we can use a variant of the resource-allocation graph. In addition to the request and assignment edges already described, we introduce a new type of edge, called a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</a:rPr>
              <a:t>claim edge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claim edge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1800" dirty="0">
                <a:latin typeface="HiddenHorzOCR"/>
              </a:rPr>
              <a:t>-&gt;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indicates that process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may request resource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at some time in the future. </a:t>
            </a: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This edge resembles a request edge in direction but is represented in the graph by a dashed line. </a:t>
            </a: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process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requests resource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claim edge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Pi-&gt;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converted to a request edge. </a:t>
            </a: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Similarly, when are source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released by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Pi,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assignment edge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</a:rPr>
              <a:t>-&gt;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reconverted to a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claim edge </a:t>
            </a: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Pi-&gt;</a:t>
            </a:r>
            <a:r>
              <a:rPr lang="en-IN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IN" sz="1800" b="0" i="1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note that the resources must be claimed a priori in the system. That is, before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starts executing, all its claim edges must already appear in the resource-allocation graph. </a:t>
            </a: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can relax this condition by allowing a claim edge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Pi-&gt;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be added to the graph only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all the edges associated with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are claim edges. </a:t>
            </a: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Now suppose that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requests resource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. </a:t>
            </a: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request can be granted only if converting the request edge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Pi-&gt;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an assignment edge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</a:rPr>
              <a:t>-&gt;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does not result in the formation of a cycle in the resource-allocation graph. </a:t>
            </a: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check for safety by using a cycle-detection algorithm.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 cycle exists, then the allocation of the resource will leave the system in a safe state.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cycle is found, then the allocation will put the system in an unsafe state. In that case, process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will have to wait for its requests to be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satisfied.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B969C-464C-61AB-4400-68333053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10795-0692-26A5-D1E1-311FC6E46967}"/>
              </a:ext>
            </a:extLst>
          </p:cNvPr>
          <p:cNvSpPr txBox="1"/>
          <p:nvPr/>
        </p:nvSpPr>
        <p:spPr>
          <a:xfrm>
            <a:off x="1966451" y="247954"/>
            <a:ext cx="9891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ea typeface="+mj-ea"/>
              </a:rPr>
              <a:t>Resource-Allocation Graph Algorithm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77374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ea typeface="+mj-ea"/>
              </a:rPr>
              <a:t>Resource-Allocation Graph Algorithm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19672" y="1404938"/>
            <a:ext cx="10067731" cy="452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highlight>
                  <a:srgbClr val="FFFF00"/>
                </a:highlight>
                <a:ea typeface="Lucida Sans Unicode" panose="020B0602030504020204" pitchFamily="34" charset="0"/>
              </a:rPr>
              <a:t>Summary: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Introduce a new kind of edge called a </a:t>
            </a:r>
            <a:r>
              <a:rPr lang="en-GB" sz="1800" u="sng" dirty="0">
                <a:ea typeface="Lucida Sans Unicode" panose="020B0602030504020204" pitchFamily="34" charset="0"/>
              </a:rPr>
              <a:t>claim edge</a:t>
            </a:r>
            <a:br>
              <a:rPr lang="en-GB" sz="1800" u="sng" dirty="0">
                <a:ea typeface="Lucida Sans Unicode" panose="020B0602030504020204" pitchFamily="34" charset="0"/>
              </a:rPr>
            </a:br>
            <a:endParaRPr lang="en-GB" sz="1800" u="sng" dirty="0">
              <a:ea typeface="Lucida Sans Unicode" panose="020B0602030504020204" pitchFamily="34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i="1" dirty="0">
                <a:ea typeface="Lucida Sans Unicode" panose="020B0602030504020204" pitchFamily="34" charset="0"/>
              </a:rPr>
              <a:t>Claim edge</a:t>
            </a:r>
            <a:r>
              <a:rPr lang="en-GB" sz="1800" dirty="0">
                <a:ea typeface="Lucida Sans Unicode" panose="020B0602030504020204" pitchFamily="34" charset="0"/>
              </a:rPr>
              <a:t> </a:t>
            </a:r>
            <a:r>
              <a:rPr lang="en-GB" sz="2000" i="1" dirty="0">
                <a:ea typeface="Lucida Sans Unicode" panose="020B0602030504020204" pitchFamily="34" charset="0"/>
              </a:rPr>
              <a:t>P</a:t>
            </a:r>
            <a:r>
              <a:rPr lang="en-GB" sz="2000" i="1" baseline="-25000" dirty="0">
                <a:ea typeface="Lucida Sans Unicode" panose="020B0602030504020204" pitchFamily="34" charset="0"/>
              </a:rPr>
              <a:t>i</a:t>
            </a:r>
            <a:r>
              <a:rPr lang="en-GB" sz="1800" dirty="0">
                <a:ea typeface="Lucida Sans Unicode" panose="020B0602030504020204" pitchFamily="34" charset="0"/>
              </a:rPr>
              <a:t> </a:t>
            </a:r>
            <a:r>
              <a:rPr lang="en-GB" sz="1800" dirty="0">
                <a:latin typeface="Symbol" panose="05050102010706020507" pitchFamily="18" charset="2"/>
                <a:ea typeface="Lucida Sans Unicode" panose="020B0602030504020204" pitchFamily="34" charset="0"/>
              </a:rPr>
              <a:t>      </a:t>
            </a:r>
            <a:r>
              <a:rPr lang="en-GB" sz="1800" dirty="0">
                <a:ea typeface="Lucida Sans Unicode" panose="020B0602030504020204" pitchFamily="34" charset="0"/>
              </a:rPr>
              <a:t>        </a:t>
            </a:r>
            <a:r>
              <a:rPr lang="en-GB" sz="2000" i="1" dirty="0" err="1">
                <a:ea typeface="Lucida Sans Unicode" panose="020B0602030504020204" pitchFamily="34" charset="0"/>
              </a:rPr>
              <a:t>R</a:t>
            </a:r>
            <a:r>
              <a:rPr lang="en-GB" sz="20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sz="1800" dirty="0">
                <a:ea typeface="Lucida Sans Unicode" panose="020B0602030504020204" pitchFamily="34" charset="0"/>
              </a:rPr>
              <a:t> indicates that process </a:t>
            </a:r>
            <a:r>
              <a:rPr lang="en-GB" sz="1800" i="1" dirty="0" err="1">
                <a:ea typeface="Lucida Sans Unicode" panose="020B0602030504020204" pitchFamily="34" charset="0"/>
              </a:rPr>
              <a:t>P</a:t>
            </a:r>
            <a:r>
              <a:rPr lang="en-GB" sz="18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sz="1800" dirty="0">
                <a:ea typeface="Lucida Sans Unicode" panose="020B0602030504020204" pitchFamily="34" charset="0"/>
              </a:rPr>
              <a:t> may request resource </a:t>
            </a:r>
            <a:r>
              <a:rPr lang="en-GB" sz="2000" i="1" dirty="0" err="1">
                <a:ea typeface="Lucida Sans Unicode" panose="020B0602030504020204" pitchFamily="34" charset="0"/>
              </a:rPr>
              <a:t>R</a:t>
            </a:r>
            <a:r>
              <a:rPr lang="en-GB" sz="20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sz="1800" dirty="0">
                <a:ea typeface="Lucida Sans Unicode" panose="020B0602030504020204" pitchFamily="34" charset="0"/>
              </a:rPr>
              <a:t>; which is represented by a dashed line </a:t>
            </a:r>
            <a:br>
              <a:rPr lang="en-GB" sz="1800" dirty="0">
                <a:ea typeface="Lucida Sans Unicode" panose="020B0602030504020204" pitchFamily="34" charset="0"/>
              </a:rPr>
            </a:br>
            <a:endParaRPr lang="en-GB" sz="1800" dirty="0">
              <a:ea typeface="Lucida Sans Unicode" panose="020B0602030504020204" pitchFamily="34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A </a:t>
            </a:r>
            <a:r>
              <a:rPr lang="en-GB" sz="1800" u="sng" dirty="0">
                <a:ea typeface="Lucida Sans Unicode" panose="020B0602030504020204" pitchFamily="34" charset="0"/>
              </a:rPr>
              <a:t>claim edge</a:t>
            </a:r>
            <a:r>
              <a:rPr lang="en-GB" sz="1800" dirty="0">
                <a:ea typeface="Lucida Sans Unicode" panose="020B0602030504020204" pitchFamily="34" charset="0"/>
              </a:rPr>
              <a:t> converts to a </a:t>
            </a:r>
            <a:r>
              <a:rPr lang="en-GB" sz="1800" u="sng" dirty="0">
                <a:ea typeface="Lucida Sans Unicode" panose="020B0602030504020204" pitchFamily="34" charset="0"/>
              </a:rPr>
              <a:t>request edge</a:t>
            </a:r>
            <a:r>
              <a:rPr lang="en-GB" sz="1800" dirty="0">
                <a:ea typeface="Lucida Sans Unicode" panose="020B0602030504020204" pitchFamily="34" charset="0"/>
              </a:rPr>
              <a:t> when a process </a:t>
            </a:r>
            <a:r>
              <a:rPr lang="en-GB" sz="1800" b="1" dirty="0">
                <a:ea typeface="Lucida Sans Unicode" panose="020B0602030504020204" pitchFamily="34" charset="0"/>
              </a:rPr>
              <a:t>requests</a:t>
            </a:r>
            <a:r>
              <a:rPr lang="en-GB" sz="1800" dirty="0">
                <a:ea typeface="Lucida Sans Unicode" panose="020B0602030504020204" pitchFamily="34" charset="0"/>
              </a:rPr>
              <a:t> a resource </a:t>
            </a:r>
            <a:br>
              <a:rPr lang="en-GB" sz="1800" dirty="0">
                <a:ea typeface="Lucida Sans Unicode" panose="020B0602030504020204" pitchFamily="34" charset="0"/>
              </a:rPr>
            </a:br>
            <a:endParaRPr lang="en-GB" sz="1800" dirty="0">
              <a:ea typeface="Lucida Sans Unicode" panose="020B0602030504020204" pitchFamily="34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A </a:t>
            </a:r>
            <a:r>
              <a:rPr lang="en-GB" sz="1800" u="sng" dirty="0">
                <a:ea typeface="Lucida Sans Unicode" panose="020B0602030504020204" pitchFamily="34" charset="0"/>
              </a:rPr>
              <a:t>request edge</a:t>
            </a:r>
            <a:r>
              <a:rPr lang="en-GB" sz="1800" dirty="0">
                <a:ea typeface="Lucida Sans Unicode" panose="020B0602030504020204" pitchFamily="34" charset="0"/>
              </a:rPr>
              <a:t> converts to an </a:t>
            </a:r>
            <a:r>
              <a:rPr lang="en-GB" sz="1800" u="sng" dirty="0">
                <a:ea typeface="Lucida Sans Unicode" panose="020B0602030504020204" pitchFamily="34" charset="0"/>
              </a:rPr>
              <a:t>assignment edge</a:t>
            </a:r>
            <a:r>
              <a:rPr lang="en-GB" sz="1800" dirty="0">
                <a:ea typeface="Lucida Sans Unicode" panose="020B0602030504020204" pitchFamily="34" charset="0"/>
              </a:rPr>
              <a:t> when the  resource is </a:t>
            </a:r>
            <a:r>
              <a:rPr lang="en-GB" sz="1800" b="1" dirty="0">
                <a:ea typeface="Lucida Sans Unicode" panose="020B0602030504020204" pitchFamily="34" charset="0"/>
              </a:rPr>
              <a:t>allocated</a:t>
            </a:r>
            <a:r>
              <a:rPr lang="en-GB" sz="1800" dirty="0">
                <a:ea typeface="Lucida Sans Unicode" panose="020B0602030504020204" pitchFamily="34" charset="0"/>
              </a:rPr>
              <a:t> to the process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>
              <a:ea typeface="Lucida Sans Unicode" panose="020B0602030504020204" pitchFamily="34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When a resource is </a:t>
            </a:r>
            <a:r>
              <a:rPr lang="en-GB" sz="1800" b="1" dirty="0">
                <a:ea typeface="Lucida Sans Unicode" panose="020B0602030504020204" pitchFamily="34" charset="0"/>
              </a:rPr>
              <a:t>released</a:t>
            </a:r>
            <a:r>
              <a:rPr lang="en-GB" sz="1800" dirty="0">
                <a:ea typeface="Lucida Sans Unicode" panose="020B0602030504020204" pitchFamily="34" charset="0"/>
              </a:rPr>
              <a:t> by a process, an </a:t>
            </a:r>
            <a:r>
              <a:rPr lang="en-GB" sz="1800" u="sng" dirty="0">
                <a:ea typeface="Lucida Sans Unicode" panose="020B0602030504020204" pitchFamily="34" charset="0"/>
              </a:rPr>
              <a:t>assignment edge</a:t>
            </a:r>
            <a:r>
              <a:rPr lang="en-GB" sz="1800" dirty="0">
                <a:ea typeface="Lucida Sans Unicode" panose="020B0602030504020204" pitchFamily="34" charset="0"/>
              </a:rPr>
              <a:t> reconverts to a </a:t>
            </a:r>
            <a:r>
              <a:rPr lang="en-GB" sz="1800" u="sng" dirty="0">
                <a:ea typeface="Lucida Sans Unicode" panose="020B0602030504020204" pitchFamily="34" charset="0"/>
              </a:rPr>
              <a:t>claim edge</a:t>
            </a:r>
            <a:r>
              <a:rPr lang="en-GB" sz="1800" dirty="0">
                <a:ea typeface="Lucida Sans Unicode" panose="020B0602030504020204" pitchFamily="34" charset="0"/>
              </a:rPr>
              <a:t> </a:t>
            </a:r>
            <a:br>
              <a:rPr lang="en-GB" sz="1800" dirty="0">
                <a:ea typeface="Lucida Sans Unicode" panose="020B0602030504020204" pitchFamily="34" charset="0"/>
              </a:rPr>
            </a:br>
            <a:endParaRPr lang="en-GB" sz="1800" dirty="0">
              <a:ea typeface="Lucida Sans Unicode" panose="020B0602030504020204" pitchFamily="34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Resources must be </a:t>
            </a:r>
            <a:r>
              <a:rPr lang="en-GB" sz="1800" b="1" dirty="0">
                <a:ea typeface="Lucida Sans Unicode" panose="020B0602030504020204" pitchFamily="34" charset="0"/>
              </a:rPr>
              <a:t>claimed </a:t>
            </a:r>
            <a:r>
              <a:rPr lang="en-GB" sz="1800" b="1" i="1" dirty="0">
                <a:ea typeface="Lucida Sans Unicode" panose="020B0602030504020204" pitchFamily="34" charset="0"/>
              </a:rPr>
              <a:t>a priori</a:t>
            </a:r>
            <a:r>
              <a:rPr lang="en-GB" sz="1800" dirty="0">
                <a:ea typeface="Lucida Sans Unicode" panose="020B0602030504020204" pitchFamily="34" charset="0"/>
              </a:rPr>
              <a:t> in the system 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2811624" y="2234843"/>
            <a:ext cx="685800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53086-52C2-19DF-BE11-76AB0F0F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225"/>
            <a:ext cx="9144000" cy="1068388"/>
          </a:xfrm>
        </p:spPr>
        <p:txBody>
          <a:bodyPr/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600" dirty="0">
                <a:ea typeface="+mj-ea"/>
              </a:rPr>
              <a:t>Resource-Allocation Graph Algorithm with Claim Edges</a:t>
            </a:r>
            <a:br>
              <a:rPr lang="en-GB" sz="2600" dirty="0">
                <a:ea typeface="+mj-ea"/>
              </a:rPr>
            </a:br>
            <a:r>
              <a:rPr lang="en-GB" sz="2600" dirty="0">
                <a:ea typeface="+mj-ea"/>
              </a:rPr>
              <a:t>cycle detection algorithm</a:t>
            </a:r>
          </a:p>
        </p:txBody>
      </p:sp>
      <p:pic>
        <p:nvPicPr>
          <p:cNvPr id="389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2" t="604" r="13802" b="2141"/>
          <a:stretch>
            <a:fillRect/>
          </a:stretch>
        </p:blipFill>
        <p:spPr bwMode="auto">
          <a:xfrm>
            <a:off x="3962400" y="1752600"/>
            <a:ext cx="4267200" cy="4267200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839200" y="2424113"/>
            <a:ext cx="1163638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>
                <a:solidFill>
                  <a:srgbClr val="000000"/>
                </a:solidFill>
              </a:rPr>
              <a:t>Request</a:t>
            </a:r>
          </a:p>
          <a:p>
            <a:pPr algn="ctr"/>
            <a:r>
              <a:rPr lang="en-GB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752600" y="2286000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>
                <a:solidFill>
                  <a:srgbClr val="000000"/>
                </a:solidFill>
              </a:rPr>
              <a:t>Assignment</a:t>
            </a:r>
          </a:p>
          <a:p>
            <a:pPr algn="ctr"/>
            <a:r>
              <a:rPr lang="en-GB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8918" name="Line 7"/>
          <p:cNvSpPr>
            <a:spLocks noChangeShapeType="1"/>
          </p:cNvSpPr>
          <p:nvPr/>
        </p:nvSpPr>
        <p:spPr bwMode="auto">
          <a:xfrm flipH="1">
            <a:off x="7543800" y="2971800"/>
            <a:ext cx="12969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3352800" y="2743200"/>
            <a:ext cx="1371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Text Box 4"/>
          <p:cNvSpPr txBox="1">
            <a:spLocks noChangeArrowheads="1"/>
          </p:cNvSpPr>
          <p:nvPr/>
        </p:nvSpPr>
        <p:spPr bwMode="auto">
          <a:xfrm>
            <a:off x="2057400" y="4953000"/>
            <a:ext cx="92392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>
                <a:solidFill>
                  <a:srgbClr val="000000"/>
                </a:solidFill>
              </a:rPr>
              <a:t>Claim</a:t>
            </a:r>
          </a:p>
          <a:p>
            <a:pPr algn="ctr"/>
            <a:r>
              <a:rPr lang="en-GB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 flipV="1">
            <a:off x="3279775" y="4800600"/>
            <a:ext cx="1444625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Text Box 5"/>
          <p:cNvSpPr txBox="1">
            <a:spLocks noChangeArrowheads="1"/>
          </p:cNvSpPr>
          <p:nvPr/>
        </p:nvSpPr>
        <p:spPr bwMode="auto">
          <a:xfrm>
            <a:off x="8610600" y="4572000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>
                <a:solidFill>
                  <a:schemeClr val="accent2"/>
                </a:solidFill>
              </a:rPr>
              <a:t>Claim</a:t>
            </a:r>
          </a:p>
          <a:p>
            <a:pPr algn="ctr"/>
            <a:r>
              <a:rPr lang="en-GB">
                <a:solidFill>
                  <a:schemeClr val="accent2"/>
                </a:solidFill>
              </a:rPr>
              <a:t>edge</a:t>
            </a:r>
          </a:p>
        </p:txBody>
      </p:sp>
      <p:sp>
        <p:nvSpPr>
          <p:cNvPr id="38923" name="Line 7"/>
          <p:cNvSpPr>
            <a:spLocks noChangeShapeType="1"/>
          </p:cNvSpPr>
          <p:nvPr/>
        </p:nvSpPr>
        <p:spPr bwMode="auto">
          <a:xfrm flipH="1" flipV="1">
            <a:off x="7466013" y="4570413"/>
            <a:ext cx="1146175" cy="4603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25B50-EF69-133A-5839-3B42B1D0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24113" y="195263"/>
            <a:ext cx="8243887" cy="52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>
                <a:ea typeface="+mj-ea"/>
              </a:rPr>
              <a:t>Unsafe State In Resource-Allocation Graph</a:t>
            </a: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9" t="1407" r="13721" b="851"/>
          <a:stretch>
            <a:fillRect/>
          </a:stretch>
        </p:blipFill>
        <p:spPr bwMode="auto">
          <a:xfrm>
            <a:off x="3886200" y="1676400"/>
            <a:ext cx="4259263" cy="4289425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752600" y="2286000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>
                <a:solidFill>
                  <a:srgbClr val="000000"/>
                </a:solidFill>
              </a:rPr>
              <a:t>Assignment</a:t>
            </a:r>
          </a:p>
          <a:p>
            <a:pPr algn="ctr"/>
            <a:r>
              <a:rPr lang="en-GB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8839200" y="2424113"/>
            <a:ext cx="1163638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>
                <a:solidFill>
                  <a:srgbClr val="000000"/>
                </a:solidFill>
              </a:rPr>
              <a:t>Request</a:t>
            </a:r>
          </a:p>
          <a:p>
            <a:pPr algn="ctr"/>
            <a:r>
              <a:rPr lang="en-GB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8610600" y="4572000"/>
            <a:ext cx="163671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>
                <a:solidFill>
                  <a:schemeClr val="accent2"/>
                </a:solidFill>
              </a:rPr>
              <a:t>Assignment</a:t>
            </a:r>
          </a:p>
          <a:p>
            <a:pPr algn="ctr"/>
            <a:r>
              <a:rPr lang="en-GB">
                <a:solidFill>
                  <a:schemeClr val="accent2"/>
                </a:solidFill>
              </a:rPr>
              <a:t>edge</a:t>
            </a: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 flipH="1">
            <a:off x="7466013" y="2971800"/>
            <a:ext cx="1374775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H="1" flipV="1">
            <a:off x="7466013" y="4570413"/>
            <a:ext cx="1146175" cy="4603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>
            <a:off x="3352800" y="27432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Text Box 4"/>
          <p:cNvSpPr txBox="1">
            <a:spLocks noChangeArrowheads="1"/>
          </p:cNvSpPr>
          <p:nvPr/>
        </p:nvSpPr>
        <p:spPr bwMode="auto">
          <a:xfrm>
            <a:off x="2057400" y="4953000"/>
            <a:ext cx="92392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GB">
                <a:solidFill>
                  <a:srgbClr val="000000"/>
                </a:solidFill>
              </a:rPr>
              <a:t>Claim</a:t>
            </a:r>
          </a:p>
          <a:p>
            <a:pPr algn="ctr"/>
            <a:r>
              <a:rPr lang="en-GB">
                <a:solidFill>
                  <a:srgbClr val="000000"/>
                </a:solidFill>
              </a:rPr>
              <a:t>edge</a:t>
            </a:r>
          </a:p>
        </p:txBody>
      </p:sp>
      <p:sp>
        <p:nvSpPr>
          <p:cNvPr id="39947" name="Line 6"/>
          <p:cNvSpPr>
            <a:spLocks noChangeShapeType="1"/>
          </p:cNvSpPr>
          <p:nvPr/>
        </p:nvSpPr>
        <p:spPr bwMode="auto">
          <a:xfrm flipV="1">
            <a:off x="3279775" y="4648200"/>
            <a:ext cx="1292225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TextBox 12"/>
          <p:cNvSpPr txBox="1">
            <a:spLocks noChangeArrowheads="1"/>
          </p:cNvSpPr>
          <p:nvPr/>
        </p:nvSpPr>
        <p:spPr bwMode="auto">
          <a:xfrm>
            <a:off x="5181600" y="3124200"/>
            <a:ext cx="178308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IN" sz="2800" b="1">
                <a:solidFill>
                  <a:srgbClr val="FF0000"/>
                </a:solidFill>
              </a:rPr>
              <a:t>Cycle?</a:t>
            </a:r>
          </a:p>
          <a:p>
            <a:r>
              <a:rPr lang="en-IN" sz="2800" b="1">
                <a:solidFill>
                  <a:srgbClr val="FF0000"/>
                </a:solidFill>
              </a:rPr>
              <a:t>State?</a:t>
            </a:r>
          </a:p>
          <a:p>
            <a:r>
              <a:rPr lang="en-IN" sz="2800" b="1">
                <a:solidFill>
                  <a:srgbClr val="FF0000"/>
                </a:solidFill>
              </a:rPr>
              <a:t>Deadlock?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EE744E-C37D-5BED-328F-0AE8D45E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1C52-9A27-481E-698E-60C4D928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F27F41-CE30-E9F1-2BA3-5970E30C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68EB3-BC0A-7846-41C5-721C050F7547}"/>
              </a:ext>
            </a:extLst>
          </p:cNvPr>
          <p:cNvSpPr txBox="1"/>
          <p:nvPr/>
        </p:nvSpPr>
        <p:spPr>
          <a:xfrm>
            <a:off x="838200" y="1807527"/>
            <a:ext cx="85540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illustrate this algorithm, we consider the resource-allocation graph of Figure 7.6. Suppose that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requests 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2 .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Although R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currently free, we cannot allocate it to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P2,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since this action will create a cycle in the graph (Figure 7.7). A cycle, as mentioned, indicates that the system is in an unsafe state.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requests R2, and P2 requests R1, then a deadlock will occur.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353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0400"/>
            <a:ext cx="8075613" cy="6080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dirty="0"/>
              <a:t>Banker’s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514D4-1871-F894-115E-F0B26EC0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+mj-ea"/>
              </a:rPr>
              <a:t>Banker’s Algorithm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1397000"/>
            <a:ext cx="7623175" cy="4441825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Lucida Sans Unicode" panose="020B0602030504020204" pitchFamily="34" charset="0"/>
              </a:rPr>
              <a:t>Used when there exists </a:t>
            </a:r>
            <a:r>
              <a:rPr lang="en-GB" sz="2400" b="1" dirty="0">
                <a:ea typeface="Lucida Sans Unicode" panose="020B0602030504020204" pitchFamily="34" charset="0"/>
              </a:rPr>
              <a:t>multiple</a:t>
            </a:r>
            <a:r>
              <a:rPr lang="en-GB" sz="2400" dirty="0">
                <a:ea typeface="Lucida Sans Unicode" panose="020B0602030504020204" pitchFamily="34" charset="0"/>
              </a:rPr>
              <a:t> instances of a resource type</a:t>
            </a:r>
            <a:br>
              <a:rPr lang="en-GB" sz="2400" dirty="0">
                <a:ea typeface="Lucida Sans Unicode" panose="020B0602030504020204" pitchFamily="34" charset="0"/>
              </a:rPr>
            </a:br>
            <a:endParaRPr lang="en-GB" sz="24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Lucida Sans Unicode" panose="020B0602030504020204" pitchFamily="34" charset="0"/>
              </a:rPr>
              <a:t>Each process must </a:t>
            </a:r>
            <a:r>
              <a:rPr lang="en-GB" sz="2400" b="1" dirty="0">
                <a:ea typeface="Lucida Sans Unicode" panose="020B0602030504020204" pitchFamily="34" charset="0"/>
              </a:rPr>
              <a:t>a priori</a:t>
            </a:r>
            <a:r>
              <a:rPr lang="en-GB" sz="2400" dirty="0">
                <a:ea typeface="Lucida Sans Unicode" panose="020B0602030504020204" pitchFamily="34" charset="0"/>
              </a:rPr>
              <a:t> claim maximum use </a:t>
            </a:r>
            <a:br>
              <a:rPr lang="en-GB" sz="2400" dirty="0">
                <a:ea typeface="Lucida Sans Unicode" panose="020B0602030504020204" pitchFamily="34" charset="0"/>
              </a:rPr>
            </a:br>
            <a:endParaRPr lang="en-GB" sz="24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Lucida Sans Unicode" panose="020B0602030504020204" pitchFamily="34" charset="0"/>
              </a:rPr>
              <a:t>When a process requests a resource, it may have to wait   </a:t>
            </a:r>
            <a:br>
              <a:rPr lang="en-GB" sz="2400" dirty="0">
                <a:ea typeface="Lucida Sans Unicode" panose="020B0602030504020204" pitchFamily="34" charset="0"/>
              </a:rPr>
            </a:br>
            <a:endParaRPr lang="en-GB" sz="24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Lucida Sans Unicode" panose="020B0602030504020204" pitchFamily="34" charset="0"/>
              </a:rPr>
              <a:t>When a process gets all its resources, it must return them in a finite amount of time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8113D-6C9E-1C76-3D9A-398747CC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ea typeface="+mj-ea"/>
              </a:rPr>
              <a:t>System Model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425575"/>
            <a:ext cx="8458200" cy="4483100"/>
          </a:xfrm>
        </p:spPr>
        <p:txBody>
          <a:bodyPr/>
          <a:lstStyle/>
          <a:p>
            <a:pPr marL="346075" indent="-346075" defTabSz="923925">
              <a:lnSpc>
                <a:spcPct val="90000"/>
              </a:lnSpc>
              <a:tabLst>
                <a:tab pos="1366520" algn="l"/>
                <a:tab pos="4968875" algn="l"/>
              </a:tabLst>
            </a:pPr>
            <a:r>
              <a:rPr lang="en-GB" sz="2400" dirty="0">
                <a:ea typeface="Lucida Sans Unicode" panose="020B0602030504020204" pitchFamily="34" charset="0"/>
                <a:sym typeface="+mn-ea"/>
              </a:rPr>
              <a:t>A deadlock consists of a </a:t>
            </a:r>
            <a:r>
              <a:rPr lang="en-GB" sz="2400" b="1" u="sng" dirty="0">
                <a:solidFill>
                  <a:srgbClr val="C00000"/>
                </a:solidFill>
                <a:ea typeface="Lucida Sans Unicode" panose="020B0602030504020204" pitchFamily="34" charset="0"/>
                <a:sym typeface="+mn-ea"/>
              </a:rPr>
              <a:t>set</a:t>
            </a:r>
            <a:r>
              <a:rPr lang="en-GB" sz="2400" b="1" dirty="0">
                <a:solidFill>
                  <a:srgbClr val="C00000"/>
                </a:solidFill>
                <a:ea typeface="Lucida Sans Unicode" panose="020B0602030504020204" pitchFamily="34" charset="0"/>
                <a:sym typeface="+mn-ea"/>
              </a:rPr>
              <a:t> of blocked processes</a:t>
            </a:r>
            <a:r>
              <a:rPr lang="en-GB" sz="2400" dirty="0">
                <a:ea typeface="Lucida Sans Unicode" panose="020B0602030504020204" pitchFamily="34" charset="0"/>
                <a:sym typeface="+mn-ea"/>
              </a:rPr>
              <a:t>, each </a:t>
            </a:r>
            <a:r>
              <a:rPr lang="en-GB" sz="2400" u="sng" dirty="0">
                <a:ea typeface="Lucida Sans Unicode" panose="020B0602030504020204" pitchFamily="34" charset="0"/>
                <a:sym typeface="+mn-ea"/>
              </a:rPr>
              <a:t>holding</a:t>
            </a:r>
            <a:r>
              <a:rPr lang="en-GB" sz="2400" dirty="0">
                <a:ea typeface="Lucida Sans Unicode" panose="020B0602030504020204" pitchFamily="34" charset="0"/>
                <a:sym typeface="+mn-ea"/>
              </a:rPr>
              <a:t> a resource and </a:t>
            </a:r>
            <a:r>
              <a:rPr lang="en-GB" sz="2400" u="sng" dirty="0">
                <a:ea typeface="Lucida Sans Unicode" panose="020B0602030504020204" pitchFamily="34" charset="0"/>
                <a:sym typeface="+mn-ea"/>
              </a:rPr>
              <a:t>waiting</a:t>
            </a:r>
            <a:r>
              <a:rPr lang="en-GB" sz="2400" dirty="0">
                <a:ea typeface="Lucida Sans Unicode" panose="020B0602030504020204" pitchFamily="34" charset="0"/>
                <a:sym typeface="+mn-ea"/>
              </a:rPr>
              <a:t> to acquire a resource held by another process in the set</a:t>
            </a:r>
            <a:endParaRPr lang="en-GB" sz="2400" dirty="0">
              <a:ea typeface="Lucida Sans Unicode" panose="020B0602030504020204" pitchFamily="34" charset="0"/>
            </a:endParaRPr>
          </a:p>
          <a:p>
            <a:pPr marL="346075" indent="-346075" defTabSz="923925">
              <a:lnSpc>
                <a:spcPct val="90000"/>
              </a:lnSpc>
              <a:tabLst>
                <a:tab pos="1366520" algn="l"/>
                <a:tab pos="4968875" algn="l"/>
              </a:tabLst>
            </a:pPr>
            <a:r>
              <a:rPr lang="en-US" sz="2400" dirty="0">
                <a:solidFill>
                  <a:schemeClr val="tx1"/>
                </a:solidFill>
                <a:ea typeface="Lucida Sans Unicode" panose="020B0602030504020204" pitchFamily="34" charset="0"/>
              </a:rPr>
              <a:t>Deadlock may involve different resource type</a:t>
            </a:r>
          </a:p>
          <a:p>
            <a:pPr marL="346075" indent="-346075" defTabSz="923925">
              <a:lnSpc>
                <a:spcPct val="90000"/>
              </a:lnSpc>
              <a:tabLst>
                <a:tab pos="1366520" algn="l"/>
                <a:tab pos="4968875" algn="l"/>
              </a:tabLst>
            </a:pPr>
            <a:endParaRPr lang="en-US" sz="1800" u="sng" dirty="0">
              <a:solidFill>
                <a:schemeClr val="tx1"/>
              </a:solidFill>
              <a:ea typeface="Lucida Sans Unicode" panose="020B0602030504020204" pitchFamily="34" charset="0"/>
            </a:endParaRPr>
          </a:p>
          <a:p>
            <a:pPr marL="1154430" lvl="2" indent="-230505" defTabSz="923925">
              <a:lnSpc>
                <a:spcPct val="90000"/>
              </a:lnSpc>
              <a:buFontTx/>
              <a:buNone/>
              <a:tabLst>
                <a:tab pos="1366520" algn="l"/>
                <a:tab pos="4968875" algn="l"/>
              </a:tabLst>
            </a:pPr>
            <a:r>
              <a:rPr lang="en-US" sz="20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     Proc1:	       Proc2:</a:t>
            </a:r>
          </a:p>
          <a:p>
            <a:pPr marL="1154430" lvl="2" indent="-230505" defTabSz="923925">
              <a:lnSpc>
                <a:spcPct val="90000"/>
              </a:lnSpc>
              <a:buFontTx/>
              <a:buNone/>
              <a:tabLst>
                <a:tab pos="1366520" algn="l"/>
                <a:tab pos="4968875" algn="l"/>
              </a:tabLst>
            </a:pPr>
            <a:r>
              <a:rPr lang="en-US" sz="20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	 </a:t>
            </a:r>
            <a:r>
              <a:rPr lang="en-US" sz="2000" b="1" dirty="0">
                <a:solidFill>
                  <a:schemeClr val="accent2"/>
                </a:solidFill>
                <a:ea typeface="Lucida Sans Unicode" panose="020B0602030504020204" pitchFamily="34" charset="0"/>
              </a:rPr>
              <a:t>request printer</a:t>
            </a:r>
            <a:r>
              <a:rPr lang="en-US" sz="20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	 </a:t>
            </a:r>
            <a:r>
              <a:rPr lang="en-US" sz="2000" b="1" dirty="0">
                <a:solidFill>
                  <a:schemeClr val="accent2"/>
                </a:solidFill>
                <a:ea typeface="Lucida Sans Unicode" panose="020B0602030504020204" pitchFamily="34" charset="0"/>
              </a:rPr>
              <a:t>request plotter</a:t>
            </a:r>
          </a:p>
          <a:p>
            <a:pPr marL="1154430" lvl="2" indent="-230505" defTabSz="923925">
              <a:lnSpc>
                <a:spcPct val="90000"/>
              </a:lnSpc>
              <a:buNone/>
              <a:tabLst>
                <a:tab pos="1366520" algn="l"/>
                <a:tab pos="4968875" algn="l"/>
              </a:tabLst>
            </a:pPr>
            <a:r>
              <a:rPr lang="en-US" sz="20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 </a:t>
            </a:r>
          </a:p>
          <a:p>
            <a:pPr marL="1154430" lvl="2" indent="-230505" defTabSz="923925">
              <a:lnSpc>
                <a:spcPct val="90000"/>
              </a:lnSpc>
              <a:buNone/>
              <a:tabLst>
                <a:tab pos="1366520" algn="l"/>
                <a:tab pos="4968875" algn="l"/>
              </a:tabLst>
            </a:pPr>
            <a:r>
              <a:rPr lang="en-US" sz="20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    request plotter    		request printer</a:t>
            </a:r>
          </a:p>
          <a:p>
            <a:pPr marL="1154430" lvl="2" indent="-230505" defTabSz="923925">
              <a:lnSpc>
                <a:spcPct val="90000"/>
              </a:lnSpc>
              <a:buFontTx/>
              <a:buNone/>
              <a:tabLst>
                <a:tab pos="1366520" algn="l"/>
                <a:tab pos="4968875" algn="l"/>
              </a:tabLst>
            </a:pPr>
            <a:endParaRPr lang="en-US" sz="2000" b="1" dirty="0">
              <a:solidFill>
                <a:srgbClr val="FF0000"/>
              </a:solidFill>
              <a:ea typeface="Lucida Sans Unicode" panose="020B0602030504020204" pitchFamily="34" charset="0"/>
            </a:endParaRPr>
          </a:p>
          <a:p>
            <a:pPr marL="346075" indent="-346075" defTabSz="923925">
              <a:lnSpc>
                <a:spcPct val="90000"/>
              </a:lnSpc>
              <a:tabLst>
                <a:tab pos="1366520" algn="l"/>
                <a:tab pos="4968875" algn="l"/>
              </a:tabLst>
            </a:pPr>
            <a:endParaRPr lang="en-US" sz="1800" u="sng" dirty="0">
              <a:solidFill>
                <a:schemeClr val="tx1"/>
              </a:solidFill>
              <a:ea typeface="Lucida Sans Unicode" panose="020B0602030504020204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151784" y="4266479"/>
            <a:ext cx="1584176" cy="936104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Lucida Sans Unicode" panose="020B0602030504020204" pitchFamily="34" charset="0"/>
              </a:rPr>
              <a:t>Proc1</a:t>
            </a:r>
          </a:p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Printer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744072" y="4266479"/>
            <a:ext cx="1584176" cy="936104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Lucida Sans Unicode" panose="020B0602030504020204" pitchFamily="34" charset="0"/>
              </a:rPr>
              <a:t>Proc2</a:t>
            </a:r>
          </a:p>
          <a:p>
            <a:pPr marL="0" marR="0" indent="0" algn="l" defTabSz="4572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Plotter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6" name="Curved Up Arrow 7"/>
          <p:cNvSpPr>
            <a:spLocks noChangeArrowheads="1"/>
          </p:cNvSpPr>
          <p:nvPr/>
        </p:nvSpPr>
        <p:spPr bwMode="auto">
          <a:xfrm>
            <a:off x="5591944" y="5058567"/>
            <a:ext cx="1371600" cy="731838"/>
          </a:xfrm>
          <a:prstGeom prst="curvedUpArrow">
            <a:avLst>
              <a:gd name="adj1" fmla="val 24989"/>
              <a:gd name="adj2" fmla="val 49978"/>
              <a:gd name="adj3" fmla="val 25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Curved Right Arrow 8"/>
          <p:cNvSpPr>
            <a:spLocks noChangeArrowheads="1"/>
          </p:cNvSpPr>
          <p:nvPr/>
        </p:nvSpPr>
        <p:spPr bwMode="auto">
          <a:xfrm rot="5400000">
            <a:off x="5873725" y="3404442"/>
            <a:ext cx="731838" cy="1447800"/>
          </a:xfrm>
          <a:prstGeom prst="curvedRightArrow">
            <a:avLst>
              <a:gd name="adj1" fmla="val 24994"/>
              <a:gd name="adj2" fmla="val 49980"/>
              <a:gd name="adj3" fmla="val 25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B3772-846E-EA77-05BF-12885879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7770813" cy="1141413"/>
          </a:xfrm>
        </p:spPr>
        <p:txBody>
          <a:bodyPr/>
          <a:lstStyle/>
          <a:p>
            <a:pPr>
              <a:defRPr/>
            </a:pPr>
            <a:r>
              <a:rPr lang="en-IN" dirty="0"/>
              <a:t>Data structures used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2309813"/>
            <a:ext cx="80391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3EF66-11CB-EE6F-1AA2-527ADA2A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0" y="349250"/>
            <a:ext cx="7591425" cy="52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>
                <a:ea typeface="+mj-ea"/>
              </a:rPr>
              <a:t>Data Structures for the Banker’s Algorithm 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643050"/>
            <a:ext cx="9144000" cy="521495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rgbClr val="FF0000"/>
                </a:solidFill>
                <a:ea typeface="Lucida Sans Unicode" panose="020B0602030504020204" pitchFamily="34" charset="0"/>
              </a:rPr>
              <a:t>Available</a:t>
            </a:r>
            <a:r>
              <a:rPr lang="en-GB" sz="2400" i="1" dirty="0">
                <a:ea typeface="Lucida Sans Unicode" panose="020B0602030504020204" pitchFamily="34" charset="0"/>
              </a:rPr>
              <a:t>:</a:t>
            </a:r>
            <a:r>
              <a:rPr lang="en-GB" sz="2400" dirty="0">
                <a:ea typeface="Lucida Sans Unicode" panose="020B0602030504020204" pitchFamily="34" charset="0"/>
              </a:rPr>
              <a:t>  Vector of length </a:t>
            </a:r>
            <a:r>
              <a:rPr lang="en-GB" sz="2400" i="1" dirty="0">
                <a:ea typeface="Lucida Sans Unicode" panose="020B0602030504020204" pitchFamily="34" charset="0"/>
              </a:rPr>
              <a:t>m</a:t>
            </a:r>
            <a:r>
              <a:rPr lang="en-GB" sz="2400" dirty="0">
                <a:ea typeface="Lucida Sans Unicode" panose="020B0602030504020204" pitchFamily="34" charset="0"/>
              </a:rPr>
              <a:t>. If available [</a:t>
            </a:r>
            <a:r>
              <a:rPr lang="en-GB" sz="2400" i="1" dirty="0">
                <a:ea typeface="Lucida Sans Unicode" panose="020B0602030504020204" pitchFamily="34" charset="0"/>
              </a:rPr>
              <a:t>j</a:t>
            </a:r>
            <a:r>
              <a:rPr lang="en-GB" sz="2400" dirty="0">
                <a:ea typeface="Lucida Sans Unicode" panose="020B0602030504020204" pitchFamily="34" charset="0"/>
              </a:rPr>
              <a:t>] = </a:t>
            </a:r>
            <a:r>
              <a:rPr lang="en-GB" sz="2400" i="1" dirty="0">
                <a:ea typeface="Lucida Sans Unicode" panose="020B0602030504020204" pitchFamily="34" charset="0"/>
              </a:rPr>
              <a:t>k</a:t>
            </a:r>
            <a:r>
              <a:rPr lang="en-GB" sz="2400" dirty="0">
                <a:ea typeface="Lucida Sans Unicode" panose="020B0602030504020204" pitchFamily="34" charset="0"/>
              </a:rPr>
              <a:t>, there are</a:t>
            </a:r>
            <a:r>
              <a:rPr lang="en-GB" sz="2400" i="1" dirty="0">
                <a:ea typeface="Lucida Sans Unicode" panose="020B0602030504020204" pitchFamily="34" charset="0"/>
              </a:rPr>
              <a:t> k</a:t>
            </a:r>
            <a:r>
              <a:rPr lang="en-GB" sz="2400" dirty="0">
                <a:ea typeface="Lucida Sans Unicode" panose="020B0602030504020204" pitchFamily="34" charset="0"/>
              </a:rPr>
              <a:t> instances of resource type </a:t>
            </a:r>
            <a:r>
              <a:rPr lang="en-GB" sz="2400" i="1" dirty="0" err="1">
                <a:ea typeface="Lucida Sans Unicode" panose="020B0602030504020204" pitchFamily="34" charset="0"/>
              </a:rPr>
              <a:t>R</a:t>
            </a:r>
            <a:r>
              <a:rPr lang="en-GB" sz="24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sz="2400" baseline="-25000" dirty="0">
                <a:ea typeface="Lucida Sans Unicode" panose="020B0602030504020204" pitchFamily="34" charset="0"/>
              </a:rPr>
              <a:t>  </a:t>
            </a:r>
            <a:r>
              <a:rPr lang="en-GB" sz="2400" dirty="0">
                <a:ea typeface="Lucida Sans Unicode" panose="020B0602030504020204" pitchFamily="34" charset="0"/>
              </a:rPr>
              <a:t>available.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rgbClr val="FF0000"/>
                </a:solidFill>
                <a:ea typeface="Lucida Sans Unicode" panose="020B0602030504020204" pitchFamily="34" charset="0"/>
              </a:rPr>
              <a:t>Max</a:t>
            </a:r>
            <a:r>
              <a:rPr lang="en-GB" sz="2400" i="1" dirty="0">
                <a:ea typeface="Lucida Sans Unicode" panose="020B0602030504020204" pitchFamily="34" charset="0"/>
              </a:rPr>
              <a:t>: n x m</a:t>
            </a:r>
            <a:r>
              <a:rPr lang="en-GB" sz="2400" dirty="0">
                <a:ea typeface="Lucida Sans Unicode" panose="020B0602030504020204" pitchFamily="34" charset="0"/>
              </a:rPr>
              <a:t> matrix.  If </a:t>
            </a:r>
            <a:r>
              <a:rPr lang="en-GB" sz="2400" i="1" dirty="0">
                <a:ea typeface="Lucida Sans Unicode" panose="020B0602030504020204" pitchFamily="34" charset="0"/>
              </a:rPr>
              <a:t>Max </a:t>
            </a:r>
            <a:r>
              <a:rPr lang="en-GB" sz="2400" dirty="0">
                <a:ea typeface="Lucida Sans Unicode" panose="020B0602030504020204" pitchFamily="34" charset="0"/>
              </a:rPr>
              <a:t>[</a:t>
            </a:r>
            <a:r>
              <a:rPr lang="en-GB" sz="2400" i="1" dirty="0" err="1">
                <a:ea typeface="Lucida Sans Unicode" panose="020B0602030504020204" pitchFamily="34" charset="0"/>
              </a:rPr>
              <a:t>i,j</a:t>
            </a:r>
            <a:r>
              <a:rPr lang="en-GB" sz="2400" dirty="0">
                <a:ea typeface="Lucida Sans Unicode" panose="020B0602030504020204" pitchFamily="34" charset="0"/>
              </a:rPr>
              <a:t>] = </a:t>
            </a:r>
            <a:r>
              <a:rPr lang="en-GB" sz="2400" i="1" dirty="0">
                <a:ea typeface="Lucida Sans Unicode" panose="020B0602030504020204" pitchFamily="34" charset="0"/>
              </a:rPr>
              <a:t>k</a:t>
            </a:r>
            <a:r>
              <a:rPr lang="en-GB" sz="2400" dirty="0">
                <a:ea typeface="Lucida Sans Unicode" panose="020B0602030504020204" pitchFamily="34" charset="0"/>
              </a:rPr>
              <a:t>, then process </a:t>
            </a:r>
            <a:r>
              <a:rPr lang="en-GB" sz="2400" i="1" dirty="0">
                <a:ea typeface="Lucida Sans Unicode" panose="020B0602030504020204" pitchFamily="34" charset="0"/>
              </a:rPr>
              <a:t>P</a:t>
            </a:r>
            <a:r>
              <a:rPr lang="en-GB" sz="2400" i="1" baseline="-25000" dirty="0">
                <a:ea typeface="Lucida Sans Unicode" panose="020B0602030504020204" pitchFamily="34" charset="0"/>
              </a:rPr>
              <a:t>i</a:t>
            </a:r>
            <a:r>
              <a:rPr lang="en-GB" sz="2400" i="1" dirty="0">
                <a:ea typeface="Lucida Sans Unicode" panose="020B0602030504020204" pitchFamily="34" charset="0"/>
              </a:rPr>
              <a:t> </a:t>
            </a:r>
            <a:r>
              <a:rPr lang="en-GB" sz="2400" dirty="0">
                <a:ea typeface="Lucida Sans Unicode" panose="020B0602030504020204" pitchFamily="34" charset="0"/>
              </a:rPr>
              <a:t>may request at most</a:t>
            </a:r>
            <a:r>
              <a:rPr lang="en-GB" sz="2400" i="1" dirty="0">
                <a:ea typeface="Lucida Sans Unicode" panose="020B0602030504020204" pitchFamily="34" charset="0"/>
              </a:rPr>
              <a:t> k </a:t>
            </a:r>
            <a:r>
              <a:rPr lang="en-GB" sz="2400" dirty="0">
                <a:ea typeface="Lucida Sans Unicode" panose="020B0602030504020204" pitchFamily="34" charset="0"/>
              </a:rPr>
              <a:t>instances of resource type </a:t>
            </a:r>
            <a:r>
              <a:rPr lang="en-GB" sz="2400" i="1" dirty="0" err="1">
                <a:ea typeface="Lucida Sans Unicode" panose="020B0602030504020204" pitchFamily="34" charset="0"/>
              </a:rPr>
              <a:t>R</a:t>
            </a:r>
            <a:r>
              <a:rPr lang="en-GB" sz="24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sz="2400" dirty="0">
                <a:ea typeface="Lucida Sans Unicode" panose="020B0602030504020204" pitchFamily="34" charset="0"/>
              </a:rPr>
              <a:t>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rgbClr val="FF0000"/>
                </a:solidFill>
                <a:ea typeface="Lucida Sans Unicode" panose="020B0602030504020204" pitchFamily="34" charset="0"/>
              </a:rPr>
              <a:t>Allocation</a:t>
            </a:r>
            <a:r>
              <a:rPr lang="en-GB" sz="2400" i="1" dirty="0">
                <a:ea typeface="Lucida Sans Unicode" panose="020B0602030504020204" pitchFamily="34" charset="0"/>
              </a:rPr>
              <a:t>:  n </a:t>
            </a:r>
            <a:r>
              <a:rPr lang="en-GB" sz="2400" dirty="0">
                <a:ea typeface="Lucida Sans Unicode" panose="020B0602030504020204" pitchFamily="34" charset="0"/>
              </a:rPr>
              <a:t>x</a:t>
            </a:r>
            <a:r>
              <a:rPr lang="en-GB" sz="2400" i="1" dirty="0">
                <a:ea typeface="Lucida Sans Unicode" panose="020B0602030504020204" pitchFamily="34" charset="0"/>
              </a:rPr>
              <a:t> m</a:t>
            </a:r>
            <a:r>
              <a:rPr lang="en-GB" sz="2400" dirty="0">
                <a:ea typeface="Lucida Sans Unicode" panose="020B0602030504020204" pitchFamily="34" charset="0"/>
              </a:rPr>
              <a:t> matrix.  If Allocation[</a:t>
            </a:r>
            <a:r>
              <a:rPr lang="en-GB" sz="2400" i="1" dirty="0" err="1">
                <a:ea typeface="Lucida Sans Unicode" panose="020B0602030504020204" pitchFamily="34" charset="0"/>
              </a:rPr>
              <a:t>i,j</a:t>
            </a:r>
            <a:r>
              <a:rPr lang="en-GB" sz="2400" dirty="0">
                <a:ea typeface="Lucida Sans Unicode" panose="020B0602030504020204" pitchFamily="34" charset="0"/>
              </a:rPr>
              <a:t>] = </a:t>
            </a:r>
            <a:r>
              <a:rPr lang="en-GB" sz="2400" i="1" dirty="0">
                <a:ea typeface="Lucida Sans Unicode" panose="020B0602030504020204" pitchFamily="34" charset="0"/>
              </a:rPr>
              <a:t>k</a:t>
            </a:r>
            <a:r>
              <a:rPr lang="en-GB" sz="2400" dirty="0">
                <a:ea typeface="Lucida Sans Unicode" panose="020B0602030504020204" pitchFamily="34" charset="0"/>
              </a:rPr>
              <a:t> then</a:t>
            </a:r>
            <a:r>
              <a:rPr lang="en-GB" sz="2400" i="1" dirty="0">
                <a:ea typeface="Lucida Sans Unicode" panose="020B0602030504020204" pitchFamily="34" charset="0"/>
              </a:rPr>
              <a:t> P</a:t>
            </a:r>
            <a:r>
              <a:rPr lang="en-GB" sz="2400" i="1" baseline="-25000" dirty="0">
                <a:ea typeface="Lucida Sans Unicode" panose="020B0602030504020204" pitchFamily="34" charset="0"/>
              </a:rPr>
              <a:t>i</a:t>
            </a:r>
            <a:r>
              <a:rPr lang="en-GB" sz="2400" dirty="0">
                <a:ea typeface="Lucida Sans Unicode" panose="020B0602030504020204" pitchFamily="34" charset="0"/>
              </a:rPr>
              <a:t> is currently allocated </a:t>
            </a:r>
            <a:r>
              <a:rPr lang="en-GB" sz="2400" i="1" dirty="0">
                <a:ea typeface="Lucida Sans Unicode" panose="020B0602030504020204" pitchFamily="34" charset="0"/>
              </a:rPr>
              <a:t>k</a:t>
            </a:r>
            <a:r>
              <a:rPr lang="en-GB" sz="2400" dirty="0">
                <a:ea typeface="Lucida Sans Unicode" panose="020B0602030504020204" pitchFamily="34" charset="0"/>
              </a:rPr>
              <a:t> instances of </a:t>
            </a:r>
            <a:r>
              <a:rPr lang="en-GB" sz="2400" i="1" dirty="0" err="1">
                <a:ea typeface="Lucida Sans Unicode" panose="020B0602030504020204" pitchFamily="34" charset="0"/>
              </a:rPr>
              <a:t>R</a:t>
            </a:r>
            <a:r>
              <a:rPr lang="en-GB" sz="24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sz="2400" i="1" baseline="-25000" dirty="0">
                <a:ea typeface="Lucida Sans Unicode" panose="020B0602030504020204" pitchFamily="34" charset="0"/>
              </a:rPr>
              <a:t>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rgbClr val="FF0000"/>
                </a:solidFill>
                <a:ea typeface="Lucida Sans Unicode" panose="020B0602030504020204" pitchFamily="34" charset="0"/>
              </a:rPr>
              <a:t>Need</a:t>
            </a:r>
            <a:r>
              <a:rPr lang="en-GB" sz="2400" i="1" dirty="0">
                <a:ea typeface="Lucida Sans Unicode" panose="020B0602030504020204" pitchFamily="34" charset="0"/>
              </a:rPr>
              <a:t>:  n </a:t>
            </a:r>
            <a:r>
              <a:rPr lang="en-GB" sz="2400" dirty="0">
                <a:ea typeface="Lucida Sans Unicode" panose="020B0602030504020204" pitchFamily="34" charset="0"/>
              </a:rPr>
              <a:t>x</a:t>
            </a:r>
            <a:r>
              <a:rPr lang="en-GB" sz="2400" i="1" dirty="0">
                <a:ea typeface="Lucida Sans Unicode" panose="020B0602030504020204" pitchFamily="34" charset="0"/>
              </a:rPr>
              <a:t> m</a:t>
            </a:r>
            <a:r>
              <a:rPr lang="en-GB" sz="2400" dirty="0">
                <a:ea typeface="Lucida Sans Unicode" panose="020B0602030504020204" pitchFamily="34" charset="0"/>
              </a:rPr>
              <a:t> matrix. If </a:t>
            </a:r>
            <a:r>
              <a:rPr lang="en-GB" sz="2400" i="1" dirty="0">
                <a:ea typeface="Lucida Sans Unicode" panose="020B0602030504020204" pitchFamily="34" charset="0"/>
              </a:rPr>
              <a:t>Need</a:t>
            </a:r>
            <a:r>
              <a:rPr lang="en-GB" sz="2400" dirty="0">
                <a:ea typeface="Lucida Sans Unicode" panose="020B0602030504020204" pitchFamily="34" charset="0"/>
              </a:rPr>
              <a:t>[</a:t>
            </a:r>
            <a:r>
              <a:rPr lang="en-GB" sz="2400" i="1" dirty="0" err="1">
                <a:ea typeface="Lucida Sans Unicode" panose="020B0602030504020204" pitchFamily="34" charset="0"/>
              </a:rPr>
              <a:t>i,j</a:t>
            </a:r>
            <a:r>
              <a:rPr lang="en-GB" sz="2400" dirty="0">
                <a:ea typeface="Lucida Sans Unicode" panose="020B0602030504020204" pitchFamily="34" charset="0"/>
              </a:rPr>
              <a:t>] =</a:t>
            </a:r>
            <a:r>
              <a:rPr lang="en-GB" sz="2400" i="1" dirty="0">
                <a:ea typeface="Lucida Sans Unicode" panose="020B0602030504020204" pitchFamily="34" charset="0"/>
              </a:rPr>
              <a:t> k</a:t>
            </a:r>
            <a:r>
              <a:rPr lang="en-GB" sz="2400" dirty="0">
                <a:ea typeface="Lucida Sans Unicode" panose="020B0602030504020204" pitchFamily="34" charset="0"/>
              </a:rPr>
              <a:t>, then</a:t>
            </a:r>
            <a:r>
              <a:rPr lang="en-GB" sz="2400" i="1" dirty="0">
                <a:ea typeface="Lucida Sans Unicode" panose="020B0602030504020204" pitchFamily="34" charset="0"/>
              </a:rPr>
              <a:t> P</a:t>
            </a:r>
            <a:r>
              <a:rPr lang="en-GB" sz="2400" i="1" baseline="-25000" dirty="0">
                <a:ea typeface="Lucida Sans Unicode" panose="020B0602030504020204" pitchFamily="34" charset="0"/>
              </a:rPr>
              <a:t>i</a:t>
            </a:r>
            <a:r>
              <a:rPr lang="en-GB" sz="2400" dirty="0">
                <a:ea typeface="Lucida Sans Unicode" panose="020B0602030504020204" pitchFamily="34" charset="0"/>
              </a:rPr>
              <a:t> may need </a:t>
            </a:r>
            <a:r>
              <a:rPr lang="en-GB" sz="2400" i="1" dirty="0">
                <a:ea typeface="Lucida Sans Unicode" panose="020B0602030504020204" pitchFamily="34" charset="0"/>
              </a:rPr>
              <a:t>k</a:t>
            </a:r>
            <a:r>
              <a:rPr lang="en-GB" sz="2400" dirty="0">
                <a:ea typeface="Lucida Sans Unicode" panose="020B0602030504020204" pitchFamily="34" charset="0"/>
              </a:rPr>
              <a:t> more instances of </a:t>
            </a:r>
            <a:r>
              <a:rPr lang="en-GB" sz="2400" i="1" dirty="0" err="1">
                <a:ea typeface="Lucida Sans Unicode" panose="020B0602030504020204" pitchFamily="34" charset="0"/>
              </a:rPr>
              <a:t>R</a:t>
            </a:r>
            <a:r>
              <a:rPr lang="en-GB" sz="2400" i="1" baseline="-25000" dirty="0" err="1">
                <a:ea typeface="Lucida Sans Unicode" panose="020B0602030504020204" pitchFamily="34" charset="0"/>
              </a:rPr>
              <a:t>j</a:t>
            </a:r>
            <a:r>
              <a:rPr lang="en-GB" sz="2400" baseline="-25000" dirty="0">
                <a:ea typeface="Lucida Sans Unicode" panose="020B0602030504020204" pitchFamily="34" charset="0"/>
              </a:rPr>
              <a:t> </a:t>
            </a:r>
            <a:r>
              <a:rPr lang="en-GB" sz="2400" dirty="0">
                <a:ea typeface="Lucida Sans Unicode" panose="020B0602030504020204" pitchFamily="34" charset="0"/>
              </a:rPr>
              <a:t>to complete its task.</a:t>
            </a:r>
            <a:br>
              <a:rPr lang="en-GB" sz="2400" dirty="0">
                <a:ea typeface="Lucida Sans Unicode" panose="020B0602030504020204" pitchFamily="34" charset="0"/>
              </a:rPr>
            </a:br>
            <a:endParaRPr lang="en-GB" sz="2400" dirty="0">
              <a:ea typeface="Lucida Sans Unicode" panose="020B0602030504020204" pitchFamily="34" charset="0"/>
            </a:endParaRPr>
          </a:p>
          <a:p>
            <a:pPr lvl="2">
              <a:lnSpc>
                <a:spcPct val="100000"/>
              </a:lnSpc>
              <a:buFont typeface="Webdings" panose="05030102010509060703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Need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 [</a:t>
            </a:r>
            <a:r>
              <a:rPr lang="en-GB" b="1" i="1" dirty="0" err="1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i,j</a:t>
            </a:r>
            <a:r>
              <a:rPr lang="en-GB" b="1" i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 = </a:t>
            </a:r>
            <a:r>
              <a:rPr lang="en-GB" b="1" i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Max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[</a:t>
            </a:r>
            <a:r>
              <a:rPr lang="en-GB" b="1" i="1" dirty="0" err="1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i,j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] – </a:t>
            </a:r>
            <a:r>
              <a:rPr lang="en-GB" b="1" i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Allocation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 [</a:t>
            </a:r>
            <a:r>
              <a:rPr lang="en-GB" b="1" i="1" dirty="0" err="1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i,j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anose="020B0602030504020204" pitchFamily="34" charset="0"/>
              </a:rPr>
              <a:t>]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524000" y="1001059"/>
            <a:ext cx="9001156" cy="43116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125"/>
              </a:spcBef>
              <a:buFont typeface="Helvetica" pitchFamily="34" charset="0"/>
              <a:buNone/>
            </a:pPr>
            <a:r>
              <a:rPr lang="en-GB" sz="2200" dirty="0">
                <a:solidFill>
                  <a:srgbClr val="000000"/>
                </a:solidFill>
                <a:latin typeface="Helvetica" pitchFamily="34" charset="0"/>
              </a:rPr>
              <a:t>Let </a:t>
            </a:r>
            <a:r>
              <a:rPr lang="en-GB" sz="2200" i="1" dirty="0">
                <a:solidFill>
                  <a:srgbClr val="000000"/>
                </a:solidFill>
                <a:latin typeface="Helvetica" pitchFamily="34" charset="0"/>
              </a:rPr>
              <a:t>n</a:t>
            </a:r>
            <a:r>
              <a:rPr lang="en-GB" sz="2200" dirty="0">
                <a:solidFill>
                  <a:srgbClr val="000000"/>
                </a:solidFill>
                <a:latin typeface="Helvetica" pitchFamily="34" charset="0"/>
              </a:rPr>
              <a:t> = number of processes, and </a:t>
            </a:r>
            <a:r>
              <a:rPr lang="en-GB" sz="2200" i="1" dirty="0">
                <a:solidFill>
                  <a:srgbClr val="000000"/>
                </a:solidFill>
                <a:latin typeface="Helvetica" pitchFamily="34" charset="0"/>
              </a:rPr>
              <a:t>m </a:t>
            </a:r>
            <a:r>
              <a:rPr lang="en-GB" sz="2200" dirty="0">
                <a:solidFill>
                  <a:srgbClr val="000000"/>
                </a:solidFill>
                <a:latin typeface="Helvetica" pitchFamily="34" charset="0"/>
              </a:rPr>
              <a:t>= number of resources types.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CB6AD-8769-7733-831A-C3FC106C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Safety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844" y="1282700"/>
            <a:ext cx="9001156" cy="5575300"/>
          </a:xfrm>
        </p:spPr>
        <p:txBody>
          <a:bodyPr/>
          <a:lstStyle/>
          <a:p>
            <a:r>
              <a:rPr lang="en-IN" sz="2000" dirty="0"/>
              <a:t>1. Let</a:t>
            </a:r>
            <a:r>
              <a:rPr lang="en-IN" sz="2000" b="1" dirty="0">
                <a:solidFill>
                  <a:srgbClr val="FF0000"/>
                </a:solidFill>
              </a:rPr>
              <a:t> Work and Finish</a:t>
            </a:r>
            <a:r>
              <a:rPr lang="en-IN" sz="2000" dirty="0"/>
              <a:t> be vectors of length m and n respectively</a:t>
            </a:r>
          </a:p>
          <a:p>
            <a:pPr>
              <a:buNone/>
            </a:pPr>
            <a:r>
              <a:rPr lang="en-IN" sz="2000" dirty="0"/>
              <a:t>      Initialize </a:t>
            </a:r>
            <a:r>
              <a:rPr lang="en-IN" sz="2000" b="1" dirty="0">
                <a:solidFill>
                  <a:srgbClr val="FF0000"/>
                </a:solidFill>
              </a:rPr>
              <a:t>Work=Available</a:t>
            </a:r>
            <a:r>
              <a:rPr lang="en-IN" sz="2000" dirty="0"/>
              <a:t> and </a:t>
            </a:r>
            <a:r>
              <a:rPr lang="en-IN" sz="2000" b="1" dirty="0">
                <a:solidFill>
                  <a:srgbClr val="FF0000"/>
                </a:solidFill>
              </a:rPr>
              <a:t>Finish[</a:t>
            </a:r>
            <a:r>
              <a:rPr lang="en-IN" sz="2000" b="1" dirty="0" err="1">
                <a:solidFill>
                  <a:srgbClr val="FF0000"/>
                </a:solidFill>
              </a:rPr>
              <a:t>i</a:t>
            </a:r>
            <a:r>
              <a:rPr lang="en-IN" sz="2000" b="1" dirty="0">
                <a:solidFill>
                  <a:srgbClr val="FF0000"/>
                </a:solidFill>
              </a:rPr>
              <a:t>]=false</a:t>
            </a:r>
            <a:r>
              <a:rPr lang="en-IN" sz="2000" dirty="0"/>
              <a:t> for </a:t>
            </a:r>
            <a:r>
              <a:rPr lang="en-IN" sz="2000" dirty="0" err="1"/>
              <a:t>i</a:t>
            </a:r>
            <a:r>
              <a:rPr lang="en-IN" sz="2000" dirty="0"/>
              <a:t>=0,1,...n-1</a:t>
            </a:r>
          </a:p>
          <a:p>
            <a:r>
              <a:rPr lang="en-IN" sz="2000" dirty="0"/>
              <a:t>2. </a:t>
            </a:r>
            <a:r>
              <a:rPr lang="en-IN" sz="2000" dirty="0">
                <a:solidFill>
                  <a:srgbClr val="FF0000"/>
                </a:solidFill>
              </a:rPr>
              <a:t>Find</a:t>
            </a:r>
            <a:r>
              <a:rPr lang="en-IN" sz="2000" dirty="0"/>
              <a:t> an index </a:t>
            </a:r>
            <a:r>
              <a:rPr lang="en-IN" sz="2000" b="1" dirty="0" err="1">
                <a:solidFill>
                  <a:srgbClr val="FF0000"/>
                </a:solidFill>
              </a:rPr>
              <a:t>i</a:t>
            </a:r>
            <a:r>
              <a:rPr lang="en-IN" sz="2000" dirty="0"/>
              <a:t> such that both</a:t>
            </a:r>
          </a:p>
          <a:p>
            <a:pPr>
              <a:buNone/>
            </a:pPr>
            <a:r>
              <a:rPr lang="en-IN" sz="2000" dirty="0"/>
              <a:t>      a. Finish[</a:t>
            </a:r>
            <a:r>
              <a:rPr lang="en-IN" sz="2000" dirty="0" err="1"/>
              <a:t>i</a:t>
            </a:r>
            <a:r>
              <a:rPr lang="en-IN" sz="2000" dirty="0"/>
              <a:t>]==false</a:t>
            </a:r>
          </a:p>
          <a:p>
            <a:pPr>
              <a:buNone/>
            </a:pPr>
            <a:r>
              <a:rPr lang="en-IN" sz="2000" dirty="0"/>
              <a:t>      b. </a:t>
            </a:r>
            <a:r>
              <a:rPr lang="en-IN" b="1" dirty="0">
                <a:solidFill>
                  <a:srgbClr val="FF0000"/>
                </a:solidFill>
              </a:rPr>
              <a:t>Need[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]&lt;=Work</a:t>
            </a:r>
            <a:endParaRPr lang="en-IN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000" dirty="0"/>
              <a:t>      if no such </a:t>
            </a:r>
            <a:r>
              <a:rPr lang="en-IN" sz="2000" dirty="0" err="1"/>
              <a:t>i</a:t>
            </a:r>
            <a:r>
              <a:rPr lang="en-IN" sz="2000" dirty="0"/>
              <a:t> exists, go to step 4.</a:t>
            </a:r>
          </a:p>
          <a:p>
            <a:r>
              <a:rPr lang="en-IN" sz="2000" dirty="0"/>
              <a:t>3. </a:t>
            </a:r>
            <a:r>
              <a:rPr lang="en-IN" sz="2000" b="1" dirty="0">
                <a:solidFill>
                  <a:srgbClr val="FF0000"/>
                </a:solidFill>
              </a:rPr>
              <a:t>Work = Work + Allocation</a:t>
            </a:r>
            <a:r>
              <a:rPr lang="en-IN" sz="1600" b="1" dirty="0">
                <a:solidFill>
                  <a:srgbClr val="FF0000"/>
                </a:solidFill>
              </a:rPr>
              <a:t>[</a:t>
            </a:r>
            <a:r>
              <a:rPr lang="en-IN" sz="1600" b="1" dirty="0" err="1">
                <a:solidFill>
                  <a:srgbClr val="FF0000"/>
                </a:solidFill>
              </a:rPr>
              <a:t>i</a:t>
            </a:r>
            <a:r>
              <a:rPr lang="en-IN" sz="1600" b="1" dirty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r>
              <a:rPr lang="en-IN" sz="2000" dirty="0"/>
              <a:t>      Finish[</a:t>
            </a:r>
            <a:r>
              <a:rPr lang="en-IN" sz="2000" dirty="0" err="1"/>
              <a:t>i</a:t>
            </a:r>
            <a:r>
              <a:rPr lang="en-IN" sz="2000" dirty="0"/>
              <a:t>]=true</a:t>
            </a:r>
          </a:p>
          <a:p>
            <a:pPr>
              <a:buNone/>
            </a:pPr>
            <a:r>
              <a:rPr lang="en-IN" sz="2000" dirty="0"/>
              <a:t>      </a:t>
            </a:r>
            <a:r>
              <a:rPr lang="en-IN" sz="2000" dirty="0" err="1"/>
              <a:t>Goto</a:t>
            </a:r>
            <a:r>
              <a:rPr lang="en-IN" sz="2000" dirty="0"/>
              <a:t> step 2.</a:t>
            </a:r>
          </a:p>
          <a:p>
            <a:r>
              <a:rPr lang="en-IN" sz="2000" dirty="0"/>
              <a:t>4. if Finish[</a:t>
            </a:r>
            <a:r>
              <a:rPr lang="en-IN" sz="2000" dirty="0" err="1"/>
              <a:t>i</a:t>
            </a:r>
            <a:r>
              <a:rPr lang="en-IN" sz="2000" dirty="0"/>
              <a:t>]==true for all </a:t>
            </a:r>
            <a:r>
              <a:rPr lang="en-IN" sz="2000" dirty="0" err="1"/>
              <a:t>i</a:t>
            </a:r>
            <a:r>
              <a:rPr lang="en-IN" sz="2000" dirty="0"/>
              <a:t>, then the system is in a safe   </a:t>
            </a:r>
          </a:p>
          <a:p>
            <a:pPr>
              <a:buNone/>
            </a:pPr>
            <a:r>
              <a:rPr lang="en-IN" sz="2000" dirty="0"/>
              <a:t>     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33CF-8133-31DC-0CEC-0B814DD1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72085"/>
            <a:ext cx="11455400" cy="6685280"/>
          </a:xfrm>
        </p:spPr>
        <p:txBody>
          <a:bodyPr>
            <a:normAutofit fontScale="97500"/>
          </a:bodyPr>
          <a:lstStyle/>
          <a:p>
            <a:r>
              <a:rPr lang="en-US" dirty="0"/>
              <a:t>Considering a system with five processes P0 through P4 and three resources of type A, B, C. Resource type A has 10 instances, B has 5 instances and type C has 7 instances. Suppose at time t0 following snapshot of the system has been taken: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a.What</a:t>
            </a:r>
            <a:r>
              <a:rPr lang="en-US" dirty="0"/>
              <a:t> will be the content of the Need matrix?</a:t>
            </a:r>
          </a:p>
          <a:p>
            <a:r>
              <a:rPr lang="en-US" dirty="0" err="1"/>
              <a:t>b.Is</a:t>
            </a:r>
            <a:r>
              <a:rPr lang="en-US" dirty="0"/>
              <a:t> the system in a safe state? If Yes, then what is the safe sequence?</a:t>
            </a:r>
          </a:p>
        </p:txBody>
      </p:sp>
      <p:pic>
        <p:nvPicPr>
          <p:cNvPr id="4" name="Picture 2" descr="safety">
            <a:hlinkClick r:id="rId3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2165" y="1680210"/>
            <a:ext cx="594804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7F553-1572-8E72-BE55-BE18EF4E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2466964" cy="6096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/>
              <a:t>Example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47925" y="762000"/>
          <a:ext cx="62484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0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200" dirty="0"/>
                        <a:t>process</a:t>
                      </a:r>
                    </a:p>
                  </a:txBody>
                  <a:tcPr marT="45725" marB="45725"/>
                </a:tc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Allocation</a:t>
                      </a:r>
                    </a:p>
                  </a:txBody>
                  <a:tcPr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</a:txBody>
                  <a:tcPr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Need</a:t>
                      </a:r>
                    </a:p>
                  </a:txBody>
                  <a:tcPr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&lt;=</a:t>
                      </a:r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Available</a:t>
                      </a:r>
                    </a:p>
                  </a:txBody>
                  <a:tcPr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T/F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sz="1800" dirty="0"/>
                        <a:t>P0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&lt;=</a:t>
                      </a:r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sz="1800" dirty="0"/>
                        <a:t>P1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&lt;=</a:t>
                      </a:r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sz="1800" dirty="0"/>
                        <a:t>P2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&lt;=</a:t>
                      </a:r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sz="1800" dirty="0"/>
                        <a:t>P3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&lt;=</a:t>
                      </a:r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sz="1800" dirty="0"/>
                        <a:t>P4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&lt;=</a:t>
                      </a:r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263" name="TextBox 3"/>
          <p:cNvSpPr txBox="1">
            <a:spLocks noChangeArrowheads="1"/>
          </p:cNvSpPr>
          <p:nvPr/>
        </p:nvSpPr>
        <p:spPr bwMode="auto">
          <a:xfrm>
            <a:off x="1968500" y="3733801"/>
            <a:ext cx="5282087" cy="31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</a:rPr>
              <a:t>IS THE SYSTEM IN SAFE STATE?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Need &lt;= Available…….then    new available</a:t>
            </a:r>
          </a:p>
          <a:p>
            <a:r>
              <a:rPr lang="en-US" sz="1800" dirty="0">
                <a:solidFill>
                  <a:schemeClr val="tx1"/>
                </a:solidFill>
              </a:rPr>
              <a:t>P0)743&lt;=332….False… new available= 332</a:t>
            </a:r>
          </a:p>
          <a:p>
            <a:r>
              <a:rPr lang="en-US" sz="1800" dirty="0">
                <a:solidFill>
                  <a:schemeClr val="tx1"/>
                </a:solidFill>
              </a:rPr>
              <a:t>P1)122&lt;=332….True… new available= 332+200=532</a:t>
            </a:r>
          </a:p>
          <a:p>
            <a:r>
              <a:rPr lang="en-US" sz="1800" dirty="0">
                <a:solidFill>
                  <a:schemeClr val="tx1"/>
                </a:solidFill>
              </a:rPr>
              <a:t>P2)600&lt;=532…False… new available=532</a:t>
            </a:r>
          </a:p>
          <a:p>
            <a:r>
              <a:rPr lang="en-US" sz="1800" dirty="0">
                <a:solidFill>
                  <a:schemeClr val="tx1"/>
                </a:solidFill>
              </a:rPr>
              <a:t>P3)011&lt;=532…True…new available=532+211=743</a:t>
            </a:r>
          </a:p>
          <a:p>
            <a:r>
              <a:rPr lang="en-US" sz="1800" dirty="0">
                <a:solidFill>
                  <a:schemeClr val="tx1"/>
                </a:solidFill>
              </a:rPr>
              <a:t>P4)431&lt;=743…True…new available=743+002=745</a:t>
            </a:r>
          </a:p>
          <a:p>
            <a:r>
              <a:rPr lang="en-US" sz="1800" dirty="0">
                <a:solidFill>
                  <a:schemeClr val="tx1"/>
                </a:solidFill>
              </a:rPr>
              <a:t>P2)600&lt;=745…True…new available=745+302=10 4 7</a:t>
            </a:r>
          </a:p>
          <a:p>
            <a:r>
              <a:rPr lang="en-US" sz="1800" dirty="0">
                <a:solidFill>
                  <a:schemeClr val="tx1"/>
                </a:solidFill>
              </a:rPr>
              <a:t>P0)743&lt;=10 4 7…True…new available=10 4 7 + 010=10 5 7</a:t>
            </a:r>
          </a:p>
          <a:p>
            <a:r>
              <a:rPr lang="en-US" sz="1800" dirty="0">
                <a:solidFill>
                  <a:schemeClr val="tx1"/>
                </a:solidFill>
              </a:rPr>
              <a:t>Process sequence is P1,p3,p4,p2,P0</a:t>
            </a:r>
          </a:p>
        </p:txBody>
      </p:sp>
      <p:cxnSp>
        <p:nvCxnSpPr>
          <p:cNvPr id="47264" name="Straight Connector 14"/>
          <p:cNvCxnSpPr>
            <a:cxnSpLocks noChangeShapeType="1"/>
          </p:cNvCxnSpPr>
          <p:nvPr/>
        </p:nvCxnSpPr>
        <p:spPr bwMode="auto">
          <a:xfrm>
            <a:off x="8696325" y="3505200"/>
            <a:ext cx="142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265" name="Straight Connector 16"/>
          <p:cNvCxnSpPr>
            <a:cxnSpLocks noChangeShapeType="1"/>
          </p:cNvCxnSpPr>
          <p:nvPr/>
        </p:nvCxnSpPr>
        <p:spPr bwMode="auto">
          <a:xfrm flipV="1">
            <a:off x="8839200" y="1600200"/>
            <a:ext cx="0" cy="1905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266" name="Straight Arrow Connector 19"/>
          <p:cNvCxnSpPr>
            <a:cxnSpLocks noChangeShapeType="1"/>
          </p:cNvCxnSpPr>
          <p:nvPr/>
        </p:nvCxnSpPr>
        <p:spPr bwMode="auto">
          <a:xfrm flipH="1">
            <a:off x="8696325" y="1600200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267" name="TextBox 20"/>
          <p:cNvSpPr txBox="1">
            <a:spLocks noChangeArrowheads="1"/>
          </p:cNvSpPr>
          <p:nvPr/>
        </p:nvSpPr>
        <p:spPr bwMode="auto">
          <a:xfrm>
            <a:off x="8991600" y="1492250"/>
            <a:ext cx="139319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&lt;=745   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&lt;=755   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10 5 7</a:t>
            </a:r>
          </a:p>
        </p:txBody>
      </p:sp>
      <p:sp>
        <p:nvSpPr>
          <p:cNvPr id="9" name="Text Box 297"/>
          <p:cNvSpPr txBox="1">
            <a:spLocks noChangeArrowheads="1"/>
          </p:cNvSpPr>
          <p:nvPr/>
        </p:nvSpPr>
        <p:spPr bwMode="auto">
          <a:xfrm>
            <a:off x="4595802" y="142852"/>
            <a:ext cx="301815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</a:rPr>
              <a:t>Max Needs = allocated + need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5203025" y="392885"/>
            <a:ext cx="428628" cy="35719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 flipV="1">
            <a:off x="4024298" y="428604"/>
            <a:ext cx="2286016" cy="28575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6310314" y="500042"/>
            <a:ext cx="857256" cy="28575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524761" y="4071942"/>
            <a:ext cx="3143240" cy="829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1)Identify Need Matrix</a:t>
            </a:r>
          </a:p>
          <a:p>
            <a:r>
              <a:rPr lang="en-IN" sz="1600" dirty="0">
                <a:solidFill>
                  <a:schemeClr val="tx1"/>
                </a:solidFill>
              </a:rPr>
              <a:t>2)is the system in safe state?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16" y="0"/>
            <a:ext cx="1478915" cy="3683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A=10,B=5,C=7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EB822-7EFE-F4B1-3F4E-D8F9F78E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with deadlock avoidance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Overhead of maintaining entire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7A9F-322C-2ED7-FEC5-08C25C17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Example 2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11957" y="3776973"/>
            <a:ext cx="10515600" cy="4351338"/>
          </a:xfrm>
        </p:spPr>
        <p:txBody>
          <a:bodyPr/>
          <a:lstStyle/>
          <a:p>
            <a:r>
              <a:rPr lang="en-US" dirty="0" err="1"/>
              <a:t>a.What</a:t>
            </a:r>
            <a:r>
              <a:rPr lang="en-US" dirty="0"/>
              <a:t> will be the content of the Need matrix?</a:t>
            </a:r>
          </a:p>
          <a:p>
            <a:r>
              <a:rPr lang="en-US" dirty="0" err="1"/>
              <a:t>b.Is</a:t>
            </a:r>
            <a:r>
              <a:rPr lang="en-US" dirty="0"/>
              <a:t> the system in a safe state? If Yes, then what is the safe sequence?</a:t>
            </a:r>
          </a:p>
          <a:p>
            <a:endParaRPr lang="en-IN" dirty="0">
              <a:ea typeface="Lucida Sans Unicode" panose="020B0602030504020204" pitchFamily="34" charset="0"/>
            </a:endParaRP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29" y="206574"/>
            <a:ext cx="6846986" cy="31031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76F89-0C86-853D-CA03-6FB7A770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>
              <a:ea typeface="Lucida Sans Unicode" panose="020B0602030504020204" pitchFamily="34" charset="0"/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4457700" cy="1762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117850"/>
            <a:ext cx="49815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5162550" cy="21145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D383E-6692-218E-49D9-63A8C296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>
              <a:ea typeface="Lucida Sans Unicode" panose="020B0602030504020204" pitchFamily="34" charset="0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495925" cy="23336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432175"/>
            <a:ext cx="5591175" cy="26479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6" name="Down Arrow 2"/>
          <p:cNvSpPr>
            <a:spLocks noChangeArrowheads="1"/>
          </p:cNvSpPr>
          <p:nvPr/>
        </p:nvSpPr>
        <p:spPr bwMode="auto">
          <a:xfrm rot="5400000">
            <a:off x="7581900" y="1225550"/>
            <a:ext cx="155575" cy="1908175"/>
          </a:xfrm>
          <a:prstGeom prst="downArrow">
            <a:avLst>
              <a:gd name="adj1" fmla="val 50000"/>
              <a:gd name="adj2" fmla="val 5014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6844" y="6143644"/>
            <a:ext cx="7914005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If there is additional request of P1 for (102) can the request granted immediately?</a:t>
            </a:r>
            <a:endParaRPr lang="en-IN" sz="1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2D40C7-EAFB-6C44-C9D3-144D4CB1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B477-2BBE-9D0C-75D0-2F807191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EA3D6-93D5-8954-AD13-E73D39E9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34626-AAA4-701C-69C2-174D85A8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308339"/>
            <a:ext cx="8885690" cy="5234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A99F2-96DB-6E1B-5D27-A721E8B0A1B0}"/>
              </a:ext>
            </a:extLst>
          </p:cNvPr>
          <p:cNvSpPr txBox="1"/>
          <p:nvPr/>
        </p:nvSpPr>
        <p:spPr>
          <a:xfrm>
            <a:off x="1953705" y="5798145"/>
            <a:ext cx="9481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a.What</a:t>
            </a:r>
            <a:r>
              <a:rPr lang="en-US" dirty="0"/>
              <a:t> will be the content of the Need matrix?</a:t>
            </a:r>
          </a:p>
          <a:p>
            <a:r>
              <a:rPr lang="en-US" dirty="0" err="1"/>
              <a:t>b.Is</a:t>
            </a:r>
            <a:r>
              <a:rPr lang="en-US" dirty="0"/>
              <a:t> the system in a safe state? If Yes, then what is the safe sequence?</a:t>
            </a:r>
          </a:p>
        </p:txBody>
      </p:sp>
    </p:spTree>
    <p:extLst>
      <p:ext uri="{BB962C8B-B14F-4D97-AF65-F5344CB8AC3E}">
        <p14:creationId xmlns:p14="http://schemas.microsoft.com/office/powerpoint/2010/main" val="207992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8075613" cy="91438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  <a:ea typeface="Lucida Sans Unicode" panose="020B0602030504020204" pitchFamily="34" charset="0"/>
              </a:rPr>
              <a:t>Deadlock in semaphore</a:t>
            </a:r>
            <a:br>
              <a:rPr lang="en-GB" dirty="0">
                <a:solidFill>
                  <a:srgbClr val="C00000"/>
                </a:solidFill>
                <a:ea typeface="Lucida Sans Unicode" panose="020B0602030504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158" y="1282700"/>
            <a:ext cx="8429684" cy="4481513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ea typeface="Lucida Sans Unicode" panose="020B0602030504020204" pitchFamily="34" charset="0"/>
              </a:rPr>
              <a:t>Semaphores </a:t>
            </a:r>
            <a:r>
              <a:rPr lang="en-GB" sz="3200" i="1" dirty="0">
                <a:ea typeface="Lucida Sans Unicode" panose="020B0602030504020204" pitchFamily="34" charset="0"/>
              </a:rPr>
              <a:t>A</a:t>
            </a:r>
            <a:r>
              <a:rPr lang="en-GB" sz="3200" dirty="0">
                <a:ea typeface="Lucida Sans Unicode" panose="020B0602030504020204" pitchFamily="34" charset="0"/>
              </a:rPr>
              <a:t> and</a:t>
            </a:r>
            <a:r>
              <a:rPr lang="en-GB" sz="3200" i="1" dirty="0">
                <a:ea typeface="Lucida Sans Unicode" panose="020B0602030504020204" pitchFamily="34" charset="0"/>
              </a:rPr>
              <a:t> B</a:t>
            </a:r>
            <a:r>
              <a:rPr lang="en-GB" sz="3200" dirty="0">
                <a:ea typeface="Lucida Sans Unicode" panose="020B0602030504020204" pitchFamily="34" charset="0"/>
              </a:rPr>
              <a:t>, initialized to 1</a:t>
            </a:r>
          </a:p>
          <a:p>
            <a:pPr lvl="4">
              <a:lnSpc>
                <a:spcPct val="100000"/>
              </a:lnSpc>
              <a:buClr>
                <a:srgbClr val="FF00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ea typeface="Lucida Sans Unicode" panose="020B0602030504020204" pitchFamily="34" charset="0"/>
              </a:rPr>
              <a:t>    </a:t>
            </a:r>
          </a:p>
          <a:p>
            <a:pPr lvl="4">
              <a:lnSpc>
                <a:spcPct val="100000"/>
              </a:lnSpc>
              <a:buClr>
                <a:srgbClr val="FF00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i="1" dirty="0">
                <a:ea typeface="Lucida Sans Unicode" panose="020B0602030504020204" pitchFamily="34" charset="0"/>
              </a:rPr>
              <a:t>   P</a:t>
            </a:r>
            <a:r>
              <a:rPr lang="en-GB" sz="3200" baseline="-25000" dirty="0">
                <a:ea typeface="Lucida Sans Unicode" panose="020B0602030504020204" pitchFamily="34" charset="0"/>
              </a:rPr>
              <a:t>0  </a:t>
            </a:r>
            <a:r>
              <a:rPr lang="en-GB" sz="3200" dirty="0">
                <a:ea typeface="Lucida Sans Unicode" panose="020B0602030504020204" pitchFamily="34" charset="0"/>
              </a:rPr>
              <a:t>		   </a:t>
            </a:r>
            <a:r>
              <a:rPr lang="en-GB" sz="3200" i="1" dirty="0">
                <a:ea typeface="Lucida Sans Unicode" panose="020B0602030504020204" pitchFamily="34" charset="0"/>
              </a:rPr>
              <a:t>P</a:t>
            </a:r>
            <a:r>
              <a:rPr lang="en-GB" sz="3200" baseline="-25000" dirty="0">
                <a:ea typeface="Lucida Sans Unicode" panose="020B0602030504020204" pitchFamily="34" charset="0"/>
              </a:rPr>
              <a:t>1</a:t>
            </a:r>
          </a:p>
          <a:p>
            <a:pPr lvl="4">
              <a:lnSpc>
                <a:spcPct val="100000"/>
              </a:lnSpc>
              <a:buClr>
                <a:srgbClr val="FF00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FF"/>
                </a:solidFill>
                <a:ea typeface="Lucida Sans Unicode" panose="020B0602030504020204" pitchFamily="34" charset="0"/>
              </a:rPr>
              <a:t>wait (A);		wait(B)</a:t>
            </a:r>
            <a:r>
              <a:rPr lang="ar-SA" sz="3200" dirty="0">
                <a:solidFill>
                  <a:srgbClr val="0000FF"/>
                </a:solidFill>
                <a:cs typeface="Arial" panose="020B0604020202020204" pitchFamily="34" charset="0"/>
              </a:rPr>
              <a:t>‏</a:t>
            </a:r>
            <a:endParaRPr lang="en-GB" sz="3200" dirty="0">
              <a:solidFill>
                <a:srgbClr val="0000FF"/>
              </a:solidFill>
              <a:ea typeface="Lucida Sans Unicode" panose="020B0602030504020204" pitchFamily="34" charset="0"/>
            </a:endParaRPr>
          </a:p>
          <a:p>
            <a:pPr lvl="4">
              <a:lnSpc>
                <a:spcPct val="100000"/>
              </a:lnSpc>
              <a:buClr>
                <a:srgbClr val="FF006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FF"/>
                </a:solidFill>
                <a:ea typeface="Lucida Sans Unicode" panose="020B0602030504020204" pitchFamily="34" charset="0"/>
              </a:rPr>
              <a:t>wait (B);		wait(A)</a:t>
            </a:r>
            <a:r>
              <a:rPr lang="ar-SA" sz="3200" dirty="0">
                <a:solidFill>
                  <a:srgbClr val="0000FF"/>
                </a:solidFill>
                <a:cs typeface="Arial" panose="020B0604020202020204" pitchFamily="34" charset="0"/>
              </a:rPr>
              <a:t>‏</a:t>
            </a:r>
            <a:endParaRPr lang="en-GB" sz="3200" dirty="0">
              <a:solidFill>
                <a:srgbClr val="0000FF"/>
              </a:solidFill>
              <a:ea typeface="Lucida Sans Unicode" panose="020B0602030504020204" pitchFamily="34" charset="0"/>
            </a:endParaRPr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015880" y="3429000"/>
            <a:ext cx="1440160" cy="5760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5231904" y="3284984"/>
            <a:ext cx="1224136" cy="5760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7AFEA-416C-3F29-AC0B-FC8BE9CB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301D-4BD9-5F67-85E2-0553DB04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C4FB-A2C6-72A8-EA1E-608E054D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088" y="4964751"/>
            <a:ext cx="10515600" cy="4351338"/>
          </a:xfrm>
        </p:spPr>
        <p:txBody>
          <a:bodyPr/>
          <a:lstStyle/>
          <a:p>
            <a:r>
              <a:rPr lang="en-US" dirty="0" err="1"/>
              <a:t>a.What</a:t>
            </a:r>
            <a:r>
              <a:rPr lang="en-US" dirty="0"/>
              <a:t> will be the content of the Need matrix?</a:t>
            </a:r>
          </a:p>
          <a:p>
            <a:r>
              <a:rPr lang="en-US" dirty="0" err="1"/>
              <a:t>b.Is</a:t>
            </a:r>
            <a:r>
              <a:rPr lang="en-US" dirty="0"/>
              <a:t> the system in a safe state? If Yes, then what is the safe sequence?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DD7E1-7ED0-21D4-5142-308A74F8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C3974-0D11-1035-F295-896FF6D00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530"/>
          <a:stretch/>
        </p:blipFill>
        <p:spPr>
          <a:xfrm>
            <a:off x="1573491" y="277593"/>
            <a:ext cx="11078794" cy="45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3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7011-CB55-3EE7-B604-F925E5A2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15DE-2FEB-3FF8-C39A-0B2D6077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4223207"/>
            <a:ext cx="10646790" cy="1953755"/>
          </a:xfrm>
        </p:spPr>
        <p:txBody>
          <a:bodyPr/>
          <a:lstStyle/>
          <a:p>
            <a:r>
              <a:rPr lang="en-US" dirty="0" err="1"/>
              <a:t>a.What</a:t>
            </a:r>
            <a:r>
              <a:rPr lang="en-US" dirty="0"/>
              <a:t> will be the content of the Need matrix?</a:t>
            </a:r>
          </a:p>
          <a:p>
            <a:r>
              <a:rPr lang="en-US" dirty="0" err="1"/>
              <a:t>b.Is</a:t>
            </a:r>
            <a:r>
              <a:rPr lang="en-US" dirty="0"/>
              <a:t> the system in a safe state? If Yes, then what is the safe sequence?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5616-5943-6CFC-11D6-B37563C7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F7620-6DB2-5951-FF2D-D3E66296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029"/>
          <a:stretch/>
        </p:blipFill>
        <p:spPr>
          <a:xfrm>
            <a:off x="406781" y="886119"/>
            <a:ext cx="5689219" cy="301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427F3-DD75-5F19-53E8-5B0EED6E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131"/>
          <a:stretch/>
        </p:blipFill>
        <p:spPr>
          <a:xfrm>
            <a:off x="6096000" y="886119"/>
            <a:ext cx="2324493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662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0397-E64C-1B20-76B4-DA553443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C179-08DD-BAFA-00E4-6CE8B19D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E1C016-4135-D21E-778D-F13B46B5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472" y="26852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the following system snapshot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4306E3-9135-FD14-2523-C86380A76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13"/>
          <a:stretch/>
        </p:blipFill>
        <p:spPr bwMode="auto">
          <a:xfrm>
            <a:off x="513498" y="860148"/>
            <a:ext cx="6320935" cy="305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31FCA7-4142-D848-9F61-90ED15EC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4223207"/>
            <a:ext cx="10646790" cy="1953755"/>
          </a:xfrm>
        </p:spPr>
        <p:txBody>
          <a:bodyPr/>
          <a:lstStyle/>
          <a:p>
            <a:r>
              <a:rPr lang="en-US" dirty="0" err="1"/>
              <a:t>a.What</a:t>
            </a:r>
            <a:r>
              <a:rPr lang="en-US" dirty="0"/>
              <a:t> will be the content of the Need matrix?</a:t>
            </a:r>
          </a:p>
          <a:p>
            <a:r>
              <a:rPr lang="en-US" dirty="0" err="1"/>
              <a:t>b.Is</a:t>
            </a:r>
            <a:r>
              <a:rPr lang="en-US" dirty="0"/>
              <a:t> the system in a safe state? If Yes, then what is the safe sequence?</a:t>
            </a:r>
          </a:p>
          <a:p>
            <a:endParaRPr lang="en-IN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659035E-D97F-F7E1-97CD-824945A5C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53"/>
          <a:stretch/>
        </p:blipFill>
        <p:spPr bwMode="auto">
          <a:xfrm>
            <a:off x="6834433" y="860148"/>
            <a:ext cx="2526383" cy="305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677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ea typeface="+mj-ea"/>
              </a:rPr>
              <a:t>Deadlock Detection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930650"/>
            <a:ext cx="6400800" cy="1752600"/>
          </a:xfrm>
        </p:spPr>
        <p:txBody>
          <a:bodyPr anchor="ctr"/>
          <a:lstStyle/>
          <a:p>
            <a:pPr marL="0" indent="0" algn="ctr">
              <a:buFont typeface="Monotype Sorts" charset="2"/>
              <a:buNone/>
            </a:pPr>
            <a:endParaRPr lang="en-US" sz="1800">
              <a:ea typeface="Lucida Sans Unicode" panose="020B0602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B390B8-91F5-C785-87F4-1138E39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66910" y="142852"/>
            <a:ext cx="7770813" cy="571504"/>
          </a:xfrm>
        </p:spPr>
        <p:txBody>
          <a:bodyPr>
            <a:normAutofit fontScale="90000"/>
          </a:bodyPr>
          <a:lstStyle/>
          <a:p>
            <a:r>
              <a:rPr lang="en-IN" dirty="0"/>
              <a:t>Deadlock Detection and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1071546"/>
            <a:ext cx="9144000" cy="5786454"/>
          </a:xfrm>
        </p:spPr>
        <p:txBody>
          <a:bodyPr/>
          <a:lstStyle/>
          <a:p>
            <a:r>
              <a:rPr lang="en-IN" sz="2400" dirty="0"/>
              <a:t>If we fail to employ preventive measures for deadlock prevention or avoidance, deadlock may occur.</a:t>
            </a:r>
          </a:p>
          <a:p>
            <a:endParaRPr lang="en-IN" sz="2400" dirty="0"/>
          </a:p>
          <a:p>
            <a:r>
              <a:rPr lang="en-IN" sz="2400" dirty="0"/>
              <a:t>System periodically invokes the deadlock detection algorithm.</a:t>
            </a:r>
          </a:p>
          <a:p>
            <a:endParaRPr lang="en-IN" sz="2400" dirty="0"/>
          </a:p>
          <a:p>
            <a:r>
              <a:rPr lang="en-IN" sz="2400" dirty="0"/>
              <a:t>If algorithm detects deadlock, it executes recovery algorithm.</a:t>
            </a:r>
          </a:p>
          <a:p>
            <a:endParaRPr lang="en-IN" sz="2400" dirty="0"/>
          </a:p>
          <a:p>
            <a:r>
              <a:rPr lang="en-IN" sz="2400" dirty="0"/>
              <a:t>But data loss can be there during recovery.</a:t>
            </a:r>
          </a:p>
          <a:p>
            <a:endParaRPr lang="en-IN" sz="2400" dirty="0"/>
          </a:p>
          <a:p>
            <a:r>
              <a:rPr lang="en-IN" sz="2400" dirty="0"/>
              <a:t>This algorithm can be used for single as well as multiple instances.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9C0C1-8772-C539-D955-C0182686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+mj-ea"/>
              </a:rPr>
              <a:t>Deadlock Detection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066800"/>
            <a:ext cx="8991600" cy="57912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ea typeface="Lucida Sans Unicode" panose="020B0602030504020204" pitchFamily="34" charset="0"/>
              </a:rPr>
              <a:t>For deadlock detection, the system must provide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ea typeface="Lucida Sans Unicode" panose="020B0602030504020204" pitchFamily="34" charset="0"/>
              </a:rPr>
              <a:t>An algorithm that examines the state of the system to </a:t>
            </a:r>
            <a:r>
              <a:rPr lang="en-GB" b="1" u="sng">
                <a:solidFill>
                  <a:srgbClr val="FF0000"/>
                </a:solidFill>
                <a:ea typeface="Lucida Sans Unicode" panose="020B0602030504020204" pitchFamily="34" charset="0"/>
              </a:rPr>
              <a:t>detect</a:t>
            </a:r>
            <a:r>
              <a:rPr lang="en-GB">
                <a:ea typeface="Lucida Sans Unicode" panose="020B0602030504020204" pitchFamily="34" charset="0"/>
              </a:rPr>
              <a:t> whether a deadlock has occurred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ea typeface="Lucida Sans Unicode" panose="020B0602030504020204" pitchFamily="34" charset="0"/>
              </a:rPr>
              <a:t>And an algorithm to </a:t>
            </a:r>
            <a:r>
              <a:rPr lang="en-GB" b="1" u="sng">
                <a:solidFill>
                  <a:srgbClr val="FF0000"/>
                </a:solidFill>
                <a:ea typeface="Lucida Sans Unicode" panose="020B0602030504020204" pitchFamily="34" charset="0"/>
              </a:rPr>
              <a:t>recover</a:t>
            </a:r>
            <a:r>
              <a:rPr lang="en-GB">
                <a:ea typeface="Lucida Sans Unicode" panose="020B0602030504020204" pitchFamily="34" charset="0"/>
              </a:rPr>
              <a:t> from the deadlock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ea typeface="Lucida Sans Unicode" panose="020B0602030504020204" pitchFamily="34" charset="0"/>
              </a:rPr>
              <a:t>A detection-and-recovery scheme requires various kinds of overhead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ea typeface="Lucida Sans Unicode" panose="020B0602030504020204" pitchFamily="34" charset="0"/>
              </a:rPr>
              <a:t>Run-time costs of maintaining necessary information and executing the detection algorithm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ea typeface="Lucida Sans Unicode" panose="020B0602030504020204" pitchFamily="34" charset="0"/>
              </a:rPr>
              <a:t>Potential losses inherent in recovering from a deadlock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EFE92-1D9B-848E-4942-8DA74A30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3092" y="298450"/>
            <a:ext cx="7772400" cy="84455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ea typeface="+mj-ea"/>
              </a:rPr>
              <a:t>Single Instance of Each Resource Type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143000"/>
            <a:ext cx="8839200" cy="479425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ea typeface="Lucida Sans Unicode" panose="020B0602030504020204" pitchFamily="34" charset="0"/>
              </a:rPr>
              <a:t>Requires the creation and maintenance of a </a:t>
            </a:r>
            <a:r>
              <a:rPr lang="en-GB" sz="2400" b="1" i="1" u="sng">
                <a:solidFill>
                  <a:srgbClr val="FF0000"/>
                </a:solidFill>
                <a:ea typeface="Lucida Sans Unicode" panose="020B0602030504020204" pitchFamily="34" charset="0"/>
              </a:rPr>
              <a:t>wait-for</a:t>
            </a:r>
            <a:r>
              <a:rPr lang="en-GB" sz="2400" b="1" u="sng">
                <a:solidFill>
                  <a:srgbClr val="FF0000"/>
                </a:solidFill>
                <a:ea typeface="Lucida Sans Unicode" panose="020B0602030504020204" pitchFamily="34" charset="0"/>
              </a:rPr>
              <a:t> graph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ea typeface="Lucida Sans Unicode" panose="020B0602030504020204" pitchFamily="34" charset="0"/>
              </a:rPr>
              <a:t>Consists of a variant of the resource-allocation graph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ea typeface="Lucida Sans Unicode" panose="020B0602030504020204" pitchFamily="34" charset="0"/>
              </a:rPr>
              <a:t>The graph is obtained by </a:t>
            </a:r>
            <a:r>
              <a:rPr lang="en-GB" sz="2000" b="1">
                <a:ea typeface="Lucida Sans Unicode" panose="020B0602030504020204" pitchFamily="34" charset="0"/>
              </a:rPr>
              <a:t>removing</a:t>
            </a:r>
            <a:r>
              <a:rPr lang="en-GB" sz="2000">
                <a:ea typeface="Lucida Sans Unicode" panose="020B0602030504020204" pitchFamily="34" charset="0"/>
              </a:rPr>
              <a:t> the </a:t>
            </a:r>
            <a:r>
              <a:rPr lang="en-GB" sz="2000" u="sng">
                <a:ea typeface="Lucida Sans Unicode" panose="020B0602030504020204" pitchFamily="34" charset="0"/>
              </a:rPr>
              <a:t>resource</a:t>
            </a:r>
            <a:r>
              <a:rPr lang="en-GB" sz="2000">
                <a:ea typeface="Lucida Sans Unicode" panose="020B0602030504020204" pitchFamily="34" charset="0"/>
              </a:rPr>
              <a:t> nodes from a resource-allocation graph and </a:t>
            </a:r>
            <a:r>
              <a:rPr lang="en-GB" sz="2000" b="1">
                <a:ea typeface="Lucida Sans Unicode" panose="020B0602030504020204" pitchFamily="34" charset="0"/>
              </a:rPr>
              <a:t>collapsing</a:t>
            </a:r>
            <a:r>
              <a:rPr lang="en-GB" sz="2000">
                <a:ea typeface="Lucida Sans Unicode" panose="020B0602030504020204" pitchFamily="34" charset="0"/>
              </a:rPr>
              <a:t> the appropriate edges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ea typeface="Lucida Sans Unicode" panose="020B0602030504020204" pitchFamily="34" charset="0"/>
              </a:rPr>
              <a:t>Consequently; all nodes are processes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>
                <a:ea typeface="Lucida Sans Unicode" panose="020B0602030504020204" pitchFamily="34" charset="0"/>
              </a:rPr>
              <a:t>P</a:t>
            </a:r>
            <a:r>
              <a:rPr lang="en-GB" sz="2000" i="1" baseline="-25000">
                <a:ea typeface="Lucida Sans Unicode" panose="020B0602030504020204" pitchFamily="34" charset="0"/>
              </a:rPr>
              <a:t>i</a:t>
            </a:r>
            <a:r>
              <a:rPr lang="en-GB" sz="2000">
                <a:ea typeface="Lucida Sans Unicode" panose="020B0602030504020204" pitchFamily="34" charset="0"/>
              </a:rPr>
              <a:t> </a:t>
            </a:r>
            <a:r>
              <a:rPr lang="en-GB" sz="2000">
                <a:latin typeface="Symbol" panose="05050102010706020507" pitchFamily="18" charset="2"/>
                <a:ea typeface="Lucida Sans Unicode" panose="020B0602030504020204" pitchFamily="34" charset="0"/>
              </a:rPr>
              <a:t></a:t>
            </a:r>
            <a:r>
              <a:rPr lang="en-GB" sz="2000">
                <a:ea typeface="Lucida Sans Unicode" panose="020B0602030504020204" pitchFamily="34" charset="0"/>
              </a:rPr>
              <a:t> </a:t>
            </a:r>
            <a:r>
              <a:rPr lang="en-GB" sz="2000" i="1">
                <a:ea typeface="Lucida Sans Unicode" panose="020B0602030504020204" pitchFamily="34" charset="0"/>
              </a:rPr>
              <a:t>P</a:t>
            </a:r>
            <a:r>
              <a:rPr lang="en-GB" sz="2000" i="1" baseline="-25000">
                <a:ea typeface="Lucida Sans Unicode" panose="020B0602030504020204" pitchFamily="34" charset="0"/>
              </a:rPr>
              <a:t>j   </a:t>
            </a:r>
            <a:r>
              <a:rPr lang="en-GB" sz="2000">
                <a:ea typeface="Lucida Sans Unicode" panose="020B0602030504020204" pitchFamily="34" charset="0"/>
              </a:rPr>
              <a:t>if </a:t>
            </a:r>
            <a:r>
              <a:rPr lang="en-GB" sz="2000" i="1">
                <a:ea typeface="Lucida Sans Unicode" panose="020B0602030504020204" pitchFamily="34" charset="0"/>
              </a:rPr>
              <a:t>P</a:t>
            </a:r>
            <a:r>
              <a:rPr lang="en-GB" sz="2000" i="1" baseline="-25000">
                <a:ea typeface="Lucida Sans Unicode" panose="020B0602030504020204" pitchFamily="34" charset="0"/>
              </a:rPr>
              <a:t>i</a:t>
            </a:r>
            <a:r>
              <a:rPr lang="en-GB" sz="2000" i="1">
                <a:ea typeface="Lucida Sans Unicode" panose="020B0602030504020204" pitchFamily="34" charset="0"/>
              </a:rPr>
              <a:t> </a:t>
            </a:r>
            <a:r>
              <a:rPr lang="en-GB" sz="2000">
                <a:ea typeface="Lucida Sans Unicode" panose="020B0602030504020204" pitchFamily="34" charset="0"/>
              </a:rPr>
              <a:t>is waiting for</a:t>
            </a:r>
            <a:r>
              <a:rPr lang="en-GB" sz="2000" i="1">
                <a:ea typeface="Lucida Sans Unicode" panose="020B0602030504020204" pitchFamily="34" charset="0"/>
              </a:rPr>
              <a:t> P</a:t>
            </a:r>
            <a:r>
              <a:rPr lang="en-GB" sz="2000" i="1" baseline="-25000">
                <a:ea typeface="Lucida Sans Unicode" panose="020B0602030504020204" pitchFamily="34" charset="0"/>
              </a:rPr>
              <a:t>j</a:t>
            </a:r>
            <a:r>
              <a:rPr lang="en-GB" sz="2000" i="1">
                <a:ea typeface="Lucida Sans Unicode" panose="020B0602030504020204" pitchFamily="34" charset="0"/>
              </a:rPr>
              <a:t>.</a:t>
            </a:r>
            <a:br>
              <a:rPr lang="en-GB" sz="2000" i="1">
                <a:ea typeface="Lucida Sans Unicode" panose="020B0602030504020204" pitchFamily="34" charset="0"/>
              </a:rPr>
            </a:br>
            <a:endParaRPr lang="en-GB" sz="2000" i="1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ea typeface="Lucida Sans Unicode" panose="020B0602030504020204" pitchFamily="34" charset="0"/>
              </a:rPr>
              <a:t>Periodically invoke an algorithm that searches for a cycle in the graph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ea typeface="Lucida Sans Unicode" panose="020B0602030504020204" pitchFamily="34" charset="0"/>
              </a:rPr>
              <a:t>If there is a cycle, there exists a deadlock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ea typeface="Lucida Sans Unicode" panose="020B0602030504020204" pitchFamily="34" charset="0"/>
              </a:rPr>
              <a:t>An algorithm to detect a cycle in a graph requires an </a:t>
            </a:r>
            <a:r>
              <a:rPr lang="en-GB" sz="2000" u="sng">
                <a:ea typeface="Lucida Sans Unicode" panose="020B0602030504020204" pitchFamily="34" charset="0"/>
              </a:rPr>
              <a:t>order of</a:t>
            </a:r>
            <a:r>
              <a:rPr lang="en-GB" sz="2000" i="1" u="sng">
                <a:ea typeface="Lucida Sans Unicode" panose="020B0602030504020204" pitchFamily="34" charset="0"/>
              </a:rPr>
              <a:t> n</a:t>
            </a:r>
            <a:r>
              <a:rPr lang="en-GB" sz="2000" u="sng" baseline="30000">
                <a:ea typeface="Lucida Sans Unicode" panose="020B0602030504020204" pitchFamily="34" charset="0"/>
              </a:rPr>
              <a:t>2</a:t>
            </a:r>
            <a:r>
              <a:rPr lang="en-GB" sz="2000">
                <a:ea typeface="Lucida Sans Unicode" panose="020B0602030504020204" pitchFamily="34" charset="0"/>
              </a:rPr>
              <a:t> operations, where </a:t>
            </a:r>
            <a:r>
              <a:rPr lang="en-GB" sz="2000" i="1">
                <a:ea typeface="Lucida Sans Unicode" panose="020B0602030504020204" pitchFamily="34" charset="0"/>
              </a:rPr>
              <a:t>n</a:t>
            </a:r>
            <a:r>
              <a:rPr lang="en-GB" sz="2000">
                <a:ea typeface="Lucida Sans Unicode" panose="020B0602030504020204" pitchFamily="34" charset="0"/>
              </a:rPr>
              <a:t> is the number of vertices in the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C3794-1698-A6BD-6EE8-EB8D38E7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7230" y="637222"/>
            <a:ext cx="7285037" cy="460375"/>
          </a:xfrm>
        </p:spPr>
        <p:txBody>
          <a:bodyPr/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>
                <a:ea typeface="+mj-ea"/>
              </a:rPr>
              <a:t>Resource-Allocation Graph and Wait-for Graph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3174366" y="5292090"/>
            <a:ext cx="292227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125"/>
              </a:spcBef>
              <a:buFont typeface="Helvetica" pitchFamily="34" charset="0"/>
              <a:buNone/>
            </a:pPr>
            <a:r>
              <a:rPr lang="en-GB" sz="1800">
                <a:solidFill>
                  <a:srgbClr val="000000"/>
                </a:solidFill>
                <a:latin typeface="Helvetica" pitchFamily="34" charset="0"/>
              </a:rPr>
              <a:t>Resource-Allocation Graph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336666" y="5292090"/>
            <a:ext cx="313817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125"/>
              </a:spcBef>
              <a:buFont typeface="Helvetica" pitchFamily="34" charset="0"/>
              <a:buNone/>
            </a:pPr>
            <a:r>
              <a:rPr lang="en-GB" sz="1800">
                <a:solidFill>
                  <a:srgbClr val="000000"/>
                </a:solidFill>
                <a:latin typeface="Helvetica" pitchFamily="34" charset="0"/>
              </a:rPr>
              <a:t>Corresponding wait-for graph</a:t>
            </a:r>
          </a:p>
        </p:txBody>
      </p:sp>
      <p:pic>
        <p:nvPicPr>
          <p:cNvPr id="553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t="7358" r="523" b="7358"/>
          <a:stretch>
            <a:fillRect/>
          </a:stretch>
        </p:blipFill>
        <p:spPr bwMode="auto">
          <a:xfrm>
            <a:off x="3373438" y="1562100"/>
            <a:ext cx="5313362" cy="3443288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ADB8D-45DB-5A90-4738-2282F1AC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675910" y="380847"/>
            <a:ext cx="7772400" cy="84455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ea typeface="+mj-ea"/>
              </a:rPr>
              <a:t>Multiple Instances of a Resource Type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93950" y="2306638"/>
            <a:ext cx="6784975" cy="3811587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i="1">
                <a:solidFill>
                  <a:srgbClr val="FF0000"/>
                </a:solidFill>
                <a:ea typeface="Lucida Sans Unicode" panose="020B0602030504020204" pitchFamily="34" charset="0"/>
              </a:rPr>
              <a:t>Available</a:t>
            </a:r>
            <a:r>
              <a:rPr lang="en-GB" sz="1800" i="1">
                <a:ea typeface="Lucida Sans Unicode" panose="020B0602030504020204" pitchFamily="34" charset="0"/>
              </a:rPr>
              <a:t>:</a:t>
            </a:r>
            <a:r>
              <a:rPr lang="en-GB" sz="1800">
                <a:ea typeface="Lucida Sans Unicode" panose="020B0602030504020204" pitchFamily="34" charset="0"/>
              </a:rPr>
              <a:t>  A vector of length </a:t>
            </a:r>
            <a:r>
              <a:rPr lang="en-GB" sz="1800" i="1">
                <a:ea typeface="Lucida Sans Unicode" panose="020B0602030504020204" pitchFamily="34" charset="0"/>
              </a:rPr>
              <a:t>m</a:t>
            </a:r>
            <a:r>
              <a:rPr lang="en-GB" sz="1800">
                <a:ea typeface="Lucida Sans Unicode" panose="020B0602030504020204" pitchFamily="34" charset="0"/>
              </a:rPr>
              <a:t> indicates the number of available resources of each type.</a:t>
            </a:r>
            <a:br>
              <a:rPr lang="en-GB" sz="1800">
                <a:ea typeface="Lucida Sans Unicode" panose="020B0602030504020204" pitchFamily="34" charset="0"/>
              </a:rPr>
            </a:br>
            <a:endParaRPr lang="en-GB" sz="180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i="1">
                <a:solidFill>
                  <a:srgbClr val="FF0000"/>
                </a:solidFill>
                <a:ea typeface="Lucida Sans Unicode" panose="020B0602030504020204" pitchFamily="34" charset="0"/>
              </a:rPr>
              <a:t>Allocation</a:t>
            </a:r>
            <a:r>
              <a:rPr lang="en-GB" sz="1800" i="1">
                <a:ea typeface="Lucida Sans Unicode" panose="020B0602030504020204" pitchFamily="34" charset="0"/>
              </a:rPr>
              <a:t>:</a:t>
            </a:r>
            <a:r>
              <a:rPr lang="en-GB" sz="1800">
                <a:ea typeface="Lucida Sans Unicode" panose="020B0602030504020204" pitchFamily="34" charset="0"/>
              </a:rPr>
              <a:t>  An </a:t>
            </a:r>
            <a:r>
              <a:rPr lang="en-GB" sz="1800" i="1">
                <a:ea typeface="Lucida Sans Unicode" panose="020B0602030504020204" pitchFamily="34" charset="0"/>
              </a:rPr>
              <a:t>n </a:t>
            </a:r>
            <a:r>
              <a:rPr lang="en-GB" sz="1800">
                <a:ea typeface="Lucida Sans Unicode" panose="020B0602030504020204" pitchFamily="34" charset="0"/>
              </a:rPr>
              <a:t>x</a:t>
            </a:r>
            <a:r>
              <a:rPr lang="en-GB" sz="1800" i="1">
                <a:ea typeface="Lucida Sans Unicode" panose="020B0602030504020204" pitchFamily="34" charset="0"/>
              </a:rPr>
              <a:t> m</a:t>
            </a:r>
            <a:r>
              <a:rPr lang="en-GB" sz="1800">
                <a:ea typeface="Lucida Sans Unicode" panose="020B0602030504020204" pitchFamily="34" charset="0"/>
              </a:rPr>
              <a:t> matrix defines the number of resources of each type currently allocated to each process.</a:t>
            </a:r>
            <a:br>
              <a:rPr lang="en-GB" sz="1800">
                <a:ea typeface="Lucida Sans Unicode" panose="020B0602030504020204" pitchFamily="34" charset="0"/>
              </a:rPr>
            </a:br>
            <a:endParaRPr lang="en-GB" sz="180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i="1">
                <a:solidFill>
                  <a:srgbClr val="FF0000"/>
                </a:solidFill>
                <a:ea typeface="Lucida Sans Unicode" panose="020B0602030504020204" pitchFamily="34" charset="0"/>
              </a:rPr>
              <a:t>Request</a:t>
            </a:r>
            <a:r>
              <a:rPr lang="en-GB" sz="1800" i="1">
                <a:ea typeface="Lucida Sans Unicode" panose="020B0602030504020204" pitchFamily="34" charset="0"/>
              </a:rPr>
              <a:t>:</a:t>
            </a:r>
            <a:r>
              <a:rPr lang="en-GB" sz="1800">
                <a:ea typeface="Lucida Sans Unicode" panose="020B0602030504020204" pitchFamily="34" charset="0"/>
              </a:rPr>
              <a:t>  An </a:t>
            </a:r>
            <a:r>
              <a:rPr lang="en-GB" sz="1800" i="1">
                <a:ea typeface="Lucida Sans Unicode" panose="020B0602030504020204" pitchFamily="34" charset="0"/>
              </a:rPr>
              <a:t>n </a:t>
            </a:r>
            <a:r>
              <a:rPr lang="en-GB" sz="1800">
                <a:ea typeface="Lucida Sans Unicode" panose="020B0602030504020204" pitchFamily="34" charset="0"/>
              </a:rPr>
              <a:t>x</a:t>
            </a:r>
            <a:r>
              <a:rPr lang="en-GB" sz="1800" i="1">
                <a:ea typeface="Lucida Sans Unicode" panose="020B0602030504020204" pitchFamily="34" charset="0"/>
              </a:rPr>
              <a:t> m</a:t>
            </a:r>
            <a:r>
              <a:rPr lang="en-GB" sz="1800">
                <a:ea typeface="Lucida Sans Unicode" panose="020B0602030504020204" pitchFamily="34" charset="0"/>
              </a:rPr>
              <a:t> matrix indicates the current request  of each process.  If </a:t>
            </a:r>
            <a:r>
              <a:rPr lang="en-GB" sz="1800" i="1">
                <a:ea typeface="Lucida Sans Unicode" panose="020B0602030504020204" pitchFamily="34" charset="0"/>
              </a:rPr>
              <a:t>Request </a:t>
            </a:r>
            <a:r>
              <a:rPr lang="en-GB" sz="1800">
                <a:ea typeface="Lucida Sans Unicode" panose="020B0602030504020204" pitchFamily="34" charset="0"/>
              </a:rPr>
              <a:t>[</a:t>
            </a:r>
            <a:r>
              <a:rPr lang="en-GB" sz="1800" i="1">
                <a:ea typeface="Lucida Sans Unicode" panose="020B0602030504020204" pitchFamily="34" charset="0"/>
              </a:rPr>
              <a:t>i</a:t>
            </a:r>
            <a:r>
              <a:rPr lang="en-GB" sz="1800" i="1" baseline="-25000">
                <a:ea typeface="Lucida Sans Unicode" panose="020B0602030504020204" pitchFamily="34" charset="0"/>
              </a:rPr>
              <a:t>j</a:t>
            </a:r>
            <a:r>
              <a:rPr lang="en-GB" sz="1800">
                <a:ea typeface="Lucida Sans Unicode" panose="020B0602030504020204" pitchFamily="34" charset="0"/>
              </a:rPr>
              <a:t>] = </a:t>
            </a:r>
            <a:r>
              <a:rPr lang="en-GB" sz="1800" i="1">
                <a:ea typeface="Lucida Sans Unicode" panose="020B0602030504020204" pitchFamily="34" charset="0"/>
              </a:rPr>
              <a:t>k</a:t>
            </a:r>
            <a:r>
              <a:rPr lang="en-GB" sz="1800">
                <a:ea typeface="Lucida Sans Unicode" panose="020B0602030504020204" pitchFamily="34" charset="0"/>
              </a:rPr>
              <a:t>, then process</a:t>
            </a:r>
            <a:r>
              <a:rPr lang="en-GB" sz="1800" i="1">
                <a:ea typeface="Lucida Sans Unicode" panose="020B0602030504020204" pitchFamily="34" charset="0"/>
              </a:rPr>
              <a:t> P</a:t>
            </a:r>
            <a:r>
              <a:rPr lang="en-GB" sz="1800" i="1" baseline="-25000">
                <a:ea typeface="Lucida Sans Unicode" panose="020B0602030504020204" pitchFamily="34" charset="0"/>
              </a:rPr>
              <a:t>i</a:t>
            </a:r>
            <a:r>
              <a:rPr lang="en-GB" sz="1800">
                <a:ea typeface="Lucida Sans Unicode" panose="020B0602030504020204" pitchFamily="34" charset="0"/>
              </a:rPr>
              <a:t> is requesting</a:t>
            </a:r>
            <a:r>
              <a:rPr lang="en-GB" sz="1800" i="1">
                <a:ea typeface="Lucida Sans Unicode" panose="020B0602030504020204" pitchFamily="34" charset="0"/>
              </a:rPr>
              <a:t> k</a:t>
            </a:r>
            <a:r>
              <a:rPr lang="en-GB" sz="1800">
                <a:ea typeface="Lucida Sans Unicode" panose="020B0602030504020204" pitchFamily="34" charset="0"/>
              </a:rPr>
              <a:t> more instances of resource type. </a:t>
            </a:r>
            <a:r>
              <a:rPr lang="en-GB" sz="1800" i="1">
                <a:ea typeface="Lucida Sans Unicode" panose="020B0602030504020204" pitchFamily="34" charset="0"/>
              </a:rPr>
              <a:t>R</a:t>
            </a:r>
            <a:r>
              <a:rPr lang="en-GB" sz="1800" i="1" baseline="-25000">
                <a:ea typeface="Lucida Sans Unicode" panose="020B0602030504020204" pitchFamily="34" charset="0"/>
              </a:rPr>
              <a:t>j</a:t>
            </a:r>
            <a:r>
              <a:rPr lang="en-GB" sz="1800">
                <a:ea typeface="Lucida Sans Unicode" panose="020B0602030504020204" pitchFamily="34" charset="0"/>
              </a:rPr>
              <a:t>.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2384425" y="1490663"/>
            <a:ext cx="274447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buFont typeface="Helvetica" pitchFamily="34" charset="0"/>
              <a:buNone/>
            </a:pPr>
            <a:r>
              <a:rPr lang="en-GB" sz="1800">
                <a:solidFill>
                  <a:srgbClr val="000000"/>
                </a:solidFill>
                <a:latin typeface="Helvetica" pitchFamily="34" charset="0"/>
              </a:rPr>
              <a:t>Required data structures: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0E5F4-A493-BD56-491C-0FAAEDA4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Deadlock detection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>
              <a:ea typeface="Lucida Sans Unicode" panose="020B0602030504020204" pitchFamily="34" charset="0"/>
            </a:endParaRP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7313"/>
            <a:ext cx="84582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CFFE9-7F80-A858-BAA0-DAE2F88F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+mj-ea"/>
              </a:rPr>
              <a:t>Bridge Crossing Example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3341688"/>
            <a:ext cx="8153400" cy="3211512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Multiprogramming system: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Multiple processes (vehicles)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Scanty resource (</a:t>
            </a:r>
            <a:r>
              <a:rPr lang="en-GB" sz="1800" dirty="0" err="1">
                <a:ea typeface="Lucida Sans Unicode" panose="020B0602030504020204" pitchFamily="34" charset="0"/>
              </a:rPr>
              <a:t>one_lane</a:t>
            </a:r>
            <a:r>
              <a:rPr lang="en-GB" sz="1800" dirty="0">
                <a:ea typeface="Lucida Sans Unicode" panose="020B0602030504020204" pitchFamily="34" charset="0"/>
              </a:rPr>
              <a:t> bridge)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Traffic only in one direction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If a deadlock occurs, it can be resolved if one car backs up (</a:t>
            </a:r>
            <a:r>
              <a:rPr lang="en-GB" sz="1800" dirty="0" err="1">
                <a:ea typeface="Lucida Sans Unicode" panose="020B0602030504020204" pitchFamily="34" charset="0"/>
              </a:rPr>
              <a:t>preempt</a:t>
            </a:r>
            <a:r>
              <a:rPr lang="en-GB" sz="1800" dirty="0">
                <a:ea typeface="Lucida Sans Unicode" panose="020B0602030504020204" pitchFamily="34" charset="0"/>
              </a:rPr>
              <a:t> resources and rollback)</a:t>
            </a:r>
            <a:r>
              <a:rPr lang="ar-SA" sz="1800" dirty="0">
                <a:cs typeface="Arial" panose="020B0604020202020204" pitchFamily="34" charset="0"/>
              </a:rPr>
              <a:t>‏</a:t>
            </a:r>
            <a:endParaRPr lang="en-GB" sz="18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Several cars may have to be backed up if a deadlock occurs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Starvation is possible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819400" y="1600200"/>
            <a:ext cx="6246813" cy="1370013"/>
            <a:chOff x="816" y="1008"/>
            <a:chExt cx="3935" cy="863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816" y="1008"/>
              <a:ext cx="3935" cy="239"/>
              <a:chOff x="816" y="1008"/>
              <a:chExt cx="3935" cy="239"/>
            </a:xfrm>
          </p:grpSpPr>
          <p:sp>
            <p:nvSpPr>
              <p:cNvPr id="11295" name="Line 5"/>
              <p:cNvSpPr>
                <a:spLocks noChangeShapeType="1"/>
              </p:cNvSpPr>
              <p:nvPr/>
            </p:nvSpPr>
            <p:spPr bwMode="auto">
              <a:xfrm>
                <a:off x="816" y="1008"/>
                <a:ext cx="115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6" name="Line 6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384" cy="2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7" name="Line 7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86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8" name="Line 8"/>
              <p:cNvSpPr>
                <a:spLocks noChangeShapeType="1"/>
              </p:cNvSpPr>
              <p:nvPr/>
            </p:nvSpPr>
            <p:spPr bwMode="auto">
              <a:xfrm flipV="1">
                <a:off x="3216" y="1025"/>
                <a:ext cx="384" cy="22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9" name="Line 9"/>
              <p:cNvSpPr>
                <a:spLocks noChangeShapeType="1"/>
              </p:cNvSpPr>
              <p:nvPr/>
            </p:nvSpPr>
            <p:spPr bwMode="auto">
              <a:xfrm>
                <a:off x="3600" y="1020"/>
                <a:ext cx="115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/>
            <p:nvPr/>
          </p:nvGrpSpPr>
          <p:grpSpPr bwMode="auto">
            <a:xfrm>
              <a:off x="816" y="1632"/>
              <a:ext cx="3935" cy="239"/>
              <a:chOff x="816" y="1632"/>
              <a:chExt cx="3935" cy="239"/>
            </a:xfrm>
          </p:grpSpPr>
          <p:sp>
            <p:nvSpPr>
              <p:cNvPr id="11290" name="Line 11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115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1" name="Line 12"/>
              <p:cNvSpPr>
                <a:spLocks noChangeShapeType="1"/>
              </p:cNvSpPr>
              <p:nvPr/>
            </p:nvSpPr>
            <p:spPr bwMode="auto">
              <a:xfrm flipV="1">
                <a:off x="1968" y="1631"/>
                <a:ext cx="384" cy="242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2" name="Line 13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86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3" name="Line 14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384" cy="222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" name="Line 15"/>
              <p:cNvSpPr>
                <a:spLocks noChangeShapeType="1"/>
              </p:cNvSpPr>
              <p:nvPr/>
            </p:nvSpPr>
            <p:spPr bwMode="auto">
              <a:xfrm>
                <a:off x="3600" y="1860"/>
                <a:ext cx="115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6"/>
            <p:cNvGrpSpPr/>
            <p:nvPr/>
          </p:nvGrpSpPr>
          <p:grpSpPr bwMode="auto">
            <a:xfrm>
              <a:off x="1512" y="1614"/>
              <a:ext cx="287" cy="161"/>
              <a:chOff x="1512" y="1614"/>
              <a:chExt cx="287" cy="161"/>
            </a:xfrm>
          </p:grpSpPr>
          <p:sp>
            <p:nvSpPr>
              <p:cNvPr id="11288" name="Rectangle 17"/>
              <p:cNvSpPr/>
              <p:nvPr/>
            </p:nvSpPr>
            <p:spPr bwMode="auto">
              <a:xfrm>
                <a:off x="1512" y="1614"/>
                <a:ext cx="288" cy="162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Rectangle 18"/>
              <p:cNvSpPr/>
              <p:nvPr/>
            </p:nvSpPr>
            <p:spPr bwMode="auto">
              <a:xfrm>
                <a:off x="1662" y="1638"/>
                <a:ext cx="66" cy="114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1"/>
            <p:cNvGrpSpPr/>
            <p:nvPr/>
          </p:nvGrpSpPr>
          <p:grpSpPr bwMode="auto">
            <a:xfrm>
              <a:off x="2382" y="1344"/>
              <a:ext cx="287" cy="161"/>
              <a:chOff x="2382" y="1344"/>
              <a:chExt cx="287" cy="161"/>
            </a:xfrm>
          </p:grpSpPr>
          <p:sp>
            <p:nvSpPr>
              <p:cNvPr id="11286" name="Rectangle 22"/>
              <p:cNvSpPr/>
              <p:nvPr/>
            </p:nvSpPr>
            <p:spPr bwMode="auto">
              <a:xfrm>
                <a:off x="2382" y="1344"/>
                <a:ext cx="288" cy="162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Rectangle 23"/>
              <p:cNvSpPr/>
              <p:nvPr/>
            </p:nvSpPr>
            <p:spPr bwMode="auto">
              <a:xfrm>
                <a:off x="2532" y="1368"/>
                <a:ext cx="66" cy="114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2838" y="1344"/>
              <a:ext cx="287" cy="161"/>
              <a:chOff x="2838" y="1344"/>
              <a:chExt cx="287" cy="161"/>
            </a:xfrm>
          </p:grpSpPr>
          <p:sp>
            <p:nvSpPr>
              <p:cNvPr id="11284" name="Rectangle 25"/>
              <p:cNvSpPr/>
              <p:nvPr/>
            </p:nvSpPr>
            <p:spPr bwMode="auto">
              <a:xfrm flipH="1">
                <a:off x="2838" y="1344"/>
                <a:ext cx="288" cy="162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Rectangle 26"/>
              <p:cNvSpPr/>
              <p:nvPr/>
            </p:nvSpPr>
            <p:spPr bwMode="auto">
              <a:xfrm flipH="1">
                <a:off x="2910" y="1368"/>
                <a:ext cx="66" cy="114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7"/>
            <p:cNvGrpSpPr/>
            <p:nvPr/>
          </p:nvGrpSpPr>
          <p:grpSpPr bwMode="auto">
            <a:xfrm>
              <a:off x="3822" y="1140"/>
              <a:ext cx="287" cy="161"/>
              <a:chOff x="3822" y="1140"/>
              <a:chExt cx="287" cy="161"/>
            </a:xfrm>
          </p:grpSpPr>
          <p:sp>
            <p:nvSpPr>
              <p:cNvPr id="11282" name="Rectangle 28"/>
              <p:cNvSpPr/>
              <p:nvPr/>
            </p:nvSpPr>
            <p:spPr bwMode="auto">
              <a:xfrm flipH="1">
                <a:off x="3822" y="1140"/>
                <a:ext cx="288" cy="162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Rectangle 29"/>
              <p:cNvSpPr/>
              <p:nvPr/>
            </p:nvSpPr>
            <p:spPr bwMode="auto">
              <a:xfrm flipH="1">
                <a:off x="3894" y="1164"/>
                <a:ext cx="66" cy="114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0"/>
            <p:cNvGrpSpPr/>
            <p:nvPr/>
          </p:nvGrpSpPr>
          <p:grpSpPr bwMode="auto">
            <a:xfrm>
              <a:off x="4248" y="1140"/>
              <a:ext cx="287" cy="161"/>
              <a:chOff x="4248" y="1140"/>
              <a:chExt cx="287" cy="161"/>
            </a:xfrm>
          </p:grpSpPr>
          <p:sp>
            <p:nvSpPr>
              <p:cNvPr id="11280" name="Rectangle 31"/>
              <p:cNvSpPr/>
              <p:nvPr/>
            </p:nvSpPr>
            <p:spPr bwMode="auto">
              <a:xfrm flipH="1">
                <a:off x="4248" y="1140"/>
                <a:ext cx="288" cy="162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32"/>
              <p:cNvSpPr/>
              <p:nvPr/>
            </p:nvSpPr>
            <p:spPr bwMode="auto">
              <a:xfrm flipH="1">
                <a:off x="4320" y="1164"/>
                <a:ext cx="66" cy="114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69" name="Line 12"/>
          <p:cNvSpPr>
            <a:spLocks noChangeShapeType="1"/>
          </p:cNvSpPr>
          <p:nvPr/>
        </p:nvSpPr>
        <p:spPr bwMode="auto">
          <a:xfrm flipV="1">
            <a:off x="4572000" y="2286000"/>
            <a:ext cx="609600" cy="38417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12"/>
          <p:cNvSpPr>
            <a:spLocks noChangeShapeType="1"/>
          </p:cNvSpPr>
          <p:nvPr/>
        </p:nvSpPr>
        <p:spPr bwMode="auto">
          <a:xfrm flipH="1">
            <a:off x="6553200" y="1981200"/>
            <a:ext cx="685800" cy="22860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271" name="Straight Connector 36"/>
          <p:cNvCxnSpPr>
            <a:cxnSpLocks noChangeShapeType="1"/>
          </p:cNvCxnSpPr>
          <p:nvPr/>
        </p:nvCxnSpPr>
        <p:spPr bwMode="auto">
          <a:xfrm>
            <a:off x="2819400" y="2286000"/>
            <a:ext cx="2057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Straight Connector 37"/>
          <p:cNvCxnSpPr>
            <a:cxnSpLocks noChangeShapeType="1"/>
          </p:cNvCxnSpPr>
          <p:nvPr/>
        </p:nvCxnSpPr>
        <p:spPr bwMode="auto">
          <a:xfrm>
            <a:off x="6781800" y="2286000"/>
            <a:ext cx="2057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0B346B-720F-0F60-D1D0-82278E7D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Deadlock detection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>
              <a:ea typeface="Lucida Sans Unicode" panose="020B0602030504020204" pitchFamily="34" charset="0"/>
            </a:endParaRP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176338"/>
            <a:ext cx="88773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158" y="5500702"/>
            <a:ext cx="77158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After execution of algorithm it is found that </a:t>
            </a:r>
          </a:p>
          <a:p>
            <a:r>
              <a:rPr lang="en-IN" sz="1800" dirty="0">
                <a:solidFill>
                  <a:schemeClr val="tx1"/>
                </a:solidFill>
              </a:rPr>
              <a:t>P0,P2,P3,P4,P1 results in Finish[</a:t>
            </a:r>
            <a:r>
              <a:rPr lang="en-IN" sz="1800" dirty="0" err="1">
                <a:solidFill>
                  <a:schemeClr val="tx1"/>
                </a:solidFill>
              </a:rPr>
              <a:t>i</a:t>
            </a:r>
            <a:r>
              <a:rPr lang="en-IN" sz="1800" dirty="0">
                <a:solidFill>
                  <a:schemeClr val="tx1"/>
                </a:solidFill>
              </a:rPr>
              <a:t>]==true for all </a:t>
            </a:r>
            <a:r>
              <a:rPr lang="en-IN" sz="1800" dirty="0" err="1">
                <a:solidFill>
                  <a:schemeClr val="tx1"/>
                </a:solidFill>
              </a:rPr>
              <a:t>i</a:t>
            </a:r>
            <a:r>
              <a:rPr lang="en-IN" sz="1800" dirty="0">
                <a:solidFill>
                  <a:schemeClr val="tx1"/>
                </a:solidFill>
              </a:rPr>
              <a:t> So system is not in deadlock state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4430" y="2214554"/>
            <a:ext cx="1095375" cy="3683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7    2       6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85546-156C-2796-3BA4-503C9610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detection contd....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282700"/>
            <a:ext cx="8715436" cy="448151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Suppose P2 makes one additional request for C , can system in deadlock state?</a:t>
            </a:r>
          </a:p>
          <a:p>
            <a:r>
              <a:rPr lang="en-IN" dirty="0"/>
              <a:t>Then the state will be as follows: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9720" y="3786190"/>
          <a:ext cx="1714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81224" y="3643314"/>
            <a:ext cx="932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3164" y="4643446"/>
            <a:ext cx="5104765" cy="14763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system will be in deadlock state</a:t>
            </a:r>
          </a:p>
          <a:p>
            <a:r>
              <a:rPr lang="en-IN" dirty="0">
                <a:solidFill>
                  <a:schemeClr val="tx1"/>
                </a:solidFill>
              </a:rPr>
              <a:t>Although we claim the resources held by P0,</a:t>
            </a:r>
          </a:p>
          <a:p>
            <a:r>
              <a:rPr lang="en-IN" dirty="0">
                <a:solidFill>
                  <a:schemeClr val="tx1"/>
                </a:solidFill>
              </a:rPr>
              <a:t>Number of resources available is not sufficient </a:t>
            </a:r>
          </a:p>
          <a:p>
            <a:r>
              <a:rPr lang="en-IN" dirty="0">
                <a:solidFill>
                  <a:schemeClr val="tx1"/>
                </a:solidFill>
              </a:rPr>
              <a:t>To fulfil the request of other processes.</a:t>
            </a:r>
          </a:p>
          <a:p>
            <a:r>
              <a:rPr lang="en-IN" dirty="0">
                <a:solidFill>
                  <a:schemeClr val="tx1"/>
                </a:solidFill>
              </a:rPr>
              <a:t>Deadlock exists, consisting of processes P1,P2,P3,P4.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ABC27-34D1-188E-14AB-B5FF963A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+mj-ea"/>
              </a:rPr>
              <a:t>Detection-Algorithm Usage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66844" y="1282700"/>
            <a:ext cx="9001156" cy="55753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When, and how often, to invoke the detection algorithm depends on: </a:t>
            </a:r>
            <a:r>
              <a:rPr lang="en-GB" sz="24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(frequency / resources not available / </a:t>
            </a:r>
            <a:r>
              <a:rPr lang="en-GB" sz="2400" b="1" dirty="0" err="1">
                <a:solidFill>
                  <a:srgbClr val="FF0000"/>
                </a:solidFill>
                <a:ea typeface="Lucida Sans Unicode" panose="020B0602030504020204" pitchFamily="34" charset="0"/>
              </a:rPr>
              <a:t>cpu</a:t>
            </a:r>
            <a:r>
              <a:rPr lang="en-GB" sz="2400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 usage fall below 40%)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ea typeface="Lucida Sans Unicode" panose="020B0602030504020204" pitchFamily="34" charset="0"/>
              </a:rPr>
              <a:t>How often is a deadlock likely to occur?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ea typeface="Lucida Sans Unicode" panose="020B0602030504020204" pitchFamily="34" charset="0"/>
              </a:rPr>
              <a:t>How many processes will be affected by deadlock when it happens?</a:t>
            </a:r>
            <a:br>
              <a:rPr lang="en-GB" sz="1600" dirty="0">
                <a:ea typeface="Lucida Sans Unicode" panose="020B0602030504020204" pitchFamily="34" charset="0"/>
              </a:rPr>
            </a:br>
            <a:endParaRPr lang="en-GB" sz="1600" dirty="0">
              <a:ea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If the detection algorithm is invoked arbitrarily, there may be </a:t>
            </a:r>
            <a:r>
              <a:rPr lang="en-GB" sz="1800" b="1" dirty="0">
                <a:ea typeface="Lucida Sans Unicode" panose="020B0602030504020204" pitchFamily="34" charset="0"/>
              </a:rPr>
              <a:t>many</a:t>
            </a:r>
            <a:r>
              <a:rPr lang="en-GB" sz="1800" dirty="0">
                <a:ea typeface="Lucida Sans Unicode" panose="020B0602030504020204" pitchFamily="34" charset="0"/>
              </a:rPr>
              <a:t> cycles in the resource graph and so we would not be able to tell </a:t>
            </a:r>
            <a:r>
              <a:rPr lang="en-GB" sz="1800" b="1" dirty="0">
                <a:ea typeface="Lucida Sans Unicode" panose="020B0602030504020204" pitchFamily="34" charset="0"/>
              </a:rPr>
              <a:t>which one</a:t>
            </a:r>
            <a:r>
              <a:rPr lang="en-GB" sz="1800" dirty="0">
                <a:ea typeface="Lucida Sans Unicode" panose="020B0602030504020204" pitchFamily="34" charset="0"/>
              </a:rPr>
              <a:t> of the many deadlocked processes “caused” the deadlock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If the detection algorithm is invoked for every resource request, such an action will incur a considerable </a:t>
            </a:r>
            <a:r>
              <a:rPr lang="en-GB" sz="1800" b="1" dirty="0">
                <a:ea typeface="Lucida Sans Unicode" panose="020B0602030504020204" pitchFamily="34" charset="0"/>
              </a:rPr>
              <a:t>overhead</a:t>
            </a:r>
            <a:r>
              <a:rPr lang="en-GB" sz="1800" dirty="0">
                <a:ea typeface="Lucida Sans Unicode" panose="020B0602030504020204" pitchFamily="34" charset="0"/>
              </a:rPr>
              <a:t> in computation time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ea typeface="Lucida Sans Unicode" panose="020B0602030504020204" pitchFamily="34" charset="0"/>
              </a:rPr>
              <a:t>A less expensive alternative is to invoke the algorithm when CPU utilization drops </a:t>
            </a:r>
            <a:r>
              <a:rPr lang="en-GB" sz="1800" b="1" dirty="0">
                <a:ea typeface="Lucida Sans Unicode" panose="020B0602030504020204" pitchFamily="34" charset="0"/>
              </a:rPr>
              <a:t>below 40%</a:t>
            </a:r>
            <a:r>
              <a:rPr lang="en-GB" sz="1800" dirty="0">
                <a:ea typeface="Lucida Sans Unicode" panose="020B0602030504020204" pitchFamily="34" charset="0"/>
              </a:rPr>
              <a:t>, for example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ea typeface="Lucida Sans Unicode" panose="020B0602030504020204" pitchFamily="34" charset="0"/>
              </a:rPr>
              <a:t>This is based on the observation that a deadlock eventually cripples system throughput and causes CPU utilization to drop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5932D-381D-39D6-C5BF-7DE1D4C5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ea typeface="+mj-ea"/>
              </a:rPr>
              <a:t>Recovery From Deadlock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930650"/>
            <a:ext cx="6400800" cy="1752600"/>
          </a:xfrm>
        </p:spPr>
        <p:txBody>
          <a:bodyPr anchor="ctr"/>
          <a:lstStyle/>
          <a:p>
            <a:pPr marL="0" indent="0" algn="ctr">
              <a:buFont typeface="Monotype Sorts" charset="2"/>
              <a:buNone/>
            </a:pPr>
            <a:endParaRPr lang="en-US" sz="1800">
              <a:ea typeface="Lucida Sans Unicode" panose="020B0602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60F0C1-4C78-7199-289B-E0320049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+mj-ea"/>
              </a:rPr>
              <a:t>Recovery from Deadlock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66910" y="1687512"/>
            <a:ext cx="8501090" cy="42418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Two Approaches</a:t>
            </a:r>
          </a:p>
          <a:p>
            <a:pPr algn="just"/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There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are two options for breaking a deadlock One is simply to abort one or more processes to break the circular wait. The other is to preempt some resources from one or more of the deadlocked processes.</a:t>
            </a:r>
            <a:endParaRPr lang="en-GB" sz="2000" dirty="0">
              <a:ea typeface="Lucida Sans Unicode" panose="020B0602030504020204" pitchFamily="34" charset="0"/>
            </a:endParaRPr>
          </a:p>
          <a:p>
            <a:pPr lvl="3">
              <a:lnSpc>
                <a:spcPct val="100000"/>
              </a:lnSpc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Process termination by </a:t>
            </a:r>
            <a:r>
              <a:rPr lang="en-GB" sz="2000" dirty="0">
                <a:solidFill>
                  <a:srgbClr val="FF0000"/>
                </a:solidFill>
                <a:ea typeface="Lucida Sans Unicode" panose="020B0602030504020204" pitchFamily="34" charset="0"/>
              </a:rPr>
              <a:t>Abort all or each process</a:t>
            </a:r>
          </a:p>
          <a:p>
            <a:pPr lvl="3">
              <a:lnSpc>
                <a:spcPct val="100000"/>
              </a:lnSpc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Resource </a:t>
            </a:r>
            <a:r>
              <a:rPr lang="en-GB" sz="2000" dirty="0" err="1">
                <a:ea typeface="Lucida Sans Unicode" panose="020B0602030504020204" pitchFamily="34" charset="0"/>
              </a:rPr>
              <a:t>preemption</a:t>
            </a:r>
            <a:endParaRPr lang="en-GB" sz="2000" dirty="0">
              <a:ea typeface="Lucida Sans Unicode" panose="020B0602030504020204" pitchFamily="34" charset="0"/>
            </a:endParaRPr>
          </a:p>
          <a:p>
            <a:pPr lvl="1">
              <a:lnSpc>
                <a:spcPct val="100000"/>
              </a:lnSpc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  <a:p>
            <a:pPr lvl="1">
              <a:lnSpc>
                <a:spcPct val="100000"/>
              </a:lnSpc>
              <a:spcBef>
                <a:spcPts val="875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  <a:p>
            <a:pPr lvl="1">
              <a:lnSpc>
                <a:spcPct val="100000"/>
              </a:lnSpc>
              <a:spcBef>
                <a:spcPts val="875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ea typeface="Lucida Sans Unicode" panose="020B0602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ADFC0-290F-C7F6-ED1F-C10DD612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28825" y="-107950"/>
            <a:ext cx="8763000" cy="917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br>
              <a:rPr lang="en-GB" sz="2700">
                <a:ea typeface="+mj-ea"/>
              </a:rPr>
            </a:br>
            <a:r>
              <a:rPr lang="en-GB" sz="2700">
                <a:ea typeface="+mj-ea"/>
              </a:rPr>
              <a:t>Recovery from Deadlock:  </a:t>
            </a:r>
            <a:r>
              <a:rPr lang="en-GB" sz="2700" u="sng">
                <a:ea typeface="+mj-ea"/>
              </a:rPr>
              <a:t>Process Termination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7084" y="1282700"/>
            <a:ext cx="9367991" cy="45878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ea typeface="Lucida Sans Unicode" panose="020B0602030504020204" pitchFamily="34" charset="0"/>
              </a:rPr>
              <a:t>Abort all deadlocked processes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This approach will break the deadlock, but at great expense</a:t>
            </a:r>
            <a:br>
              <a:rPr lang="en-GB" sz="2000" dirty="0">
                <a:ea typeface="Lucida Sans Unicode" panose="020B0602030504020204" pitchFamily="34" charset="0"/>
              </a:rPr>
            </a:br>
            <a:endParaRPr lang="en-GB" sz="2000" dirty="0">
              <a:ea typeface="Lucida Sans Unicode" panose="020B0602030504020204" pitchFamily="34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ea typeface="Lucida Sans Unicode" panose="020B0602030504020204" pitchFamily="34" charset="0"/>
              </a:rPr>
              <a:t>Abort one process at a time until the deadlock cycle is </a:t>
            </a:r>
            <a:r>
              <a:rPr lang="en-GB" sz="2000" dirty="0">
                <a:ea typeface="Lucida Sans Unicode" panose="020B0602030504020204" pitchFamily="34" charset="0"/>
              </a:rPr>
              <a:t>eliminated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This approach incurs considerable overhead, since, after each process is aborted, a deadlock-detection algorithm must be re-invoked to determine whether any processes are still deadlocked</a:t>
            </a:r>
            <a:br>
              <a:rPr lang="en-GB" sz="2000" dirty="0">
                <a:ea typeface="Lucida Sans Unicode" panose="020B0602030504020204" pitchFamily="34" charset="0"/>
              </a:rPr>
            </a:br>
            <a:endParaRPr lang="en-GB" sz="2000" dirty="0">
              <a:ea typeface="Lucida Sans Unicode" panose="020B0602030504020204" pitchFamily="34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ea typeface="Lucida Sans Unicode" panose="020B0602030504020204" pitchFamily="34" charset="0"/>
              </a:rPr>
              <a:t>Many factors may affect which process is chosen for termination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What is the</a:t>
            </a:r>
            <a:r>
              <a:rPr lang="en-GB" sz="2000" b="1" dirty="0">
                <a:ea typeface="Lucida Sans Unicode" panose="020B0602030504020204" pitchFamily="34" charset="0"/>
              </a:rPr>
              <a:t> priority</a:t>
            </a:r>
            <a:r>
              <a:rPr lang="en-GB" sz="2000" dirty="0">
                <a:ea typeface="Lucida Sans Unicode" panose="020B0602030504020204" pitchFamily="34" charset="0"/>
              </a:rPr>
              <a:t> of the process?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ea typeface="Lucida Sans Unicode" panose="020B0602030504020204" pitchFamily="34" charset="0"/>
              </a:rPr>
              <a:t>How long has the process run</a:t>
            </a:r>
            <a:r>
              <a:rPr lang="en-GB" sz="2000" dirty="0">
                <a:ea typeface="Lucida Sans Unicode" panose="020B0602030504020204" pitchFamily="34" charset="0"/>
              </a:rPr>
              <a:t> so far and how much longer will the process need to run before completing its task?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How many and what </a:t>
            </a:r>
            <a:r>
              <a:rPr lang="en-GB" sz="2000" b="1" dirty="0">
                <a:ea typeface="Lucida Sans Unicode" panose="020B0602030504020204" pitchFamily="34" charset="0"/>
              </a:rPr>
              <a:t>type of resources</a:t>
            </a:r>
            <a:r>
              <a:rPr lang="en-GB" sz="2000" dirty="0">
                <a:ea typeface="Lucida Sans Unicode" panose="020B0602030504020204" pitchFamily="34" charset="0"/>
              </a:rPr>
              <a:t> has the process </a:t>
            </a:r>
            <a:r>
              <a:rPr lang="en-GB" sz="2000" b="1" dirty="0">
                <a:ea typeface="Lucida Sans Unicode" panose="020B0602030504020204" pitchFamily="34" charset="0"/>
              </a:rPr>
              <a:t>used?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How many </a:t>
            </a:r>
            <a:r>
              <a:rPr lang="en-GB" sz="2000" b="1" dirty="0">
                <a:ea typeface="Lucida Sans Unicode" panose="020B0602030504020204" pitchFamily="34" charset="0"/>
              </a:rPr>
              <a:t>more resources</a:t>
            </a:r>
            <a:r>
              <a:rPr lang="en-GB" sz="2000" dirty="0">
                <a:ea typeface="Lucida Sans Unicode" panose="020B0602030504020204" pitchFamily="34" charset="0"/>
              </a:rPr>
              <a:t> does the process </a:t>
            </a:r>
            <a:r>
              <a:rPr lang="en-GB" sz="2000" b="1" dirty="0">
                <a:ea typeface="Lucida Sans Unicode" panose="020B0602030504020204" pitchFamily="34" charset="0"/>
              </a:rPr>
              <a:t>need</a:t>
            </a:r>
            <a:r>
              <a:rPr lang="en-GB" sz="2000" dirty="0">
                <a:ea typeface="Lucida Sans Unicode" panose="020B0602030504020204" pitchFamily="34" charset="0"/>
              </a:rPr>
              <a:t> in order to finish its task?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How many </a:t>
            </a:r>
            <a:r>
              <a:rPr lang="en-GB" sz="2000" b="1" dirty="0">
                <a:ea typeface="Lucida Sans Unicode" panose="020B0602030504020204" pitchFamily="34" charset="0"/>
              </a:rPr>
              <a:t>processes will need to be terminated</a:t>
            </a:r>
            <a:r>
              <a:rPr lang="en-GB" sz="2000" dirty="0">
                <a:ea typeface="Lucida Sans Unicode" panose="020B0602030504020204" pitchFamily="34" charset="0"/>
              </a:rPr>
              <a:t>?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Is the process </a:t>
            </a:r>
            <a:r>
              <a:rPr lang="en-GB" sz="2000" b="1" dirty="0">
                <a:ea typeface="Lucida Sans Unicode" panose="020B0602030504020204" pitchFamily="34" charset="0"/>
              </a:rPr>
              <a:t>interactive or batch</a:t>
            </a:r>
            <a:r>
              <a:rPr lang="en-GB" sz="2000" dirty="0">
                <a:ea typeface="Lucida Sans Unicode" panose="020B0602030504020204" pitchFamily="34" charset="0"/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9F7824-E5DC-F904-234F-918AE1D7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376488" y="265113"/>
            <a:ext cx="8020050" cy="5048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700">
                <a:ea typeface="+mj-ea"/>
              </a:rPr>
              <a:t>Recovery from Deadlock: </a:t>
            </a:r>
            <a:r>
              <a:rPr lang="en-GB" sz="2700" u="sng">
                <a:ea typeface="+mj-ea"/>
              </a:rPr>
              <a:t>Resource Preemption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7754" y="1482725"/>
            <a:ext cx="10392697" cy="4483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With this approach, we successively </a:t>
            </a:r>
            <a:r>
              <a:rPr lang="en-GB" sz="2000" dirty="0" err="1">
                <a:ea typeface="Lucida Sans Unicode" panose="020B0602030504020204" pitchFamily="34" charset="0"/>
              </a:rPr>
              <a:t>preempt</a:t>
            </a:r>
            <a:r>
              <a:rPr lang="en-GB" sz="2000" dirty="0">
                <a:ea typeface="Lucida Sans Unicode" panose="020B0602030504020204" pitchFamily="34" charset="0"/>
              </a:rPr>
              <a:t> some resources from processes and give these resources to other processes until the deadlock cycle is broken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Lucida Sans Unicode" panose="020B0602030504020204" pitchFamily="34" charset="0"/>
              </a:rPr>
              <a:t>When </a:t>
            </a:r>
            <a:r>
              <a:rPr lang="en-GB" sz="2000" dirty="0" err="1">
                <a:ea typeface="Lucida Sans Unicode" panose="020B0602030504020204" pitchFamily="34" charset="0"/>
              </a:rPr>
              <a:t>preemption</a:t>
            </a:r>
            <a:r>
              <a:rPr lang="en-GB" sz="2000" dirty="0">
                <a:ea typeface="Lucida Sans Unicode" panose="020B0602030504020204" pitchFamily="34" charset="0"/>
              </a:rPr>
              <a:t> is required to deal with deadlocks, then </a:t>
            </a:r>
            <a:r>
              <a:rPr lang="en-GB" sz="2000" u="sng" dirty="0">
                <a:ea typeface="Lucida Sans Unicode" panose="020B0602030504020204" pitchFamily="34" charset="0"/>
              </a:rPr>
              <a:t>three</a:t>
            </a:r>
            <a:r>
              <a:rPr lang="en-GB" sz="2000" dirty="0">
                <a:ea typeface="Lucida Sans Unicode" panose="020B0602030504020204" pitchFamily="34" charset="0"/>
              </a:rPr>
              <a:t> issues need to be addressed:</a:t>
            </a:r>
          </a:p>
          <a:p>
            <a:pPr marL="176213" indent="0" algn="l"/>
            <a:r>
              <a:rPr lang="en-GB" sz="2000" b="1" dirty="0">
                <a:ea typeface="Lucida Sans Unicode" panose="020B0602030504020204" pitchFamily="34" charset="0"/>
              </a:rPr>
              <a:t>Selecting a victim</a:t>
            </a:r>
            <a:r>
              <a:rPr lang="en-GB" sz="2000" dirty="0">
                <a:ea typeface="Lucida Sans Unicode" panose="020B0602030504020204" pitchFamily="34" charset="0"/>
              </a:rPr>
              <a:t> – Which resources and which processes are to be </a:t>
            </a:r>
            <a:r>
              <a:rPr lang="en-GB" sz="2000" dirty="0" err="1">
                <a:ea typeface="Lucida Sans Unicode" panose="020B0602030504020204" pitchFamily="34" charset="0"/>
              </a:rPr>
              <a:t>preempted</a:t>
            </a:r>
            <a:r>
              <a:rPr lang="en-GB" sz="2000" dirty="0">
                <a:ea typeface="Lucida Sans Unicode" panose="020B0602030504020204" pitchFamily="34" charset="0"/>
              </a:rPr>
              <a:t>?</a:t>
            </a:r>
            <a:r>
              <a:rPr lang="en-IN" sz="2000" b="0" i="0" u="none" strike="noStrike" baseline="0" dirty="0"/>
              <a:t> </a:t>
            </a:r>
          </a:p>
          <a:p>
            <a:pPr marL="176213" indent="0" algn="just">
              <a:buNone/>
            </a:pPr>
            <a:r>
              <a:rPr lang="en-US" sz="2000" b="0" i="0" u="none" strike="noStrike" baseline="0" dirty="0"/>
              <a:t>As in process termi</a:t>
            </a:r>
            <a:r>
              <a:rPr lang="en-US" sz="2000" dirty="0"/>
              <a:t>n</a:t>
            </a:r>
            <a:r>
              <a:rPr lang="en-US" sz="2000" b="0" i="0" u="none" strike="noStrike" baseline="0" dirty="0"/>
              <a:t>ation, we must determine the order of preemption to minimize cost. Cost factors may include such parameters as the number of resources a deadlocked process is holding and the amount of time the process has thus far consumed during its execution.</a:t>
            </a:r>
            <a:endParaRPr lang="en-IN" sz="2000" b="0" i="0" u="none" strike="noStrike" baseline="0" dirty="0"/>
          </a:p>
          <a:p>
            <a:pPr marL="176213" indent="0"/>
            <a:r>
              <a:rPr lang="en-GB" sz="2000" b="1" dirty="0">
                <a:ea typeface="Lucida Sans Unicode" panose="020B0602030504020204" pitchFamily="34" charset="0"/>
              </a:rPr>
              <a:t>Rollback</a:t>
            </a:r>
            <a:r>
              <a:rPr lang="en-GB" sz="2000" dirty="0">
                <a:ea typeface="Lucida Sans Unicode" panose="020B0602030504020204" pitchFamily="34" charset="0"/>
              </a:rPr>
              <a:t> – If we </a:t>
            </a:r>
            <a:r>
              <a:rPr lang="en-GB" sz="2000" dirty="0" err="1">
                <a:ea typeface="Lucida Sans Unicode" panose="020B0602030504020204" pitchFamily="34" charset="0"/>
              </a:rPr>
              <a:t>preempt</a:t>
            </a:r>
            <a:r>
              <a:rPr lang="en-GB" sz="2000" dirty="0">
                <a:ea typeface="Lucida Sans Unicode" panose="020B0602030504020204" pitchFamily="34" charset="0"/>
              </a:rPr>
              <a:t> a resource from a process, what should be done with that process?</a:t>
            </a:r>
          </a:p>
          <a:p>
            <a:pPr marL="176213" lvl="2" indent="0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cida Sans Unicode" panose="020B0602030504020204" pitchFamily="34" charset="0"/>
              </a:rPr>
              <a:t>Rollback the process to safe state and restart from that state.</a:t>
            </a:r>
            <a:br>
              <a:rPr lang="en-GB" dirty="0">
                <a:ea typeface="Lucida Sans Unicode" panose="020B0602030504020204" pitchFamily="34" charset="0"/>
              </a:rPr>
            </a:br>
            <a:endParaRPr lang="en-GB" dirty="0">
              <a:ea typeface="Lucida Sans Unicode" panose="020B0602030504020204" pitchFamily="34" charset="0"/>
            </a:endParaRPr>
          </a:p>
          <a:p>
            <a:pPr marL="176213" lvl="1" indent="0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ea typeface="Lucida Sans Unicode" panose="020B0602030504020204" pitchFamily="34" charset="0"/>
              </a:rPr>
              <a:t>Starvation</a:t>
            </a:r>
            <a:r>
              <a:rPr lang="en-GB" sz="2000" dirty="0">
                <a:ea typeface="Lucida Sans Unicode" panose="020B0602030504020204" pitchFamily="34" charset="0"/>
              </a:rPr>
              <a:t> –  How do we ensure that starvation will not occur? That is, how can we guarantee that resources will not always be </a:t>
            </a:r>
            <a:r>
              <a:rPr lang="en-GB" sz="2000" dirty="0" err="1">
                <a:ea typeface="Lucida Sans Unicode" panose="020B0602030504020204" pitchFamily="34" charset="0"/>
              </a:rPr>
              <a:t>preempted</a:t>
            </a:r>
            <a:r>
              <a:rPr lang="en-GB" sz="2000" dirty="0">
                <a:ea typeface="Lucida Sans Unicode" panose="020B0602030504020204" pitchFamily="34" charset="0"/>
              </a:rPr>
              <a:t> from the same process?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84581-479E-4CB6-B99F-8CFBCE51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914400"/>
            <a:ext cx="7770813" cy="1141413"/>
          </a:xfrm>
        </p:spPr>
        <p:txBody>
          <a:bodyPr/>
          <a:lstStyle/>
          <a:p>
            <a:pPr>
              <a:defRPr/>
            </a:pPr>
            <a:r>
              <a:rPr lang="en-IN" dirty="0"/>
              <a:t>Problems due to Deadlock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05000" y="2590800"/>
            <a:ext cx="8763000" cy="2124084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Processes</a:t>
            </a:r>
            <a:r>
              <a:rPr lang="en-IN" dirty="0">
                <a:ea typeface="Lucida Sans Unicode" panose="020B0602030504020204" pitchFamily="34" charset="0"/>
              </a:rPr>
              <a:t> never complete their execution</a:t>
            </a:r>
          </a:p>
          <a:p>
            <a:r>
              <a:rPr lang="en-IN" b="1" dirty="0">
                <a:solidFill>
                  <a:srgbClr val="FF0000"/>
                </a:solidFill>
                <a:ea typeface="Lucida Sans Unicode" panose="020B0602030504020204" pitchFamily="34" charset="0"/>
              </a:rPr>
              <a:t>Resources</a:t>
            </a:r>
            <a:r>
              <a:rPr lang="en-IN" dirty="0">
                <a:ea typeface="Lucida Sans Unicode" panose="020B0602030504020204" pitchFamily="34" charset="0"/>
              </a:rPr>
              <a:t> are tied up, preventing other processes from starting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F9E673-89D8-0496-F82A-30734AC6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+mj-ea"/>
              </a:rPr>
              <a:t>Deadlock Characterization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04265" y="1668780"/>
            <a:ext cx="10176510" cy="421513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>
                <a:ea typeface="Lucida Sans Unicode" panose="020B0602030504020204" pitchFamily="34" charset="0"/>
              </a:rPr>
              <a:t>Mutual exclusion:</a:t>
            </a:r>
            <a:r>
              <a:rPr lang="en-GB" sz="2400">
                <a:ea typeface="Lucida Sans Unicode" panose="020B0602030504020204" pitchFamily="34" charset="0"/>
              </a:rPr>
              <a:t>  At least one resource must be held in a nonsharable mode; that is, only one process at a time can use the resource. If another</a:t>
            </a:r>
            <a:r>
              <a:rPr lang="en-US" altLang="en-GB" sz="2400">
                <a:ea typeface="Lucida Sans Unicode" panose="020B0602030504020204" pitchFamily="34" charset="0"/>
              </a:rPr>
              <a:t> </a:t>
            </a:r>
            <a:r>
              <a:rPr lang="en-GB" sz="2400">
                <a:ea typeface="Lucida Sans Unicode" panose="020B0602030504020204" pitchFamily="34" charset="0"/>
              </a:rPr>
              <a:t>process requests that resource, the requesting process must be delayed until the resource has been released.</a:t>
            </a:r>
          </a:p>
          <a:p>
            <a:pPr algn="just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>
                <a:ea typeface="Lucida Sans Unicode" panose="020B0602030504020204" pitchFamily="34" charset="0"/>
              </a:rPr>
              <a:t>Hold and wait:</a:t>
            </a:r>
            <a:r>
              <a:rPr lang="en-GB" sz="2400">
                <a:ea typeface="Lucida Sans Unicode" panose="020B0602030504020204" pitchFamily="34" charset="0"/>
              </a:rPr>
              <a:t>  a process holding at least one resource is waiting to acquire additional resources held by other processes </a:t>
            </a:r>
          </a:p>
          <a:p>
            <a:pPr algn="just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>
                <a:ea typeface="Lucida Sans Unicode" panose="020B0602030504020204" pitchFamily="34" charset="0"/>
              </a:rPr>
              <a:t>No preemption:</a:t>
            </a:r>
            <a:r>
              <a:rPr lang="en-GB" sz="2400">
                <a:ea typeface="Lucida Sans Unicode" panose="020B0602030504020204" pitchFamily="34" charset="0"/>
              </a:rPr>
              <a:t>  Resources cannot be preempted; that is</a:t>
            </a:r>
            <a:r>
              <a:rPr lang="en-US" altLang="en-GB" sz="2400">
                <a:ea typeface="Lucida Sans Unicode" panose="020B0602030504020204" pitchFamily="34" charset="0"/>
              </a:rPr>
              <a:t> </a:t>
            </a:r>
            <a:r>
              <a:rPr lang="en-GB" sz="2400">
                <a:ea typeface="Lucida Sans Unicode" panose="020B0602030504020204" pitchFamily="34" charset="0"/>
              </a:rPr>
              <a:t>a resource can be released only voluntarily by the process holding it after that process has completed its task </a:t>
            </a:r>
          </a:p>
          <a:p>
            <a:pPr algn="just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>
                <a:ea typeface="Lucida Sans Unicode" panose="020B0602030504020204" pitchFamily="34" charset="0"/>
              </a:rPr>
              <a:t>Circular wait:</a:t>
            </a:r>
            <a:r>
              <a:rPr lang="en-GB" sz="2400">
                <a:ea typeface="Lucida Sans Unicode" panose="020B0602030504020204" pitchFamily="34" charset="0"/>
              </a:rPr>
              <a:t> A set { P0 , Pl, ... , P11 }  of waiting processes  must exist such that Po is waiting for a resource held by P1, P1 is waiting for a resource held by P2, ... , Pn-1 is waiting for a resource held by P</a:t>
            </a:r>
            <a:r>
              <a:rPr lang="en-US" altLang="en-GB" sz="2400">
                <a:ea typeface="Lucida Sans Unicode" panose="020B0602030504020204" pitchFamily="34" charset="0"/>
              </a:rPr>
              <a:t>n</a:t>
            </a:r>
            <a:r>
              <a:rPr lang="en-GB" sz="2400">
                <a:ea typeface="Lucida Sans Unicode" panose="020B0602030504020204" pitchFamily="34" charset="0"/>
              </a:rPr>
              <a:t> and P</a:t>
            </a:r>
            <a:r>
              <a:rPr lang="en-US" altLang="en-GB" sz="2400">
                <a:ea typeface="Lucida Sans Unicode" panose="020B0602030504020204" pitchFamily="34" charset="0"/>
              </a:rPr>
              <a:t>n</a:t>
            </a:r>
            <a:r>
              <a:rPr lang="en-GB" sz="2400">
                <a:ea typeface="Lucida Sans Unicode" panose="020B0602030504020204" pitchFamily="34" charset="0"/>
              </a:rPr>
              <a:t> is waiting</a:t>
            </a:r>
            <a:r>
              <a:rPr lang="en-US" altLang="en-GB" sz="2400">
                <a:ea typeface="Lucida Sans Unicode" panose="020B0602030504020204" pitchFamily="34" charset="0"/>
              </a:rPr>
              <a:t> </a:t>
            </a:r>
            <a:r>
              <a:rPr lang="en-GB" sz="2400">
                <a:ea typeface="Lucida Sans Unicode" panose="020B0602030504020204" pitchFamily="34" charset="0"/>
              </a:rPr>
              <a:t>for a resource held by Po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579688" y="1053307"/>
            <a:ext cx="660463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250"/>
              </a:spcBef>
              <a:buFont typeface="Helvetica" pitchFamily="34" charset="0"/>
              <a:buNone/>
            </a:pPr>
            <a:r>
              <a:rPr lang="en-GB" sz="2000">
                <a:solidFill>
                  <a:srgbClr val="000000"/>
                </a:solidFill>
                <a:latin typeface="Helvetica" pitchFamily="34" charset="0"/>
              </a:rPr>
              <a:t>Deadlock can arise if </a:t>
            </a:r>
            <a:r>
              <a:rPr lang="en-GB" sz="2000" u="sng">
                <a:solidFill>
                  <a:srgbClr val="000000"/>
                </a:solidFill>
                <a:latin typeface="Helvetica" pitchFamily="34" charset="0"/>
              </a:rPr>
              <a:t>four</a:t>
            </a:r>
            <a:r>
              <a:rPr lang="en-GB" sz="2000">
                <a:solidFill>
                  <a:srgbClr val="000000"/>
                </a:solidFill>
                <a:latin typeface="Helvetica" pitchFamily="34" charset="0"/>
              </a:rPr>
              <a:t> conditions hold simultaneously.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014C46-6652-068A-289B-6BB091D2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5608</Words>
  <Application>Microsoft Office PowerPoint</Application>
  <PresentationFormat>Widescreen</PresentationFormat>
  <Paragraphs>776</Paragraphs>
  <Slides>76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9" baseType="lpstr">
      <vt:lpstr>Arial</vt:lpstr>
      <vt:lpstr>Calibri</vt:lpstr>
      <vt:lpstr>Calibri Light</vt:lpstr>
      <vt:lpstr>Courier New</vt:lpstr>
      <vt:lpstr>Helvetica</vt:lpstr>
      <vt:lpstr>HiddenHorzOCR</vt:lpstr>
      <vt:lpstr>Lucida Sans Unicode</vt:lpstr>
      <vt:lpstr>Monotype Sorts</vt:lpstr>
      <vt:lpstr>Symbol</vt:lpstr>
      <vt:lpstr>Times New Roman</vt:lpstr>
      <vt:lpstr>Webdings</vt:lpstr>
      <vt:lpstr>Wingdings</vt:lpstr>
      <vt:lpstr>Office Theme</vt:lpstr>
      <vt:lpstr>Deadlocks</vt:lpstr>
      <vt:lpstr>Chapter Objectives</vt:lpstr>
      <vt:lpstr>System Model</vt:lpstr>
      <vt:lpstr>Deadlock </vt:lpstr>
      <vt:lpstr>System Model</vt:lpstr>
      <vt:lpstr>Deadlock in semaphore </vt:lpstr>
      <vt:lpstr>Bridge Crossing Example</vt:lpstr>
      <vt:lpstr>Problems due to Deadlock</vt:lpstr>
      <vt:lpstr>Deadlock Characterization</vt:lpstr>
      <vt:lpstr>Resource-Allocation Graph</vt:lpstr>
      <vt:lpstr>Resource-Allocation Graph (Cont.)</vt:lpstr>
      <vt:lpstr>Example of a Resource Allocation Graph</vt:lpstr>
      <vt:lpstr>System Resource-Allocation Graph (contd..)</vt:lpstr>
      <vt:lpstr>System Resource-Allocation Graph (contd..)</vt:lpstr>
      <vt:lpstr> Resource-allocation graph.</vt:lpstr>
      <vt:lpstr>Resource Allocation Graph With A Deadlock</vt:lpstr>
      <vt:lpstr>PowerPoint Presentation</vt:lpstr>
      <vt:lpstr>Graph with a cycle but no deadlock</vt:lpstr>
      <vt:lpstr>Relationship of cycles to deadlocks</vt:lpstr>
      <vt:lpstr>PowerPoint Presentation</vt:lpstr>
      <vt:lpstr>PowerPoint Presentation</vt:lpstr>
      <vt:lpstr>PowerPoint Presentation</vt:lpstr>
      <vt:lpstr>PowerPoint Presentation</vt:lpstr>
      <vt:lpstr>Cycle but no deadlock</vt:lpstr>
      <vt:lpstr>PowerPoint Presentation</vt:lpstr>
      <vt:lpstr>Que.  The following example contains three processes P1, P2, P3 and three resources R1, R2, R3. All the resources are having single instances each.</vt:lpstr>
      <vt:lpstr>PowerPoint Presentation</vt:lpstr>
      <vt:lpstr>PowerPoint Presentation</vt:lpstr>
      <vt:lpstr>PowerPoint Presentation</vt:lpstr>
      <vt:lpstr>PowerPoint Presentation</vt:lpstr>
      <vt:lpstr>Methods for Handling Deadlocks</vt:lpstr>
      <vt:lpstr>Deadlock Prevention</vt:lpstr>
      <vt:lpstr>Deadlock Prevention (Cont.)‏</vt:lpstr>
      <vt:lpstr>PowerPoint Presentation</vt:lpstr>
      <vt:lpstr>PowerPoint Presentation</vt:lpstr>
      <vt:lpstr>Deadlock Prevention Problems</vt:lpstr>
      <vt:lpstr>Deadlock Avoidance</vt:lpstr>
      <vt:lpstr>Deadlock Avoidance</vt:lpstr>
      <vt:lpstr>Safe, Unsafe , Deadlock State </vt:lpstr>
      <vt:lpstr>Safe State (continued)‏</vt:lpstr>
      <vt:lpstr>Safe State</vt:lpstr>
      <vt:lpstr>Deadlock Avoidance algorithms</vt:lpstr>
      <vt:lpstr>PowerPoint Presentation</vt:lpstr>
      <vt:lpstr>Resource-Allocation Graph Algorithm</vt:lpstr>
      <vt:lpstr>Resource-Allocation Graph Algorithm with Claim Edges cycle detection algorithm</vt:lpstr>
      <vt:lpstr>Unsafe State In Resource-Allocation Graph</vt:lpstr>
      <vt:lpstr>PowerPoint Presentation</vt:lpstr>
      <vt:lpstr>Banker’s Algorithm</vt:lpstr>
      <vt:lpstr>Banker’s Algorithm</vt:lpstr>
      <vt:lpstr>Data structures used</vt:lpstr>
      <vt:lpstr>Data Structures for the Banker’s Algorithm </vt:lpstr>
      <vt:lpstr>1. Safety Algorithm</vt:lpstr>
      <vt:lpstr>PowerPoint Presentation</vt:lpstr>
      <vt:lpstr>Example 1</vt:lpstr>
      <vt:lpstr>Problem with deadlock avoidance algorithm</vt:lpstr>
      <vt:lpstr>Example 2</vt:lpstr>
      <vt:lpstr>PowerPoint Presentation</vt:lpstr>
      <vt:lpstr>PowerPoint Presentation</vt:lpstr>
      <vt:lpstr>Q1</vt:lpstr>
      <vt:lpstr>Q2</vt:lpstr>
      <vt:lpstr>PowerPoint Presentation</vt:lpstr>
      <vt:lpstr>PowerPoint Presentation</vt:lpstr>
      <vt:lpstr>Deadlock Detection</vt:lpstr>
      <vt:lpstr>Deadlock Detection and Recovery</vt:lpstr>
      <vt:lpstr>Deadlock Detection</vt:lpstr>
      <vt:lpstr>Single Instance of Each Resource Type</vt:lpstr>
      <vt:lpstr>Resource-Allocation Graph and Wait-for Graph</vt:lpstr>
      <vt:lpstr>Multiple Instances of a Resource Type</vt:lpstr>
      <vt:lpstr>Deadlock detection</vt:lpstr>
      <vt:lpstr>Deadlock detection</vt:lpstr>
      <vt:lpstr>Deadlock detection contd....</vt:lpstr>
      <vt:lpstr>Detection-Algorithm Usage</vt:lpstr>
      <vt:lpstr>Recovery From Deadlock</vt:lpstr>
      <vt:lpstr>Recovery from Deadlock</vt:lpstr>
      <vt:lpstr> Recovery from Deadlock:  Process Termination</vt:lpstr>
      <vt:lpstr>Recovery from Deadlock: Resource Preemption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/>
  <cp:lastModifiedBy>Yoginee Pethe</cp:lastModifiedBy>
  <cp:revision>80</cp:revision>
  <dcterms:created xsi:type="dcterms:W3CDTF">2022-03-21T05:48:00Z</dcterms:created>
  <dcterms:modified xsi:type="dcterms:W3CDTF">2024-11-17T10:03:48Z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AEFB824CC9394FCABCE90D8AF389B7DA</vt:lpwstr>
  </property>
  <property fmtid="{D5CDD505-2E9C-101B-9397-08002B2CF9AE}" pid="3" name="KSOProductBuildVer">
    <vt:lpwstr>1033-11.2.0.11029</vt:lpwstr>
  </property>
</Properties>
</file>