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0" r:id="rId2"/>
    <p:sldId id="257" r:id="rId3"/>
    <p:sldId id="261" r:id="rId4"/>
    <p:sldId id="262" r:id="rId5"/>
    <p:sldId id="259" r:id="rId6"/>
    <p:sldId id="263" r:id="rId7"/>
    <p:sldId id="264"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C16DD-3DE5-46A3-B03E-293B4E375108}" type="datetimeFigureOut">
              <a:rPr lang="en-US" smtClean="0"/>
              <a:pPr/>
              <a:t>7/23/2020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5E2E04-4A68-44E7-8A24-4E2625D38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5E2E04-4A68-44E7-8A24-4E2625D38C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0"/>
                </a:moveTo>
                <a:lnTo>
                  <a:pt x="0" y="0"/>
                </a:lnTo>
                <a:lnTo>
                  <a:pt x="0" y="457200"/>
                </a:lnTo>
                <a:lnTo>
                  <a:pt x="12192000" y="457200"/>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4125"/>
            <a:ext cx="12192000" cy="66675"/>
          </a:xfrm>
          <a:custGeom>
            <a:avLst/>
            <a:gdLst/>
            <a:ahLst/>
            <a:cxnLst/>
            <a:rect l="l" t="t" r="r" b="b"/>
            <a:pathLst>
              <a:path w="12192000" h="66675">
                <a:moveTo>
                  <a:pt x="12192000" y="0"/>
                </a:moveTo>
                <a:lnTo>
                  <a:pt x="0" y="0"/>
                </a:lnTo>
                <a:lnTo>
                  <a:pt x="0" y="66675"/>
                </a:lnTo>
                <a:lnTo>
                  <a:pt x="12192000" y="6667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5387" y="1738376"/>
            <a:ext cx="9966960" cy="0"/>
          </a:xfrm>
          <a:custGeom>
            <a:avLst/>
            <a:gdLst/>
            <a:ahLst/>
            <a:cxnLst/>
            <a:rect l="l" t="t" r="r" b="b"/>
            <a:pathLst>
              <a:path w="9966960">
                <a:moveTo>
                  <a:pt x="0" y="0"/>
                </a:moveTo>
                <a:lnTo>
                  <a:pt x="9966896" y="0"/>
                </a:lnTo>
              </a:path>
            </a:pathLst>
          </a:custGeom>
          <a:ln w="9534">
            <a:solidFill>
              <a:srgbClr val="7E7E7E"/>
            </a:solidFill>
          </a:ln>
        </p:spPr>
        <p:txBody>
          <a:bodyPr wrap="square" lIns="0" tIns="0" rIns="0" bIns="0" rtlCol="0"/>
          <a:lstStyle/>
          <a:p>
            <a:endParaRPr/>
          </a:p>
        </p:txBody>
      </p:sp>
      <p:sp>
        <p:nvSpPr>
          <p:cNvPr id="2" name="Holder 2"/>
          <p:cNvSpPr>
            <a:spLocks noGrp="1"/>
          </p:cNvSpPr>
          <p:nvPr>
            <p:ph type="title"/>
          </p:nvPr>
        </p:nvSpPr>
        <p:spPr>
          <a:xfrm>
            <a:off x="1148080" y="799401"/>
            <a:ext cx="9895839" cy="758190"/>
          </a:xfrm>
          <a:prstGeom prst="rect">
            <a:avLst/>
          </a:prstGeom>
        </p:spPr>
        <p:txBody>
          <a:bodyPr wrap="square" lIns="0" tIns="0" rIns="0" bIns="0">
            <a:spAutoFit/>
          </a:bodyPr>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3302" y="1956498"/>
            <a:ext cx="10145395" cy="3171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7/23/2020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91800" cy="1477328"/>
          </a:xfrm>
        </p:spPr>
        <p:txBody>
          <a:bodyPr/>
          <a:lstStyle/>
          <a:p>
            <a:r>
              <a:rPr lang="en-US" b="1" spc="-65" dirty="0" smtClean="0">
                <a:solidFill>
                  <a:srgbClr val="E38312"/>
                </a:solidFill>
                <a:latin typeface="Carlito"/>
                <a:cs typeface="Carlito"/>
              </a:rPr>
              <a:t>          </a:t>
            </a:r>
            <a:r>
              <a:rPr lang="en-US" b="1" spc="-65" dirty="0" smtClean="0">
                <a:solidFill>
                  <a:srgbClr val="E38312"/>
                </a:solidFill>
                <a:latin typeface="Carlito"/>
                <a:cs typeface="Carlito"/>
              </a:rPr>
              <a:t>    </a:t>
            </a:r>
            <a:r>
              <a:rPr lang="en-US" b="1" spc="-65" dirty="0" smtClean="0">
                <a:solidFill>
                  <a:srgbClr val="E38312"/>
                </a:solidFill>
                <a:latin typeface="Carlito"/>
                <a:cs typeface="Carlito"/>
              </a:rPr>
              <a:t>CALL FOR CODE</a:t>
            </a:r>
            <a:r>
              <a:rPr lang="en-US" b="1" spc="-65" dirty="0" smtClean="0">
                <a:solidFill>
                  <a:srgbClr val="E38312"/>
                </a:solidFill>
                <a:latin typeface="Carlito"/>
                <a:cs typeface="Carlito"/>
              </a:rPr>
              <a:t> </a:t>
            </a:r>
            <a:r>
              <a:rPr lang="en-US" b="1" spc="-65" dirty="0" smtClean="0">
                <a:solidFill>
                  <a:srgbClr val="E38312"/>
                </a:solidFill>
                <a:latin typeface="Carlito"/>
                <a:cs typeface="Carlito"/>
              </a:rPr>
              <a:t/>
            </a:r>
            <a:br>
              <a:rPr lang="en-US" b="1" spc="-65" dirty="0" smtClean="0">
                <a:solidFill>
                  <a:srgbClr val="E38312"/>
                </a:solidFill>
                <a:latin typeface="Carlito"/>
                <a:cs typeface="Carlito"/>
              </a:rPr>
            </a:br>
            <a:r>
              <a:rPr lang="en-US" b="1" spc="-65" dirty="0" smtClean="0">
                <a:solidFill>
                  <a:srgbClr val="E38312"/>
                </a:solidFill>
                <a:latin typeface="Carlito"/>
                <a:cs typeface="Carlito"/>
              </a:rPr>
              <a:t>                          2020</a:t>
            </a:r>
            <a:endParaRPr lang="en-US" dirty="0"/>
          </a:p>
        </p:txBody>
      </p:sp>
      <p:sp>
        <p:nvSpPr>
          <p:cNvPr id="4" name="Rectangle 3"/>
          <p:cNvSpPr/>
          <p:nvPr/>
        </p:nvSpPr>
        <p:spPr>
          <a:xfrm>
            <a:off x="304800" y="2590800"/>
            <a:ext cx="11506200" cy="1928477"/>
          </a:xfrm>
          <a:prstGeom prst="rect">
            <a:avLst/>
          </a:prstGeom>
        </p:spPr>
        <p:txBody>
          <a:bodyPr wrap="square">
            <a:spAutoFit/>
          </a:bodyPr>
          <a:lstStyle/>
          <a:p>
            <a:pPr marL="12700">
              <a:lnSpc>
                <a:spcPts val="2135"/>
              </a:lnSpc>
              <a:spcBef>
                <a:spcPts val="100"/>
              </a:spcBef>
            </a:pPr>
            <a:r>
              <a:rPr lang="en-US" sz="2400" b="1" spc="5" dirty="0">
                <a:latin typeface="Carlito"/>
                <a:cs typeface="Carlito"/>
              </a:rPr>
              <a:t>Ministry </a:t>
            </a:r>
            <a:r>
              <a:rPr lang="en-US" sz="2400" b="1" dirty="0">
                <a:latin typeface="Carlito"/>
                <a:cs typeface="Carlito"/>
              </a:rPr>
              <a:t>/Organization </a:t>
            </a:r>
            <a:r>
              <a:rPr lang="en-US" sz="2400" b="1" spc="5" dirty="0" smtClean="0">
                <a:latin typeface="Carlito"/>
                <a:cs typeface="Carlito"/>
              </a:rPr>
              <a:t>name   : IBM ( International </a:t>
            </a:r>
            <a:r>
              <a:rPr lang="en-US" sz="2400" b="1" spc="5" dirty="0" err="1" smtClean="0">
                <a:latin typeface="Carlito"/>
                <a:cs typeface="Carlito"/>
              </a:rPr>
              <a:t>Bussiness</a:t>
            </a:r>
            <a:r>
              <a:rPr lang="en-US" sz="2400" b="1" spc="5" dirty="0" smtClean="0">
                <a:latin typeface="Carlito"/>
                <a:cs typeface="Carlito"/>
              </a:rPr>
              <a:t> Machines )</a:t>
            </a:r>
          </a:p>
          <a:p>
            <a:pPr marL="12700">
              <a:lnSpc>
                <a:spcPts val="2135"/>
              </a:lnSpc>
              <a:spcBef>
                <a:spcPts val="100"/>
              </a:spcBef>
            </a:pPr>
            <a:endParaRPr lang="en-US" sz="2400" dirty="0">
              <a:latin typeface="Arial"/>
              <a:cs typeface="Arial"/>
            </a:endParaRPr>
          </a:p>
          <a:p>
            <a:pPr marL="12700">
              <a:lnSpc>
                <a:spcPts val="2135"/>
              </a:lnSpc>
              <a:tabLst>
                <a:tab pos="1572260" algn="l"/>
              </a:tabLst>
            </a:pPr>
            <a:r>
              <a:rPr lang="en-US" sz="2400" b="1" spc="-40" dirty="0">
                <a:latin typeface="Carlito"/>
                <a:cs typeface="Carlito"/>
              </a:rPr>
              <a:t>Team</a:t>
            </a:r>
            <a:r>
              <a:rPr lang="en-US" sz="2400" b="1" dirty="0">
                <a:latin typeface="Carlito"/>
                <a:cs typeface="Carlito"/>
              </a:rPr>
              <a:t> </a:t>
            </a:r>
            <a:r>
              <a:rPr lang="en-US" sz="2400" b="1" spc="10" dirty="0">
                <a:latin typeface="Carlito"/>
                <a:cs typeface="Carlito"/>
              </a:rPr>
              <a:t>name	</a:t>
            </a:r>
            <a:r>
              <a:rPr lang="en-US" sz="2400" b="1" spc="10" dirty="0" smtClean="0">
                <a:latin typeface="Carlito"/>
                <a:cs typeface="Carlito"/>
              </a:rPr>
              <a:t>                             </a:t>
            </a:r>
            <a:r>
              <a:rPr lang="en-US" sz="2400" b="1" dirty="0" smtClean="0">
                <a:latin typeface="Carlito"/>
                <a:cs typeface="Carlito"/>
              </a:rPr>
              <a:t>:</a:t>
            </a:r>
            <a:r>
              <a:rPr lang="en-US" sz="2400" b="1" spc="20" dirty="0" smtClean="0">
                <a:latin typeface="Carlito"/>
                <a:cs typeface="Carlito"/>
              </a:rPr>
              <a:t> </a:t>
            </a:r>
            <a:r>
              <a:rPr lang="en-US" sz="2400" b="1" spc="-5" dirty="0" smtClean="0">
                <a:latin typeface="Arial"/>
                <a:cs typeface="Arial"/>
              </a:rPr>
              <a:t>AlphaMARS</a:t>
            </a:r>
          </a:p>
          <a:p>
            <a:pPr marL="12700">
              <a:lnSpc>
                <a:spcPts val="2135"/>
              </a:lnSpc>
              <a:tabLst>
                <a:tab pos="1572260" algn="l"/>
              </a:tabLst>
            </a:pPr>
            <a:endParaRPr lang="en-US" sz="2400" dirty="0">
              <a:latin typeface="Arial"/>
              <a:cs typeface="Arial"/>
            </a:endParaRPr>
          </a:p>
          <a:p>
            <a:pPr marL="1880870" marR="5080" indent="-1868170">
              <a:lnSpc>
                <a:spcPct val="100800"/>
              </a:lnSpc>
            </a:pPr>
            <a:r>
              <a:rPr lang="en-US" sz="2400" b="1" spc="-40" dirty="0">
                <a:latin typeface="Carlito"/>
                <a:cs typeface="Carlito"/>
              </a:rPr>
              <a:t>Team </a:t>
            </a:r>
            <a:r>
              <a:rPr lang="en-US" sz="2400" b="1" spc="5" dirty="0" smtClean="0">
                <a:latin typeface="Carlito"/>
                <a:cs typeface="Carlito"/>
              </a:rPr>
              <a:t>Members                         : Ritul Kumar Sharma , Ankit Sharma , Shubham</a:t>
            </a:r>
          </a:p>
          <a:p>
            <a:pPr marL="1880870" marR="5080" indent="-1868170">
              <a:lnSpc>
                <a:spcPct val="100800"/>
              </a:lnSpc>
            </a:pPr>
            <a:r>
              <a:rPr lang="en-IN" sz="2400" dirty="0" smtClean="0">
                <a:latin typeface="Arial"/>
                <a:cs typeface="Arial"/>
              </a:rPr>
              <a:t>                                                                                                                        </a:t>
            </a:r>
            <a:r>
              <a:rPr lang="en-US" sz="2400" b="1" spc="5" dirty="0" smtClean="0">
                <a:latin typeface="Carlito"/>
                <a:cs typeface="Carlito"/>
              </a:rPr>
              <a:t>Sinha</a:t>
            </a:r>
            <a:r>
              <a:rPr lang="en-IN" sz="2400" dirty="0" smtClean="0">
                <a:latin typeface="Arial"/>
                <a:cs typeface="Arial"/>
              </a:rPr>
              <a:t>                                                               </a:t>
            </a:r>
            <a:endParaRPr lang="en-US" sz="2400" dirty="0">
              <a:latin typeface="Arial"/>
              <a:cs typeface="Arial"/>
            </a:endParaRPr>
          </a:p>
        </p:txBody>
      </p:sp>
      <p:sp>
        <p:nvSpPr>
          <p:cNvPr id="5" name="object 8"/>
          <p:cNvSpPr txBox="1"/>
          <p:nvPr/>
        </p:nvSpPr>
        <p:spPr>
          <a:xfrm>
            <a:off x="304800" y="4572000"/>
            <a:ext cx="10820400" cy="1642116"/>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5875" rIns="0" bIns="0" rtlCol="0">
            <a:spAutoFit/>
          </a:bodyPr>
          <a:lstStyle/>
          <a:p>
            <a:pPr marL="12700">
              <a:lnSpc>
                <a:spcPct val="100000"/>
              </a:lnSpc>
              <a:spcBef>
                <a:spcPts val="125"/>
              </a:spcBef>
            </a:pPr>
            <a:r>
              <a:rPr sz="2800" b="1" u="heavy" spc="-5" smtClean="0">
                <a:uFill>
                  <a:solidFill>
                    <a:srgbClr val="000000"/>
                  </a:solidFill>
                </a:uFill>
                <a:latin typeface="Arial"/>
                <a:cs typeface="Arial"/>
              </a:rPr>
              <a:t>Problem</a:t>
            </a:r>
            <a:r>
              <a:rPr sz="2800" b="1" u="heavy" spc="-90" smtClean="0">
                <a:uFill>
                  <a:solidFill>
                    <a:srgbClr val="000000"/>
                  </a:solidFill>
                </a:uFill>
                <a:latin typeface="Arial"/>
                <a:cs typeface="Arial"/>
              </a:rPr>
              <a:t> </a:t>
            </a:r>
            <a:r>
              <a:rPr sz="2800" b="1" u="heavy" spc="-15">
                <a:uFill>
                  <a:solidFill>
                    <a:srgbClr val="000000"/>
                  </a:solidFill>
                </a:uFill>
                <a:latin typeface="Arial"/>
                <a:cs typeface="Arial"/>
              </a:rPr>
              <a:t>Statement</a:t>
            </a:r>
            <a:r>
              <a:rPr sz="2800" b="1" u="heavy" spc="-15" smtClean="0">
                <a:uFill>
                  <a:solidFill>
                    <a:srgbClr val="000000"/>
                  </a:solidFill>
                </a:uFill>
                <a:latin typeface="Arial"/>
                <a:cs typeface="Arial"/>
              </a:rPr>
              <a:t>:</a:t>
            </a:r>
            <a:r>
              <a:rPr lang="en-IN" sz="2800" b="1" u="heavy" spc="-15" dirty="0" smtClean="0">
                <a:uFill>
                  <a:solidFill>
                    <a:srgbClr val="000000"/>
                  </a:solidFill>
                </a:uFill>
                <a:latin typeface="Arial"/>
                <a:cs typeface="Arial"/>
              </a:rPr>
              <a:t> </a:t>
            </a:r>
          </a:p>
          <a:p>
            <a:pPr marL="12700">
              <a:lnSpc>
                <a:spcPct val="100000"/>
              </a:lnSpc>
              <a:spcBef>
                <a:spcPts val="125"/>
              </a:spcBef>
            </a:pPr>
            <a:r>
              <a:rPr lang="en-US" sz="2800" b="1" spc="10" dirty="0" smtClean="0">
                <a:latin typeface="Carlito"/>
                <a:cs typeface="Carlito"/>
              </a:rPr>
              <a:t>Predicting the Energy output of Wind turbines based on weather Condition.</a:t>
            </a:r>
            <a:endParaRPr lang="en-IN" sz="2800" b="1" u="heavy" spc="-15" dirty="0" smtClean="0">
              <a:uFill>
                <a:solidFill>
                  <a:srgbClr val="000000"/>
                </a:solidFill>
              </a:uFill>
              <a:latin typeface="Arial"/>
              <a:cs typeface="Arial"/>
            </a:endParaRPr>
          </a:p>
          <a:p>
            <a:pPr marL="12700">
              <a:lnSpc>
                <a:spcPct val="100000"/>
              </a:lnSpc>
              <a:spcBef>
                <a:spcPts val="125"/>
              </a:spcBef>
            </a:pPr>
            <a:endParaRPr sz="2000">
              <a:latin typeface="Arial"/>
              <a:cs typeface="Arial"/>
            </a:endParaRPr>
          </a:p>
        </p:txBody>
      </p:sp>
      <p:pic>
        <p:nvPicPr>
          <p:cNvPr id="3074" name="Picture 2" descr="Have you still registered for the IBM Hack Challenge 2020? - CIOL"/>
          <p:cNvPicPr>
            <a:picLocks noChangeAspect="1" noChangeArrowheads="1"/>
          </p:cNvPicPr>
          <p:nvPr/>
        </p:nvPicPr>
        <p:blipFill>
          <a:blip r:embed="rId3"/>
          <a:srcRect/>
          <a:stretch>
            <a:fillRect/>
          </a:stretch>
        </p:blipFill>
        <p:spPr bwMode="auto">
          <a:xfrm>
            <a:off x="8534400" y="152400"/>
            <a:ext cx="3524249" cy="2209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972" y="896556"/>
            <a:ext cx="2512695" cy="758190"/>
          </a:xfrm>
          <a:prstGeom prst="rect">
            <a:avLst/>
          </a:prstGeom>
        </p:spPr>
        <p:txBody>
          <a:bodyPr vert="horz" wrap="square" lIns="0" tIns="13335" rIns="0" bIns="0" rtlCol="0">
            <a:spAutoFit/>
          </a:bodyPr>
          <a:lstStyle/>
          <a:p>
            <a:pPr marL="12700">
              <a:lnSpc>
                <a:spcPct val="100000"/>
              </a:lnSpc>
              <a:spcBef>
                <a:spcPts val="105"/>
              </a:spcBef>
            </a:pPr>
            <a:r>
              <a:rPr spc="-95" dirty="0">
                <a:solidFill>
                  <a:srgbClr val="404040"/>
                </a:solidFill>
              </a:rPr>
              <a:t>S</a:t>
            </a:r>
            <a:r>
              <a:rPr spc="-200" dirty="0">
                <a:solidFill>
                  <a:srgbClr val="404040"/>
                </a:solidFill>
              </a:rPr>
              <a:t>O</a:t>
            </a:r>
            <a:r>
              <a:rPr spc="-560" dirty="0">
                <a:solidFill>
                  <a:srgbClr val="404040"/>
                </a:solidFill>
              </a:rPr>
              <a:t>L</a:t>
            </a:r>
            <a:r>
              <a:rPr spc="-114" dirty="0">
                <a:solidFill>
                  <a:srgbClr val="404040"/>
                </a:solidFill>
              </a:rPr>
              <a:t>U</a:t>
            </a:r>
            <a:r>
              <a:rPr spc="-535" dirty="0">
                <a:solidFill>
                  <a:srgbClr val="404040"/>
                </a:solidFill>
              </a:rPr>
              <a:t>T</a:t>
            </a:r>
            <a:r>
              <a:rPr spc="-295" dirty="0">
                <a:solidFill>
                  <a:srgbClr val="404040"/>
                </a:solidFill>
              </a:rPr>
              <a:t>I</a:t>
            </a:r>
            <a:r>
              <a:rPr spc="-160" dirty="0">
                <a:solidFill>
                  <a:srgbClr val="404040"/>
                </a:solidFill>
              </a:rPr>
              <a:t>O</a:t>
            </a:r>
            <a:r>
              <a:rPr dirty="0">
                <a:solidFill>
                  <a:srgbClr val="404040"/>
                </a:solidFill>
              </a:rPr>
              <a:t>N</a:t>
            </a:r>
          </a:p>
        </p:txBody>
      </p:sp>
      <p:sp>
        <p:nvSpPr>
          <p:cNvPr id="4" name="object 4"/>
          <p:cNvSpPr txBox="1"/>
          <p:nvPr/>
        </p:nvSpPr>
        <p:spPr>
          <a:xfrm>
            <a:off x="1180782" y="1833244"/>
            <a:ext cx="9687560" cy="1599284"/>
          </a:xfrm>
          <a:prstGeom prst="rect">
            <a:avLst/>
          </a:prstGeom>
        </p:spPr>
        <p:txBody>
          <a:bodyPr vert="horz" wrap="square" lIns="0" tIns="47625" rIns="0" bIns="0" rtlCol="0">
            <a:spAutoFit/>
          </a:bodyPr>
          <a:lstStyle/>
          <a:p>
            <a:pPr marL="12700" marR="5080">
              <a:lnSpc>
                <a:spcPct val="89700"/>
              </a:lnSpc>
              <a:spcBef>
                <a:spcPts val="375"/>
              </a:spcBef>
            </a:pPr>
            <a:r>
              <a:rPr lang="en-US" sz="1600" dirty="0" smtClean="0"/>
              <a:t>We all know that it looks very simple but it is more complex and challenging than we think. Accurate and reliable wind speed forecasts are a significant challenge due to its high rates of change, highly nonlinear behavior with no typical patterns, and dependency on </a:t>
            </a:r>
            <a:r>
              <a:rPr lang="en-US" sz="1600" b="1" dirty="0" smtClean="0"/>
              <a:t>elevation, terrain, atmospheric pressure, and temperature,</a:t>
            </a:r>
            <a:r>
              <a:rPr lang="en-US" sz="1600" dirty="0" smtClean="0"/>
              <a:t> which results in large uncertainties of wind speeds. This makes it difficult for any machine learning model to figure out a pattern and give an accurate prediction. We made it easy to interpret this problem as time series forecasting problem because the wind follows a particular pattern for a certain period for like a day, month or year. </a:t>
            </a:r>
            <a:r>
              <a:rPr lang="en-US" sz="1600" b="1" dirty="0" smtClean="0"/>
              <a:t>Long Short-Term Memory (LSTM) </a:t>
            </a:r>
            <a:r>
              <a:rPr lang="en-US" sz="1600" dirty="0" smtClean="0"/>
              <a:t>machine learning model</a:t>
            </a:r>
            <a:endParaRPr sz="1600">
              <a:latin typeface="Carlito"/>
              <a:cs typeface="Carlito"/>
            </a:endParaRPr>
          </a:p>
        </p:txBody>
      </p:sp>
      <p:sp>
        <p:nvSpPr>
          <p:cNvPr id="5" name="object 5"/>
          <p:cNvSpPr txBox="1"/>
          <p:nvPr/>
        </p:nvSpPr>
        <p:spPr>
          <a:xfrm>
            <a:off x="1176972" y="3643947"/>
            <a:ext cx="8043228" cy="2342308"/>
          </a:xfrm>
          <a:prstGeom prst="rect">
            <a:avLst/>
          </a:prstGeom>
        </p:spPr>
        <p:txBody>
          <a:bodyPr vert="horz" wrap="square" lIns="0" tIns="13335" rIns="0" bIns="0" rtlCol="0">
            <a:spAutoFit/>
          </a:bodyPr>
          <a:lstStyle/>
          <a:p>
            <a:pPr marL="12700">
              <a:lnSpc>
                <a:spcPct val="100000"/>
              </a:lnSpc>
              <a:spcBef>
                <a:spcPts val="105"/>
              </a:spcBef>
            </a:pPr>
            <a:r>
              <a:rPr sz="4800" u="heavy" spc="-345" dirty="0">
                <a:solidFill>
                  <a:srgbClr val="404040"/>
                </a:solidFill>
                <a:uFill>
                  <a:solidFill>
                    <a:srgbClr val="404040"/>
                  </a:solidFill>
                </a:uFill>
                <a:latin typeface="Trebuchet MS"/>
                <a:cs typeface="Trebuchet MS"/>
              </a:rPr>
              <a:t>TECHNOLOGY</a:t>
            </a:r>
            <a:r>
              <a:rPr sz="4800" u="heavy" spc="-755" dirty="0">
                <a:solidFill>
                  <a:srgbClr val="404040"/>
                </a:solidFill>
                <a:uFill>
                  <a:solidFill>
                    <a:srgbClr val="404040"/>
                  </a:solidFill>
                </a:uFill>
                <a:latin typeface="Trebuchet MS"/>
                <a:cs typeface="Trebuchet MS"/>
              </a:rPr>
              <a:t> </a:t>
            </a:r>
            <a:r>
              <a:rPr sz="4800" u="heavy" spc="-250" dirty="0">
                <a:solidFill>
                  <a:srgbClr val="404040"/>
                </a:solidFill>
                <a:uFill>
                  <a:solidFill>
                    <a:srgbClr val="404040"/>
                  </a:solidFill>
                </a:uFill>
                <a:latin typeface="Trebuchet MS"/>
                <a:cs typeface="Trebuchet MS"/>
              </a:rPr>
              <a:t>SIMPLIFICATION</a:t>
            </a:r>
            <a:endParaRPr sz="4800">
              <a:latin typeface="Trebuchet MS"/>
              <a:cs typeface="Trebuchet MS"/>
            </a:endParaRPr>
          </a:p>
          <a:p>
            <a:pPr marL="479425" indent="-287020">
              <a:lnSpc>
                <a:spcPct val="100000"/>
              </a:lnSpc>
              <a:spcBef>
                <a:spcPts val="2800"/>
              </a:spcBef>
              <a:buFont typeface="Wingdings"/>
              <a:buChar char=""/>
              <a:tabLst>
                <a:tab pos="480059" algn="l"/>
              </a:tabLst>
            </a:pPr>
            <a:r>
              <a:rPr lang="en-US" sz="2000" b="1" dirty="0" smtClean="0"/>
              <a:t>Project Requirements:</a:t>
            </a:r>
            <a:r>
              <a:rPr lang="en-US" sz="2000" dirty="0" smtClean="0"/>
              <a:t> Python, IBM Cloud, IBM Watson;</a:t>
            </a:r>
            <a:endParaRPr sz="2000">
              <a:latin typeface="Carlito"/>
              <a:cs typeface="Carlito"/>
            </a:endParaRPr>
          </a:p>
          <a:p>
            <a:pPr marL="479425" indent="-287020">
              <a:lnSpc>
                <a:spcPct val="100000"/>
              </a:lnSpc>
              <a:spcBef>
                <a:spcPts val="15"/>
              </a:spcBef>
              <a:buFont typeface="Wingdings"/>
              <a:buChar char=""/>
              <a:tabLst>
                <a:tab pos="480059" algn="l"/>
              </a:tabLst>
            </a:pPr>
            <a:r>
              <a:rPr lang="en-US" sz="2000" b="1" dirty="0" smtClean="0"/>
              <a:t>Functional Requirements:</a:t>
            </a:r>
            <a:r>
              <a:rPr lang="en-US" sz="2000" dirty="0" smtClean="0"/>
              <a:t> IBM cloud;</a:t>
            </a:r>
            <a:endParaRPr sz="200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Technical Requirements:</a:t>
            </a:r>
            <a:r>
              <a:rPr lang="en-US" sz="2000" dirty="0" smtClean="0"/>
              <a:t> ML,WATSON STUDIO,PYTHON;</a:t>
            </a:r>
            <a:r>
              <a:rPr sz="2000" spc="-25" smtClean="0">
                <a:latin typeface="Carlito"/>
                <a:cs typeface="Carlito"/>
              </a:rPr>
              <a:t> </a:t>
            </a:r>
            <a:endParaRPr lang="en-IN" sz="2000" spc="-25" dirty="0" smtClean="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Software Requirements:</a:t>
            </a:r>
            <a:r>
              <a:rPr lang="en-US" sz="2000" dirty="0" smtClean="0"/>
              <a:t> Watson assistant, PYTHON;</a:t>
            </a:r>
            <a:endParaRPr sz="20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Investigation:-</a:t>
            </a:r>
            <a:endParaRPr lang="en-US" dirty="0"/>
          </a:p>
        </p:txBody>
      </p:sp>
      <p:sp>
        <p:nvSpPr>
          <p:cNvPr id="3" name="Text Placeholder 2"/>
          <p:cNvSpPr>
            <a:spLocks noGrp="1"/>
          </p:cNvSpPr>
          <p:nvPr>
            <p:ph type="body" idx="1"/>
          </p:nvPr>
        </p:nvSpPr>
        <p:spPr>
          <a:xfrm>
            <a:off x="228600" y="1956498"/>
            <a:ext cx="10940097" cy="4596702"/>
          </a:xfrm>
        </p:spPr>
        <p:txBody>
          <a:bodyPr/>
          <a:lstStyle/>
          <a:p>
            <a:r>
              <a:rPr lang="en-US" b="1" u="sng" dirty="0" smtClean="0"/>
              <a:t>Experiment 1: </a:t>
            </a:r>
            <a:r>
              <a:rPr lang="en-US" b="1" dirty="0" smtClean="0"/>
              <a:t/>
            </a:r>
            <a:br>
              <a:rPr lang="en-US" b="1" dirty="0" smtClean="0"/>
            </a:br>
            <a:r>
              <a:rPr lang="en-US" sz="1600" dirty="0" smtClean="0">
                <a:latin typeface="Arial" pitchFamily="34" charset="0"/>
                <a:cs typeface="Arial" pitchFamily="34" charset="0"/>
              </a:rPr>
              <a:t>Six years hourly data was divided into 70-30 train test batch for this experiment. That means 4 years of data was used to predict 2 years of wind power generation. Good result with root mean square error(RMSE) 1.242 and Variance 0.984 was observed for this experiment.</a:t>
            </a:r>
          </a:p>
          <a:p>
            <a:endParaRPr lang="en-US" sz="1600" b="1" dirty="0">
              <a:latin typeface="Arial" pitchFamily="34" charset="0"/>
              <a:cs typeface="Arial" pitchFamily="34" charset="0"/>
            </a:endParaRPr>
          </a:p>
        </p:txBody>
      </p:sp>
      <p:pic>
        <p:nvPicPr>
          <p:cNvPr id="4" name="Picture 3" descr="Screenshot (98).png"/>
          <p:cNvPicPr>
            <a:picLocks noChangeAspect="1"/>
          </p:cNvPicPr>
          <p:nvPr/>
        </p:nvPicPr>
        <p:blipFill>
          <a:blip r:embed="rId2"/>
          <a:stretch>
            <a:fillRect/>
          </a:stretch>
        </p:blipFill>
        <p:spPr>
          <a:xfrm>
            <a:off x="1295400" y="3048000"/>
            <a:ext cx="9448800" cy="312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0711497" cy="2031325"/>
          </a:xfrm>
        </p:spPr>
        <p:txBody>
          <a:bodyPr/>
          <a:lstStyle/>
          <a:p>
            <a:r>
              <a:rPr lang="en-US" sz="2800" b="1" dirty="0" smtClean="0"/>
              <a:t>                                             </a:t>
            </a:r>
            <a:r>
              <a:rPr lang="en-US" sz="2800" b="1" u="sng" dirty="0" smtClean="0"/>
              <a:t>Experiment 2:</a:t>
            </a:r>
            <a:r>
              <a:rPr lang="en-US" sz="2800" b="1" i="1" dirty="0" smtClean="0"/>
              <a:t> </a:t>
            </a:r>
          </a:p>
          <a:p>
            <a:endParaRPr lang="en-US" sz="2800" b="1" i="1" dirty="0" smtClean="0"/>
          </a:p>
          <a:p>
            <a:r>
              <a:rPr lang="en-US" dirty="0" smtClean="0">
                <a:latin typeface="Arial" pitchFamily="34" charset="0"/>
                <a:cs typeface="Arial" pitchFamily="34" charset="0"/>
              </a:rPr>
              <a:t>Six years hourly data was divided into 60-40 train test batch for this experiment. That means 3 years of data was used to predict 3 years of wind power generation. Good result with RMSE of 1.667 and Variance 0.969 was observed for this experiment</a:t>
            </a:r>
            <a:r>
              <a:rPr lang="en-US" sz="2000" dirty="0" smtClean="0">
                <a:latin typeface="Arial" pitchFamily="34" charset="0"/>
                <a:cs typeface="Arial" pitchFamily="34" charset="0"/>
              </a:rPr>
              <a:t>.</a:t>
            </a:r>
          </a:p>
          <a:p>
            <a:endParaRPr lang="en-US" sz="2000" b="1" i="1" dirty="0">
              <a:latin typeface="Arial" pitchFamily="34" charset="0"/>
              <a:cs typeface="Arial" pitchFamily="34" charset="0"/>
            </a:endParaRPr>
          </a:p>
        </p:txBody>
      </p:sp>
      <p:pic>
        <p:nvPicPr>
          <p:cNvPr id="4" name="Picture 3" descr="Screenshot (99).png"/>
          <p:cNvPicPr>
            <a:picLocks noChangeAspect="1"/>
          </p:cNvPicPr>
          <p:nvPr/>
        </p:nvPicPr>
        <p:blipFill>
          <a:blip r:embed="rId2"/>
          <a:stretch>
            <a:fillRect/>
          </a:stretch>
        </p:blipFill>
        <p:spPr>
          <a:xfrm>
            <a:off x="838200" y="2590801"/>
            <a:ext cx="10287000" cy="36722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295400"/>
            <a:ext cx="10284142" cy="5737468"/>
          </a:xfrm>
          <a:prstGeom prst="rect">
            <a:avLst/>
          </a:prstGeom>
        </p:spPr>
        <p:txBody>
          <a:bodyPr vert="horz" wrap="square" lIns="0" tIns="12700" rIns="0" bIns="0" rtlCol="0">
            <a:spAutoFit/>
          </a:bodyPr>
          <a:lstStyle/>
          <a:p>
            <a:pPr>
              <a:lnSpc>
                <a:spcPct val="100000"/>
              </a:lnSpc>
              <a:buFont typeface="Wingdings"/>
              <a:buChar char=""/>
            </a:pPr>
            <a:r>
              <a:rPr lang="en-US" sz="2000" dirty="0" smtClean="0"/>
              <a:t>Once the wind turbine is built the energy it produces does not cause green house gases or other pollutants. </a:t>
            </a:r>
          </a:p>
          <a:p>
            <a:pPr>
              <a:lnSpc>
                <a:spcPct val="100000"/>
              </a:lnSpc>
              <a:buFont typeface="Wingdings"/>
              <a:buChar char=""/>
            </a:pPr>
            <a:r>
              <a:rPr lang="en-US" sz="2000" dirty="0" smtClean="0"/>
              <a:t>Wind turbines have a role to play in both the developed and third world.</a:t>
            </a:r>
          </a:p>
          <a:p>
            <a:pPr>
              <a:lnSpc>
                <a:spcPct val="100000"/>
              </a:lnSpc>
              <a:buFont typeface="Wingdings"/>
              <a:buChar char=""/>
            </a:pPr>
            <a:r>
              <a:rPr lang="en-US" sz="2000" dirty="0" smtClean="0"/>
              <a:t>Remote areas that are not connected to the power grid can use wind turbines to produce their own electricity.</a:t>
            </a:r>
          </a:p>
          <a:p>
            <a:pPr>
              <a:lnSpc>
                <a:spcPct val="100000"/>
              </a:lnSpc>
              <a:buFont typeface="Wingdings"/>
              <a:buChar char=""/>
            </a:pPr>
            <a:r>
              <a:rPr lang="en-US" sz="2000" dirty="0" smtClean="0"/>
              <a:t>Many people find wind farms an interesting feature of the landscape.</a:t>
            </a:r>
          </a:p>
          <a:p>
            <a:pPr>
              <a:lnSpc>
                <a:spcPct val="100000"/>
              </a:lnSpc>
            </a:pPr>
            <a:r>
              <a:rPr lang="en-IN" sz="2000" dirty="0">
                <a:latin typeface="Carlito"/>
                <a:cs typeface="Carlito"/>
              </a:rPr>
              <a:t> </a:t>
            </a:r>
            <a:r>
              <a:rPr lang="en-IN" sz="2000" dirty="0" smtClean="0">
                <a:latin typeface="Carlito"/>
                <a:cs typeface="Carlito"/>
              </a:rPr>
              <a:t>                                             </a:t>
            </a:r>
            <a:r>
              <a:rPr lang="en-US" sz="4400" b="1" u="sng" dirty="0" err="1" smtClean="0">
                <a:latin typeface="Carlito"/>
              </a:rPr>
              <a:t>Applicatons</a:t>
            </a:r>
            <a:r>
              <a:rPr lang="en-US" sz="4400" b="1" u="sng" dirty="0" smtClean="0">
                <a:latin typeface="Carlito"/>
              </a:rPr>
              <a:t>:</a:t>
            </a:r>
          </a:p>
          <a:p>
            <a:pPr>
              <a:lnSpc>
                <a:spcPct val="100000"/>
              </a:lnSpc>
            </a:pPr>
            <a:r>
              <a:rPr lang="en-US" sz="2000" dirty="0" smtClean="0">
                <a:latin typeface="Arial" pitchFamily="34" charset="0"/>
                <a:cs typeface="Arial" pitchFamily="34" charset="0"/>
              </a:rPr>
              <a:t>As 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whether of the given place and will also help in increasing the efficiency of the energy output</a:t>
            </a:r>
            <a:endParaRPr lang="en-US" sz="2000" b="1" dirty="0" smtClean="0">
              <a:latin typeface="Arial" pitchFamily="34" charset="0"/>
              <a:cs typeface="Arial" pitchFamily="34" charset="0"/>
            </a:endParaRPr>
          </a:p>
          <a:p>
            <a:pPr>
              <a:lnSpc>
                <a:spcPct val="100000"/>
              </a:lnSpc>
            </a:pPr>
            <a:endParaRPr lang="en-US" sz="4400" b="1" dirty="0" smtClean="0">
              <a:latin typeface="Carlito"/>
            </a:endParaRPr>
          </a:p>
          <a:p>
            <a:pPr>
              <a:lnSpc>
                <a:spcPct val="100000"/>
              </a:lnSpc>
            </a:pPr>
            <a:endParaRPr sz="4400" b="1">
              <a:latin typeface="Carlito"/>
              <a:cs typeface="Carlito"/>
            </a:endParaRPr>
          </a:p>
        </p:txBody>
      </p:sp>
      <p:sp>
        <p:nvSpPr>
          <p:cNvPr id="3" name="object 3"/>
          <p:cNvSpPr txBox="1"/>
          <p:nvPr/>
        </p:nvSpPr>
        <p:spPr>
          <a:xfrm>
            <a:off x="5503290" y="6560819"/>
            <a:ext cx="12001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rlito"/>
                <a:cs typeface="Carlito"/>
              </a:rPr>
              <a:t>THANKS FOR </a:t>
            </a:r>
            <a:r>
              <a:rPr sz="900" spc="5" dirty="0">
                <a:solidFill>
                  <a:srgbClr val="FFFFFF"/>
                </a:solidFill>
                <a:latin typeface="Carlito"/>
                <a:cs typeface="Carlito"/>
              </a:rPr>
              <a:t>YOUR</a:t>
            </a:r>
            <a:r>
              <a:rPr sz="900" spc="-130" dirty="0">
                <a:solidFill>
                  <a:srgbClr val="FFFFFF"/>
                </a:solidFill>
                <a:latin typeface="Carlito"/>
                <a:cs typeface="Carlito"/>
              </a:rPr>
              <a:t> </a:t>
            </a:r>
            <a:r>
              <a:rPr sz="900" spc="15" dirty="0">
                <a:solidFill>
                  <a:srgbClr val="FFFFFF"/>
                </a:solidFill>
                <a:latin typeface="Carlito"/>
                <a:cs typeface="Carlito"/>
              </a:rPr>
              <a:t>TIME</a:t>
            </a:r>
            <a:endParaRPr sz="900">
              <a:latin typeface="Carlito"/>
              <a:cs typeface="Carlito"/>
            </a:endParaRPr>
          </a:p>
        </p:txBody>
      </p:sp>
      <p:sp>
        <p:nvSpPr>
          <p:cNvPr id="4" name="object 4"/>
          <p:cNvSpPr txBox="1">
            <a:spLocks noGrp="1"/>
          </p:cNvSpPr>
          <p:nvPr>
            <p:ph type="title"/>
          </p:nvPr>
        </p:nvSpPr>
        <p:spPr>
          <a:xfrm>
            <a:off x="3352800" y="304800"/>
            <a:ext cx="3285490" cy="758190"/>
          </a:xfrm>
          <a:prstGeom prst="rect">
            <a:avLst/>
          </a:prstGeom>
        </p:spPr>
        <p:txBody>
          <a:bodyPr vert="horz" wrap="square" lIns="0" tIns="13335" rIns="0" bIns="0" rtlCol="0">
            <a:spAutoFit/>
          </a:bodyPr>
          <a:lstStyle/>
          <a:p>
            <a:pPr marL="12700">
              <a:lnSpc>
                <a:spcPct val="100000"/>
              </a:lnSpc>
              <a:spcBef>
                <a:spcPts val="105"/>
              </a:spcBef>
            </a:pPr>
            <a:r>
              <a:rPr spc="-60" dirty="0"/>
              <a:t>A</a:t>
            </a:r>
            <a:r>
              <a:rPr spc="-100" dirty="0"/>
              <a:t>D</a:t>
            </a:r>
            <a:r>
              <a:rPr spc="-425" dirty="0"/>
              <a:t>V</a:t>
            </a:r>
            <a:r>
              <a:rPr spc="-65" dirty="0"/>
              <a:t>A</a:t>
            </a:r>
            <a:r>
              <a:rPr spc="-135" dirty="0"/>
              <a:t>N</a:t>
            </a:r>
            <a:r>
              <a:rPr spc="-915" dirty="0"/>
              <a:t>T</a:t>
            </a:r>
            <a:r>
              <a:rPr spc="-170" dirty="0"/>
              <a:t>A</a:t>
            </a:r>
            <a:r>
              <a:rPr spc="-285" dirty="0"/>
              <a:t>G</a:t>
            </a:r>
            <a:r>
              <a:rPr spc="-320" dirty="0"/>
              <a:t>E</a:t>
            </a:r>
            <a:r>
              <a:rPr spc="-135" dirty="0"/>
              <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895839" cy="1292662"/>
          </a:xfrm>
        </p:spPr>
        <p:txBody>
          <a:bodyPr/>
          <a:lstStyle/>
          <a:p>
            <a:r>
              <a:rPr lang="en-IN" sz="3600" dirty="0" smtClean="0"/>
              <a:t>               </a:t>
            </a:r>
            <a:r>
              <a:rPr lang="en-IN" b="1" u="sng" dirty="0" smtClean="0"/>
              <a:t>NODERED FLOW:-</a:t>
            </a:r>
            <a:r>
              <a:rPr lang="en-IN" sz="3600" dirty="0" smtClean="0"/>
              <a:t/>
            </a:r>
            <a:br>
              <a:rPr lang="en-IN" sz="3600" dirty="0" smtClean="0"/>
            </a:br>
            <a:endParaRPr lang="en-US" sz="3600" dirty="0"/>
          </a:p>
        </p:txBody>
      </p:sp>
      <p:sp>
        <p:nvSpPr>
          <p:cNvPr id="3" name="Text Placeholder 2"/>
          <p:cNvSpPr>
            <a:spLocks noGrp="1"/>
          </p:cNvSpPr>
          <p:nvPr>
            <p:ph type="body" idx="1"/>
          </p:nvPr>
        </p:nvSpPr>
        <p:spPr>
          <a:xfrm>
            <a:off x="762000" y="4114800"/>
            <a:ext cx="10145395" cy="2104390"/>
          </a:xfrm>
        </p:spPr>
        <p:txBody>
          <a:bodyPr/>
          <a:lstStyle/>
          <a:p>
            <a:endParaRPr lang="en-US" dirty="0"/>
          </a:p>
        </p:txBody>
      </p:sp>
      <p:pic>
        <p:nvPicPr>
          <p:cNvPr id="4" name="Picture 3" descr="User interface.png"/>
          <p:cNvPicPr>
            <a:picLocks noChangeAspect="1"/>
          </p:cNvPicPr>
          <p:nvPr/>
        </p:nvPicPr>
        <p:blipFill>
          <a:blip r:embed="rId2"/>
          <a:stretch>
            <a:fillRect/>
          </a:stretch>
        </p:blipFill>
        <p:spPr>
          <a:xfrm>
            <a:off x="457200" y="1219200"/>
            <a:ext cx="11277600" cy="510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9895839" cy="1477328"/>
          </a:xfrm>
        </p:spPr>
        <p:txBody>
          <a:bodyPr/>
          <a:lstStyle/>
          <a:p>
            <a:r>
              <a:rPr lang="en-IN" dirty="0" smtClean="0"/>
              <a:t>            </a:t>
            </a:r>
            <a:r>
              <a:rPr lang="en-IN" b="1" u="sng" dirty="0" smtClean="0"/>
              <a:t>PROJECT OUTPUT:-</a:t>
            </a:r>
            <a:br>
              <a:rPr lang="en-IN" b="1" u="sng" dirty="0" smtClean="0"/>
            </a:br>
            <a:endParaRPr lang="en-US" b="1" u="sng" dirty="0"/>
          </a:p>
        </p:txBody>
      </p:sp>
      <p:pic>
        <p:nvPicPr>
          <p:cNvPr id="4" name="Picture 3" descr="Output.png"/>
          <p:cNvPicPr>
            <a:picLocks noChangeAspect="1"/>
          </p:cNvPicPr>
          <p:nvPr/>
        </p:nvPicPr>
        <p:blipFill>
          <a:blip r:embed="rId2"/>
          <a:stretch>
            <a:fillRect/>
          </a:stretch>
        </p:blipFill>
        <p:spPr>
          <a:xfrm>
            <a:off x="609600" y="1143000"/>
            <a:ext cx="11125200"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423</Words>
  <Application>Microsoft Office PowerPoint</Application>
  <PresentationFormat>Custom</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CALL FOR CODE                            2020</vt:lpstr>
      <vt:lpstr>SOLUTION</vt:lpstr>
      <vt:lpstr>Experimental Investigation:-</vt:lpstr>
      <vt:lpstr>Slide 4</vt:lpstr>
      <vt:lpstr>ADVANTAGES</vt:lpstr>
      <vt:lpstr>               NODERED FLOW:- </vt:lpstr>
      <vt:lpstr>            PROJECT OUTPUT:-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POLICING</dc:title>
  <cp:lastModifiedBy>Ankit and Vishal</cp:lastModifiedBy>
  <cp:revision>9</cp:revision>
  <dcterms:created xsi:type="dcterms:W3CDTF">2020-05-21T05:09:24Z</dcterms:created>
  <dcterms:modified xsi:type="dcterms:W3CDTF">2020-07-23T17:22:02Z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2020-02-06T00:00:00Z</vt:filetime>
  </property>
  <property fmtid="{D5CDD505-2E9C-101B-9397-08002B2CF9AE}" pid="3" name="LastSaved">
    <vt:filetime>2020-05-21T00:00:00Z</vt:filetime>
  </property>
</Properties>
</file>