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8"/>
  </p:notesMasterIdLst>
  <p:sldIdLst>
    <p:sldId id="256" r:id="rId2"/>
    <p:sldId id="262"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B5988C9-D558-4DE7-A7FC-B737B81B1361}">
          <p14:sldIdLst>
            <p14:sldId id="256"/>
            <p14:sldId id="262"/>
            <p14:sldId id="258"/>
            <p14:sldId id="259"/>
            <p14:sldId id="260"/>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D1F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4660"/>
  </p:normalViewPr>
  <p:slideViewPr>
    <p:cSldViewPr snapToGrid="0">
      <p:cViewPr varScale="1">
        <p:scale>
          <a:sx n="86" d="100"/>
          <a:sy n="86" d="100"/>
        </p:scale>
        <p:origin x="41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3FA7E-1DC9-4442-BE43-22972CAA0C3B}" type="datetimeFigureOut">
              <a:rPr lang="en-AU" smtClean="0"/>
              <a:t>15/01/2023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02A1B-18E3-47AB-8B55-62DF3D1FD3F5}" type="slidenum">
              <a:rPr lang="en-AU" smtClean="0"/>
              <a:t>‹#›</a:t>
            </a:fld>
            <a:endParaRPr lang="en-AU"/>
          </a:p>
        </p:txBody>
      </p:sp>
    </p:spTree>
    <p:extLst>
      <p:ext uri="{BB962C8B-B14F-4D97-AF65-F5344CB8AC3E}">
        <p14:creationId xmlns:p14="http://schemas.microsoft.com/office/powerpoint/2010/main" val="2368299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35F02A1B-18E3-47AB-8B55-62DF3D1FD3F5}" type="slidenum">
              <a:rPr lang="en-AU" smtClean="0"/>
              <a:t>1</a:t>
            </a:fld>
            <a:endParaRPr lang="en-AU"/>
          </a:p>
        </p:txBody>
      </p:sp>
    </p:spTree>
    <p:extLst>
      <p:ext uri="{BB962C8B-B14F-4D97-AF65-F5344CB8AC3E}">
        <p14:creationId xmlns:p14="http://schemas.microsoft.com/office/powerpoint/2010/main" val="67038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7497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3431942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41442536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12514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06671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374619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9333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1/15/2023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108227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1718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269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441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8744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8691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729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7099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447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1/15/2023</a:t>
            </a:fld>
            <a:endParaRPr lang="en-US" dirty="0"/>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23314272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itulKumawat/youtube-video-download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icture containing seat&#10;&#10;Description automatically generated">
            <a:extLst>
              <a:ext uri="{FF2B5EF4-FFF2-40B4-BE49-F238E27FC236}">
                <a16:creationId xmlns:a16="http://schemas.microsoft.com/office/drawing/2014/main" id="{54FC3787-5A5D-4675-85ED-BE7954B0E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3319" y="-11"/>
            <a:ext cx="6149001" cy="6858000"/>
          </a:xfrm>
          <a:prstGeom prst="rect">
            <a:avLst/>
          </a:prstGeom>
        </p:spPr>
      </p:pic>
      <p:sp>
        <p:nvSpPr>
          <p:cNvPr id="2" name="Title 1">
            <a:extLst>
              <a:ext uri="{FF2B5EF4-FFF2-40B4-BE49-F238E27FC236}">
                <a16:creationId xmlns:a16="http://schemas.microsoft.com/office/drawing/2014/main" id="{AC907EA7-8F5D-5DAF-9362-E3C18BB96C87}"/>
              </a:ext>
            </a:extLst>
          </p:cNvPr>
          <p:cNvSpPr>
            <a:spLocks noGrp="1"/>
          </p:cNvSpPr>
          <p:nvPr>
            <p:ph type="ctrTitle"/>
          </p:nvPr>
        </p:nvSpPr>
        <p:spPr>
          <a:xfrm>
            <a:off x="602370" y="2449532"/>
            <a:ext cx="5230446" cy="1171492"/>
          </a:xfrm>
        </p:spPr>
        <p:txBody>
          <a:bodyPr anchor="ctr">
            <a:noAutofit/>
          </a:bodyPr>
          <a:lstStyle/>
          <a:p>
            <a:r>
              <a:rPr lang="en-GB" sz="7000" dirty="0">
                <a:solidFill>
                  <a:srgbClr val="FF0000"/>
                </a:solidFill>
                <a:latin typeface="Algerian" panose="04020705040A02060702" pitchFamily="82" charset="0"/>
              </a:rPr>
              <a:t>The Solvers</a:t>
            </a:r>
            <a:endParaRPr lang="en-AU" sz="7000" dirty="0">
              <a:solidFill>
                <a:srgbClr val="FF0000"/>
              </a:solidFill>
              <a:latin typeface="Algerian" panose="04020705040A02060702" pitchFamily="82" charset="0"/>
            </a:endParaRPr>
          </a:p>
        </p:txBody>
      </p:sp>
      <p:sp>
        <p:nvSpPr>
          <p:cNvPr id="3" name="Subtitle 2">
            <a:extLst>
              <a:ext uri="{FF2B5EF4-FFF2-40B4-BE49-F238E27FC236}">
                <a16:creationId xmlns:a16="http://schemas.microsoft.com/office/drawing/2014/main" id="{8382BAB3-70F4-876D-11E7-18981ACC2B98}"/>
              </a:ext>
            </a:extLst>
          </p:cNvPr>
          <p:cNvSpPr>
            <a:spLocks noGrp="1"/>
          </p:cNvSpPr>
          <p:nvPr>
            <p:ph type="subTitle" idx="1"/>
          </p:nvPr>
        </p:nvSpPr>
        <p:spPr>
          <a:xfrm>
            <a:off x="713046" y="4616712"/>
            <a:ext cx="5009094" cy="1375512"/>
          </a:xfrm>
        </p:spPr>
        <p:txBody>
          <a:bodyPr anchor="ctr">
            <a:noAutofit/>
          </a:bodyPr>
          <a:lstStyle/>
          <a:p>
            <a:r>
              <a:rPr lang="en-GB" sz="4500" b="1" dirty="0">
                <a:solidFill>
                  <a:schemeClr val="accent1">
                    <a:lumMod val="50000"/>
                  </a:schemeClr>
                </a:solidFill>
                <a:latin typeface="Artifakt Element Black" panose="020B0A03050000020004" pitchFamily="34" charset="0"/>
                <a:ea typeface="Artifakt Element Black" panose="020B0A03050000020004" pitchFamily="34" charset="0"/>
              </a:rPr>
              <a:t>Bot topic:-   </a:t>
            </a:r>
            <a:r>
              <a:rPr lang="en-GB" sz="4500" dirty="0">
                <a:solidFill>
                  <a:schemeClr val="accent6">
                    <a:lumMod val="50000"/>
                  </a:schemeClr>
                </a:solidFill>
                <a:latin typeface="Baskerville Old Face" panose="02020602080505020303" pitchFamily="18" charset="0"/>
              </a:rPr>
              <a:t>Youtube bot</a:t>
            </a:r>
            <a:endParaRPr lang="en-AU" sz="4500" dirty="0">
              <a:solidFill>
                <a:schemeClr val="accent6">
                  <a:lumMod val="50000"/>
                </a:schemeClr>
              </a:solidFill>
              <a:latin typeface="Baskerville Old Face" panose="02020602080505020303" pitchFamily="18" charset="0"/>
            </a:endParaRPr>
          </a:p>
        </p:txBody>
      </p:sp>
      <p:pic>
        <p:nvPicPr>
          <p:cNvPr id="1028" name="Picture 4" descr="IIT Delhi - Wikipedia">
            <a:extLst>
              <a:ext uri="{FF2B5EF4-FFF2-40B4-BE49-F238E27FC236}">
                <a16:creationId xmlns:a16="http://schemas.microsoft.com/office/drawing/2014/main" id="{C93C107E-E2CD-DC8D-8795-6D0F37D28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5042" y="327768"/>
            <a:ext cx="1556553" cy="15565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7A849A4-84FB-46C0-1C02-941CDED9DF2A}"/>
              </a:ext>
            </a:extLst>
          </p:cNvPr>
          <p:cNvSpPr txBox="1"/>
          <p:nvPr/>
        </p:nvSpPr>
        <p:spPr>
          <a:xfrm>
            <a:off x="-1" y="-37916"/>
            <a:ext cx="5051395" cy="938719"/>
          </a:xfrm>
          <a:prstGeom prst="rect">
            <a:avLst/>
          </a:prstGeom>
          <a:noFill/>
        </p:spPr>
        <p:txBody>
          <a:bodyPr wrap="square" rtlCol="0">
            <a:spAutoFit/>
          </a:bodyPr>
          <a:lstStyle/>
          <a:p>
            <a:r>
              <a:rPr lang="en-GB" sz="5500" b="1" dirty="0">
                <a:solidFill>
                  <a:srgbClr val="FFFF00"/>
                </a:solidFill>
                <a:highlight>
                  <a:srgbClr val="FF0000"/>
                </a:highlight>
                <a:latin typeface="BankGothic Lt BT" panose="020B0607020203060204" pitchFamily="34" charset="0"/>
                <a:cs typeface="Angsana New" panose="020B0502040204020203" pitchFamily="18" charset="-34"/>
              </a:rPr>
              <a:t>Hackathon</a:t>
            </a:r>
            <a:endParaRPr lang="en-AU" sz="5500" b="1" dirty="0">
              <a:solidFill>
                <a:srgbClr val="FFFF00"/>
              </a:solidFill>
              <a:highlight>
                <a:srgbClr val="FF0000"/>
              </a:highlight>
              <a:latin typeface="BankGothic Lt BT" panose="020B0607020203060204" pitchFamily="34" charset="0"/>
              <a:cs typeface="Angsana New" panose="020B0502040204020203" pitchFamily="18" charset="-34"/>
            </a:endParaRPr>
          </a:p>
        </p:txBody>
      </p:sp>
      <p:pic>
        <p:nvPicPr>
          <p:cNvPr id="1046" name="Picture 22" descr="What is YouTube?">
            <a:extLst>
              <a:ext uri="{FF2B5EF4-FFF2-40B4-BE49-F238E27FC236}">
                <a16:creationId xmlns:a16="http://schemas.microsoft.com/office/drawing/2014/main" id="{0ECA462B-A46C-0844-858F-2B2E49CE2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1097" y="114704"/>
            <a:ext cx="3202371" cy="32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00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E06E-0267-591E-4927-1DC2C4C44F3D}"/>
              </a:ext>
            </a:extLst>
          </p:cNvPr>
          <p:cNvSpPr txBox="1">
            <a:spLocks/>
          </p:cNvSpPr>
          <p:nvPr/>
        </p:nvSpPr>
        <p:spPr>
          <a:xfrm>
            <a:off x="951655" y="47752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5000" b="1" dirty="0">
                <a:solidFill>
                  <a:srgbClr val="C00000"/>
                </a:solidFill>
                <a:latin typeface="Bahnschrift SemiLight" panose="020B0502040204020203" pitchFamily="34" charset="0"/>
                <a:cs typeface="Aharoni" panose="02010803020104030203" pitchFamily="2" charset="-79"/>
              </a:rPr>
              <a:t>Functionalities:-</a:t>
            </a:r>
            <a:endParaRPr lang="en-AU" sz="5000" b="1" dirty="0">
              <a:solidFill>
                <a:srgbClr val="C00000"/>
              </a:solidFill>
              <a:latin typeface="Bahnschrift SemiLight" panose="020B0502040204020203" pitchFamily="34" charset="0"/>
              <a:cs typeface="Aharoni" panose="02010803020104030203" pitchFamily="2" charset="-79"/>
            </a:endParaRPr>
          </a:p>
        </p:txBody>
      </p:sp>
      <p:sp>
        <p:nvSpPr>
          <p:cNvPr id="3" name="Content Placeholder 2">
            <a:extLst>
              <a:ext uri="{FF2B5EF4-FFF2-40B4-BE49-F238E27FC236}">
                <a16:creationId xmlns:a16="http://schemas.microsoft.com/office/drawing/2014/main" id="{5EBF6E34-89CB-F870-2D0E-58985680CFAA}"/>
              </a:ext>
            </a:extLst>
          </p:cNvPr>
          <p:cNvSpPr txBox="1">
            <a:spLocks/>
          </p:cNvSpPr>
          <p:nvPr/>
        </p:nvSpPr>
        <p:spPr>
          <a:xfrm>
            <a:off x="636695" y="1622110"/>
            <a:ext cx="8596668" cy="488029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sz="2400" b="1" dirty="0"/>
              <a:t>Can be used to download videos from Youtube as Youtube doesn’t permit it to a regular user.</a:t>
            </a:r>
          </a:p>
          <a:p>
            <a:pPr>
              <a:buFont typeface="Wingdings" panose="05000000000000000000" pitchFamily="2" charset="2"/>
              <a:buChar char="v"/>
            </a:pPr>
            <a:r>
              <a:rPr lang="en-GB" sz="2400" b="1" dirty="0"/>
              <a:t>Can be used to download thumbnails of any Youtube video.</a:t>
            </a:r>
          </a:p>
          <a:p>
            <a:pPr>
              <a:buFont typeface="Wingdings" panose="05000000000000000000" pitchFamily="2" charset="2"/>
              <a:buChar char="v"/>
            </a:pPr>
            <a:r>
              <a:rPr lang="en-GB" sz="2400" b="1" dirty="0"/>
              <a:t>Returns the keywords the uploader would have given to Youtube for its search algorithm. These are not available to regular users on Youtube. The bot provides us with these keywords, which could be helpful for the user to select videos.</a:t>
            </a:r>
          </a:p>
          <a:p>
            <a:pPr>
              <a:buFont typeface="Wingdings" panose="05000000000000000000" pitchFamily="2" charset="2"/>
              <a:buChar char="v"/>
            </a:pPr>
            <a:r>
              <a:rPr lang="en-GB" sz="2400" b="1" dirty="0"/>
              <a:t>To the user’s much excitement, our bot displays no ads.</a:t>
            </a:r>
          </a:p>
        </p:txBody>
      </p:sp>
    </p:spTree>
    <p:extLst>
      <p:ext uri="{BB962C8B-B14F-4D97-AF65-F5344CB8AC3E}">
        <p14:creationId xmlns:p14="http://schemas.microsoft.com/office/powerpoint/2010/main" val="363393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D4129-4B93-E289-4D48-9ACC5A4764F7}"/>
              </a:ext>
            </a:extLst>
          </p:cNvPr>
          <p:cNvSpPr txBox="1"/>
          <p:nvPr/>
        </p:nvSpPr>
        <p:spPr>
          <a:xfrm>
            <a:off x="721360" y="497840"/>
            <a:ext cx="8341360" cy="861774"/>
          </a:xfrm>
          <a:prstGeom prst="rect">
            <a:avLst/>
          </a:prstGeom>
          <a:noFill/>
        </p:spPr>
        <p:txBody>
          <a:bodyPr wrap="square" rtlCol="0">
            <a:spAutoFit/>
          </a:bodyPr>
          <a:lstStyle/>
          <a:p>
            <a:r>
              <a:rPr lang="en-GB" sz="5000" b="1" dirty="0">
                <a:solidFill>
                  <a:srgbClr val="FFC000"/>
                </a:solidFill>
                <a:latin typeface="BankGothic Md BT" panose="020B0807020203060204" pitchFamily="34" charset="0"/>
              </a:rPr>
              <a:t>Technologies used:-</a:t>
            </a:r>
            <a:endParaRPr lang="en-AU" sz="5000" b="1" dirty="0">
              <a:solidFill>
                <a:srgbClr val="FFC000"/>
              </a:solidFill>
              <a:latin typeface="BankGothic Md BT" panose="020B0807020203060204" pitchFamily="34" charset="0"/>
            </a:endParaRPr>
          </a:p>
        </p:txBody>
      </p:sp>
      <p:sp>
        <p:nvSpPr>
          <p:cNvPr id="3" name="TextBox 2">
            <a:extLst>
              <a:ext uri="{FF2B5EF4-FFF2-40B4-BE49-F238E27FC236}">
                <a16:creationId xmlns:a16="http://schemas.microsoft.com/office/drawing/2014/main" id="{7F0EE865-3AE5-FBBB-7416-D6A79554ACFC}"/>
              </a:ext>
            </a:extLst>
          </p:cNvPr>
          <p:cNvSpPr txBox="1"/>
          <p:nvPr/>
        </p:nvSpPr>
        <p:spPr>
          <a:xfrm>
            <a:off x="975360" y="1899920"/>
            <a:ext cx="6898640" cy="3046988"/>
          </a:xfrm>
          <a:prstGeom prst="rect">
            <a:avLst/>
          </a:prstGeom>
          <a:noFill/>
        </p:spPr>
        <p:txBody>
          <a:bodyPr wrap="square" rtlCol="0">
            <a:spAutoFit/>
          </a:bodyPr>
          <a:lstStyle/>
          <a:p>
            <a:pPr marL="457200" indent="-457200">
              <a:buFont typeface="Wingdings" panose="05000000000000000000" pitchFamily="2" charset="2"/>
              <a:buChar char="Ø"/>
            </a:pPr>
            <a:r>
              <a:rPr lang="en-GB" sz="3200" dirty="0">
                <a:solidFill>
                  <a:srgbClr val="FF0000"/>
                </a:solidFill>
              </a:rPr>
              <a:t>Node.js :- </a:t>
            </a:r>
            <a:r>
              <a:rPr lang="en-GB" sz="3200" dirty="0">
                <a:solidFill>
                  <a:schemeClr val="bg2">
                    <a:lumMod val="25000"/>
                  </a:schemeClr>
                </a:solidFill>
              </a:rPr>
              <a:t>Main language</a:t>
            </a:r>
          </a:p>
          <a:p>
            <a:pPr marL="457200" indent="-457200">
              <a:buFont typeface="Wingdings" panose="05000000000000000000" pitchFamily="2" charset="2"/>
              <a:buChar char="Ø"/>
            </a:pPr>
            <a:r>
              <a:rPr lang="en-GB" sz="3200" dirty="0">
                <a:solidFill>
                  <a:srgbClr val="FF0000"/>
                </a:solidFill>
              </a:rPr>
              <a:t>YTDL-core :- </a:t>
            </a:r>
            <a:r>
              <a:rPr lang="en-GB" sz="3200" dirty="0">
                <a:solidFill>
                  <a:schemeClr val="bg2">
                    <a:lumMod val="25000"/>
                  </a:schemeClr>
                </a:solidFill>
              </a:rPr>
              <a:t>NPM package for parsing Youtube data</a:t>
            </a:r>
            <a:endParaRPr lang="en-AU" sz="3200" dirty="0">
              <a:solidFill>
                <a:schemeClr val="bg2">
                  <a:lumMod val="25000"/>
                </a:schemeClr>
              </a:solidFill>
            </a:endParaRPr>
          </a:p>
          <a:p>
            <a:pPr marL="457200" indent="-457200">
              <a:buFont typeface="Wingdings" panose="05000000000000000000" pitchFamily="2" charset="2"/>
              <a:buChar char="Ø"/>
            </a:pPr>
            <a:r>
              <a:rPr lang="en-GB" sz="3200" dirty="0">
                <a:solidFill>
                  <a:srgbClr val="FF0000"/>
                </a:solidFill>
              </a:rPr>
              <a:t>Bootstrap :- </a:t>
            </a:r>
            <a:r>
              <a:rPr lang="en-GB" sz="3200" dirty="0">
                <a:solidFill>
                  <a:schemeClr val="bg2">
                    <a:lumMod val="25000"/>
                  </a:schemeClr>
                </a:solidFill>
              </a:rPr>
              <a:t>Frontend Designing</a:t>
            </a:r>
          </a:p>
          <a:p>
            <a:pPr marL="457200" indent="-457200">
              <a:buFont typeface="Wingdings" panose="05000000000000000000" pitchFamily="2" charset="2"/>
              <a:buChar char="Ø"/>
            </a:pPr>
            <a:r>
              <a:rPr lang="en-GB" sz="3200" dirty="0">
                <a:solidFill>
                  <a:srgbClr val="FF0000"/>
                </a:solidFill>
              </a:rPr>
              <a:t>EJS :- </a:t>
            </a:r>
            <a:r>
              <a:rPr lang="en-GB" sz="3200" dirty="0">
                <a:solidFill>
                  <a:schemeClr val="bg2">
                    <a:lumMod val="25000"/>
                  </a:schemeClr>
                </a:solidFill>
              </a:rPr>
              <a:t>Rendering HTML pages</a:t>
            </a:r>
          </a:p>
          <a:p>
            <a:pPr marL="457200" indent="-457200">
              <a:buFont typeface="Wingdings" panose="05000000000000000000" pitchFamily="2" charset="2"/>
              <a:buChar char="Ø"/>
            </a:pPr>
            <a:r>
              <a:rPr lang="en-GB" sz="3200" dirty="0">
                <a:solidFill>
                  <a:srgbClr val="FF0000"/>
                </a:solidFill>
              </a:rPr>
              <a:t>Express:- </a:t>
            </a:r>
            <a:r>
              <a:rPr lang="en-GB" sz="3200" dirty="0">
                <a:solidFill>
                  <a:schemeClr val="bg2">
                    <a:lumMod val="25000"/>
                  </a:schemeClr>
                </a:solidFill>
              </a:rPr>
              <a:t>Creating server</a:t>
            </a:r>
          </a:p>
        </p:txBody>
      </p:sp>
    </p:spTree>
    <p:extLst>
      <p:ext uri="{BB962C8B-B14F-4D97-AF65-F5344CB8AC3E}">
        <p14:creationId xmlns:p14="http://schemas.microsoft.com/office/powerpoint/2010/main" val="403479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DEB3-03FE-DAD9-8E0D-F560DF1A32EC}"/>
              </a:ext>
            </a:extLst>
          </p:cNvPr>
          <p:cNvSpPr>
            <a:spLocks noGrp="1"/>
          </p:cNvSpPr>
          <p:nvPr>
            <p:ph type="title"/>
          </p:nvPr>
        </p:nvSpPr>
        <p:spPr>
          <a:xfrm>
            <a:off x="677335" y="609600"/>
            <a:ext cx="8596668" cy="843280"/>
          </a:xfrm>
        </p:spPr>
        <p:txBody>
          <a:bodyPr>
            <a:noAutofit/>
          </a:bodyPr>
          <a:lstStyle/>
          <a:p>
            <a:r>
              <a:rPr lang="en-GB" sz="6000" dirty="0">
                <a:solidFill>
                  <a:schemeClr val="accent6">
                    <a:lumMod val="50000"/>
                  </a:schemeClr>
                </a:solidFill>
                <a:highlight>
                  <a:srgbClr val="FFFF00"/>
                </a:highlight>
                <a:latin typeface="BankGothic Md BT" panose="020B0807020203060204" pitchFamily="34" charset="0"/>
              </a:rPr>
              <a:t>Scalability:-</a:t>
            </a:r>
            <a:endParaRPr lang="en-AU" sz="6000" dirty="0">
              <a:solidFill>
                <a:schemeClr val="accent6">
                  <a:lumMod val="50000"/>
                </a:schemeClr>
              </a:solidFill>
              <a:highlight>
                <a:srgbClr val="FFFF00"/>
              </a:highlight>
              <a:latin typeface="BankGothic Md BT" panose="020B0807020203060204" pitchFamily="34" charset="0"/>
            </a:endParaRPr>
          </a:p>
        </p:txBody>
      </p:sp>
      <p:sp>
        <p:nvSpPr>
          <p:cNvPr id="3" name="TextBox 2">
            <a:extLst>
              <a:ext uri="{FF2B5EF4-FFF2-40B4-BE49-F238E27FC236}">
                <a16:creationId xmlns:a16="http://schemas.microsoft.com/office/drawing/2014/main" id="{CD02C3EA-7CE9-7D15-0B00-93F524E171A8}"/>
              </a:ext>
            </a:extLst>
          </p:cNvPr>
          <p:cNvSpPr txBox="1"/>
          <p:nvPr/>
        </p:nvSpPr>
        <p:spPr>
          <a:xfrm>
            <a:off x="762000" y="1971040"/>
            <a:ext cx="7305040" cy="3323987"/>
          </a:xfrm>
          <a:prstGeom prst="rect">
            <a:avLst/>
          </a:prstGeom>
          <a:noFill/>
        </p:spPr>
        <p:txBody>
          <a:bodyPr wrap="square" rtlCol="0">
            <a:spAutoFit/>
          </a:bodyPr>
          <a:lstStyle/>
          <a:p>
            <a:pPr marL="285750" indent="-285750">
              <a:buFont typeface="Wingdings" panose="05000000000000000000" pitchFamily="2" charset="2"/>
              <a:buChar char="v"/>
            </a:pPr>
            <a:r>
              <a:rPr lang="en-GB" sz="3000" dirty="0">
                <a:solidFill>
                  <a:srgbClr val="FF9900"/>
                </a:solidFill>
              </a:rPr>
              <a:t>Subtitles file option could be provided</a:t>
            </a:r>
          </a:p>
          <a:p>
            <a:pPr marL="285750" indent="-285750">
              <a:buFont typeface="Wingdings" panose="05000000000000000000" pitchFamily="2" charset="2"/>
              <a:buChar char="v"/>
            </a:pPr>
            <a:r>
              <a:rPr lang="en-GB" sz="3000" dirty="0">
                <a:solidFill>
                  <a:srgbClr val="FF9900"/>
                </a:solidFill>
              </a:rPr>
              <a:t>Quality of videos can be increased using </a:t>
            </a:r>
            <a:r>
              <a:rPr lang="en-GB" sz="3000" dirty="0" err="1">
                <a:solidFill>
                  <a:srgbClr val="FF9900"/>
                </a:solidFill>
              </a:rPr>
              <a:t>ffmpeg</a:t>
            </a:r>
            <a:endParaRPr lang="en-GB" sz="3000" dirty="0">
              <a:solidFill>
                <a:srgbClr val="FF9900"/>
              </a:solidFill>
            </a:endParaRPr>
          </a:p>
          <a:p>
            <a:pPr marL="285750" indent="-285750">
              <a:buFont typeface="Wingdings" panose="05000000000000000000" pitchFamily="2" charset="2"/>
              <a:buChar char="v"/>
            </a:pPr>
            <a:r>
              <a:rPr lang="en-GB" sz="3000" dirty="0">
                <a:solidFill>
                  <a:srgbClr val="FF9900"/>
                </a:solidFill>
              </a:rPr>
              <a:t>Create an option to download the full playlist from Youtube</a:t>
            </a:r>
          </a:p>
          <a:p>
            <a:pPr marL="285750" indent="-285750">
              <a:buFont typeface="Wingdings" panose="05000000000000000000" pitchFamily="2" charset="2"/>
              <a:buChar char="v"/>
            </a:pPr>
            <a:r>
              <a:rPr lang="en-AU" sz="3000" dirty="0">
                <a:solidFill>
                  <a:srgbClr val="FF9900"/>
                </a:solidFill>
              </a:rPr>
              <a:t>Feature of downloading only audio files from Youtube videos can be added. </a:t>
            </a:r>
          </a:p>
        </p:txBody>
      </p:sp>
    </p:spTree>
    <p:extLst>
      <p:ext uri="{BB962C8B-B14F-4D97-AF65-F5344CB8AC3E}">
        <p14:creationId xmlns:p14="http://schemas.microsoft.com/office/powerpoint/2010/main" val="320873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688AC-9AC8-5702-1E3F-3D5B7F9BC6F7}"/>
              </a:ext>
            </a:extLst>
          </p:cNvPr>
          <p:cNvSpPr txBox="1"/>
          <p:nvPr/>
        </p:nvSpPr>
        <p:spPr>
          <a:xfrm>
            <a:off x="853440" y="589280"/>
            <a:ext cx="6756400" cy="861774"/>
          </a:xfrm>
          <a:prstGeom prst="rect">
            <a:avLst/>
          </a:prstGeom>
          <a:noFill/>
        </p:spPr>
        <p:txBody>
          <a:bodyPr wrap="square" rtlCol="0">
            <a:spAutoFit/>
          </a:bodyPr>
          <a:lstStyle/>
          <a:p>
            <a:r>
              <a:rPr lang="en-GB" sz="5000" b="1" dirty="0">
                <a:solidFill>
                  <a:schemeClr val="accent5">
                    <a:lumMod val="75000"/>
                  </a:schemeClr>
                </a:solidFill>
                <a:latin typeface="BankGothic Md BT" panose="020B0807020203060204" pitchFamily="34" charset="0"/>
              </a:rPr>
              <a:t>GitHub link :-</a:t>
            </a:r>
            <a:endParaRPr lang="en-AU" sz="5000" b="1" dirty="0">
              <a:solidFill>
                <a:schemeClr val="accent5">
                  <a:lumMod val="75000"/>
                </a:schemeClr>
              </a:solidFill>
              <a:latin typeface="BankGothic Md BT" panose="020B0807020203060204" pitchFamily="34" charset="0"/>
            </a:endParaRPr>
          </a:p>
        </p:txBody>
      </p:sp>
      <p:sp>
        <p:nvSpPr>
          <p:cNvPr id="3" name="TextBox 2">
            <a:extLst>
              <a:ext uri="{FF2B5EF4-FFF2-40B4-BE49-F238E27FC236}">
                <a16:creationId xmlns:a16="http://schemas.microsoft.com/office/drawing/2014/main" id="{CD279070-30AC-6258-365A-69D6E776B6F5}"/>
              </a:ext>
            </a:extLst>
          </p:cNvPr>
          <p:cNvSpPr txBox="1"/>
          <p:nvPr/>
        </p:nvSpPr>
        <p:spPr>
          <a:xfrm>
            <a:off x="650240" y="2259449"/>
            <a:ext cx="8219440" cy="1169551"/>
          </a:xfrm>
          <a:prstGeom prst="rect">
            <a:avLst/>
          </a:prstGeom>
          <a:noFill/>
        </p:spPr>
        <p:txBody>
          <a:bodyPr wrap="square" rtlCol="0">
            <a:spAutoFit/>
          </a:bodyPr>
          <a:lstStyle/>
          <a:p>
            <a:r>
              <a:rPr lang="en-AU" sz="3500" dirty="0">
                <a:solidFill>
                  <a:srgbClr val="0070C0"/>
                </a:solidFill>
                <a:hlinkClick r:id="rId2">
                  <a:extLst>
                    <a:ext uri="{A12FA001-AC4F-418D-AE19-62706E023703}">
                      <ahyp:hlinkClr xmlns:ahyp="http://schemas.microsoft.com/office/drawing/2018/hyperlinkcolor" val="tx"/>
                    </a:ext>
                  </a:extLst>
                </a:hlinkClick>
              </a:rPr>
              <a:t>https://github.com/RitulKumawat/youtube-video-downloader</a:t>
            </a:r>
            <a:endParaRPr lang="en-AU" sz="3500" dirty="0">
              <a:solidFill>
                <a:srgbClr val="0070C0"/>
              </a:solidFill>
            </a:endParaRPr>
          </a:p>
        </p:txBody>
      </p:sp>
    </p:spTree>
    <p:extLst>
      <p:ext uri="{BB962C8B-B14F-4D97-AF65-F5344CB8AC3E}">
        <p14:creationId xmlns:p14="http://schemas.microsoft.com/office/powerpoint/2010/main" val="73145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5D65E0-97A0-100F-D8D9-20E5D47CF564}"/>
              </a:ext>
            </a:extLst>
          </p:cNvPr>
          <p:cNvSpPr txBox="1"/>
          <p:nvPr/>
        </p:nvSpPr>
        <p:spPr>
          <a:xfrm rot="20834866">
            <a:off x="1808480" y="2481888"/>
            <a:ext cx="6664960" cy="1631216"/>
          </a:xfrm>
          <a:prstGeom prst="rect">
            <a:avLst/>
          </a:prstGeom>
          <a:noFill/>
        </p:spPr>
        <p:txBody>
          <a:bodyPr wrap="square" rtlCol="0">
            <a:spAutoFit/>
          </a:bodyPr>
          <a:lstStyle/>
          <a:p>
            <a:r>
              <a:rPr lang="en-GB" sz="10000" b="1" dirty="0">
                <a:solidFill>
                  <a:srgbClr val="FF0000"/>
                </a:solidFill>
                <a:latin typeface="Bradley Hand ITC" panose="03070402050302030203" pitchFamily="66" charset="0"/>
              </a:rPr>
              <a:t>Thank You</a:t>
            </a:r>
            <a:endParaRPr lang="en-AU" sz="10000" b="1"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201825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130</TotalTime>
  <Words>179</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Algerian</vt:lpstr>
      <vt:lpstr>Arial</vt:lpstr>
      <vt:lpstr>Artifakt Element Black</vt:lpstr>
      <vt:lpstr>Bahnschrift SemiLight</vt:lpstr>
      <vt:lpstr>BankGothic Lt BT</vt:lpstr>
      <vt:lpstr>BankGothic Md BT</vt:lpstr>
      <vt:lpstr>Baskerville Old Face</vt:lpstr>
      <vt:lpstr>Bradley Hand ITC</vt:lpstr>
      <vt:lpstr>Calibri</vt:lpstr>
      <vt:lpstr>Trebuchet MS</vt:lpstr>
      <vt:lpstr>Wingdings</vt:lpstr>
      <vt:lpstr>Wingdings 3</vt:lpstr>
      <vt:lpstr>Facet</vt:lpstr>
      <vt:lpstr>The Solvers</vt:lpstr>
      <vt:lpstr>PowerPoint Presentation</vt:lpstr>
      <vt:lpstr>PowerPoint Presentation</vt:lpstr>
      <vt:lpstr>Scalability:-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Solvers</dc:title>
  <dc:creator>Yash Bansal</dc:creator>
  <cp:lastModifiedBy>Ritul Kumawat</cp:lastModifiedBy>
  <cp:revision>13</cp:revision>
  <dcterms:created xsi:type="dcterms:W3CDTF">2023-01-14T16:34:52Z</dcterms:created>
  <dcterms:modified xsi:type="dcterms:W3CDTF">2023-01-14T18:48:04Z</dcterms:modified>
</cp:coreProperties>
</file>