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3716000" cy="6400800"/>
  <p:notesSz cx="6858000" cy="9144000"/>
  <p:embeddedFontLst>
    <p:embeddedFont>
      <p:font typeface="Maven Pro" charset="0"/>
      <p:regular r:id="rId25"/>
      <p:bold r:id="rId26"/>
    </p:embeddedFont>
    <p:embeddedFont>
      <p:font typeface="Maven Pro Regular" charset="0"/>
      <p:regular r:id="rId27"/>
      <p:bold r:id="rId28"/>
    </p:embeddedFont>
    <p:embeddedFont>
      <p:font typeface="Nuni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0B41122-01E5-4DBF-B1DD-9010825AF7B1}">
  <a:tblStyle styleId="{40B41122-01E5-4DBF-B1DD-9010825AF7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4" y="19"/>
      </p:cViewPr>
      <p:guideLst>
        <p:guide orient="horz" pos="2016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09154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65a6f14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8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65a6f14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65a6f146b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65a6f146b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5a6f146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5a6f146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65a6f146b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65a6f146b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85047b15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85047b15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65a6f146b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65a6f146b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65a6f146b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65a6f146b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65a6f146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65a6f146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5a6f146b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5a6f146b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5a6f146b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5a6f146b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65a6f146b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65a6f146b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65a6f146b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65a6f146b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85047b15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85047b15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65a6f146b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65a6f146b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65a6f146b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65a6f146b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5a6f146b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8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5a6f146b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65a6f146b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8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65a6f146b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65a6f146b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8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65a6f146b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65a6f146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8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65a6f146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65a6f146b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8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65a6f146b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65a6f146b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8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65a6f146b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65a6f146b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664" y="685800"/>
            <a:ext cx="734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65a6f146b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220153" y="4238"/>
            <a:ext cx="1849822" cy="1722916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10162625" y="3613748"/>
            <a:ext cx="3279221" cy="2786834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236000" y="2008316"/>
            <a:ext cx="8786700" cy="23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938949" y="372570"/>
            <a:ext cx="1498968" cy="1243670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955700" y="744893"/>
            <a:ext cx="105456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955700" y="2476507"/>
            <a:ext cx="10545600" cy="31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938949" y="372570"/>
            <a:ext cx="1498968" cy="1243670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955700" y="744893"/>
            <a:ext cx="105456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955700" y="2476507"/>
            <a:ext cx="5145900" cy="31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7355475" y="2476507"/>
            <a:ext cx="5145900" cy="31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938949" y="372570"/>
            <a:ext cx="1498968" cy="1243670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955700" y="744893"/>
            <a:ext cx="105456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938949" y="372570"/>
            <a:ext cx="1498968" cy="1243670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955700" y="744893"/>
            <a:ext cx="49680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955700" y="2874262"/>
            <a:ext cx="4968000" cy="2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10300071" y="1626"/>
            <a:ext cx="3401176" cy="323754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236000" y="950258"/>
            <a:ext cx="8786700" cy="44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938949" y="372570"/>
            <a:ext cx="1498968" cy="1243670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955700" y="744893"/>
            <a:ext cx="5145900" cy="2476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955700" y="3413763"/>
            <a:ext cx="5145900" cy="903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7355550" y="822578"/>
            <a:ext cx="5145900" cy="4816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1070059" y="4787536"/>
            <a:ext cx="1238088" cy="1027219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955700" y="5150724"/>
            <a:ext cx="8764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78" y="5101044"/>
            <a:ext cx="13716053" cy="1299527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2082938" y="961613"/>
            <a:ext cx="95505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2082938" y="3375307"/>
            <a:ext cx="95505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7550" y="553809"/>
            <a:ext cx="127809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7550" y="1434191"/>
            <a:ext cx="12780900" cy="4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676569" y="5894903"/>
            <a:ext cx="8232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955700" y="744893"/>
            <a:ext cx="105456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955700" y="1703925"/>
            <a:ext cx="10545600" cy="4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consultation firm that works on analysing a brand’s presence on social media, or the effect of a marketing campaign of social media.</a:t>
            </a:r>
            <a:b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provided twitter data on an event conducted by SXSW of the year 2011. The brand would like to know the sentiments associated with the event.</a:t>
            </a:r>
            <a:b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the sentiments associated to a brand helps them in resolving the current issues and make better decisions.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3329700" y="307775"/>
            <a:ext cx="7056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FREQUENT NEGATIVE HASHTAGS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37" y="1436250"/>
            <a:ext cx="9195325" cy="43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25" y="1514325"/>
            <a:ext cx="9785529" cy="42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3550088" y="323400"/>
            <a:ext cx="7056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FREQUENT POSITIVE HASHTAGS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>
            <a:spLocks noGrp="1"/>
          </p:cNvSpPr>
          <p:nvPr>
            <p:ph type="title"/>
          </p:nvPr>
        </p:nvSpPr>
        <p:spPr>
          <a:xfrm>
            <a:off x="4705650" y="113850"/>
            <a:ext cx="4304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IN TWEETS</a:t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775" y="831700"/>
            <a:ext cx="7883925" cy="47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 txBox="1"/>
          <p:nvPr/>
        </p:nvSpPr>
        <p:spPr>
          <a:xfrm>
            <a:off x="4867500" y="5569125"/>
            <a:ext cx="3981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Nunito"/>
                <a:ea typeface="Nunito"/>
                <a:cs typeface="Nunito"/>
                <a:sym typeface="Nunito"/>
              </a:rPr>
              <a:t>Currencies mentioned in tweets</a:t>
            </a:r>
            <a:endParaRPr sz="20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>
            <a:spLocks noGrp="1"/>
          </p:cNvSpPr>
          <p:nvPr>
            <p:ph type="title"/>
          </p:nvPr>
        </p:nvSpPr>
        <p:spPr>
          <a:xfrm>
            <a:off x="5439413" y="441650"/>
            <a:ext cx="4304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IN TWEETS</a:t>
            </a: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288" y="1311400"/>
            <a:ext cx="968692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>
            <a:spLocks noGrp="1"/>
          </p:cNvSpPr>
          <p:nvPr>
            <p:ph type="title"/>
          </p:nvPr>
        </p:nvSpPr>
        <p:spPr>
          <a:xfrm>
            <a:off x="3673000" y="150350"/>
            <a:ext cx="65526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of US mentioned in the tweets</a:t>
            </a:r>
            <a:endParaRPr/>
          </a:p>
        </p:txBody>
      </p:sp>
      <p:pic>
        <p:nvPicPr>
          <p:cNvPr id="370" name="Google Shape;370;p27"/>
          <p:cNvPicPr preferRelativeResize="0"/>
          <p:nvPr/>
        </p:nvPicPr>
        <p:blipFill rotWithShape="1">
          <a:blip r:embed="rId3">
            <a:alphaModFix/>
          </a:blip>
          <a:srcRect t="-4596" b="6383"/>
          <a:stretch/>
        </p:blipFill>
        <p:spPr>
          <a:xfrm>
            <a:off x="1514325" y="875425"/>
            <a:ext cx="11443400" cy="517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4126425" y="168275"/>
            <a:ext cx="60531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and Tidbits from the Tweets</a:t>
            </a:r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1"/>
          </p:nvPr>
        </p:nvSpPr>
        <p:spPr>
          <a:xfrm>
            <a:off x="1804725" y="1022675"/>
            <a:ext cx="10696500" cy="46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ven Pro Regular"/>
              <a:buAutoNum type="arabicParenR"/>
            </a:pPr>
            <a:r>
              <a:rPr lang="en" sz="2300">
                <a:latin typeface="Maven Pro Regular"/>
                <a:ea typeface="Maven Pro Regular"/>
                <a:cs typeface="Maven Pro Regular"/>
                <a:sym typeface="Maven Pro Regular"/>
              </a:rPr>
              <a:t>18% of the tweets comprises of Questions.  Some top questions are:</a:t>
            </a:r>
            <a:endParaRPr sz="23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a)Anyone at #sxsw want an iPad 2?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b)I'm in line and will pick one up for someone willing to pay me 50 for me to grab 1 for you?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c)does anyone know if google did talk about #circles at #SXSW ?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Font typeface="Maven Pro Regular"/>
              <a:buAutoNum type="arabicParenR"/>
            </a:pPr>
            <a:r>
              <a:rPr lang="en" sz="2300">
                <a:latin typeface="Maven Pro Regular"/>
                <a:ea typeface="Maven Pro Regular"/>
                <a:cs typeface="Maven Pro Regular"/>
                <a:sym typeface="Maven Pro Regular"/>
              </a:rPr>
              <a:t>The Dataset provided to us is from 2011</a:t>
            </a:r>
            <a:endParaRPr sz="23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aven Pro Regular"/>
              <a:buAutoNum type="arabicParenR"/>
            </a:pPr>
            <a:r>
              <a:rPr lang="en" sz="2300">
                <a:latin typeface="Maven Pro Regular"/>
                <a:ea typeface="Maven Pro Regular"/>
                <a:cs typeface="Maven Pro Regular"/>
                <a:sym typeface="Maven Pro Regular"/>
              </a:rPr>
              <a:t>Top URLS mentioned in the tweets were</a:t>
            </a:r>
            <a:endParaRPr sz="23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latin typeface="Maven Pro Regular"/>
                <a:ea typeface="Maven Pro Regular"/>
                <a:cs typeface="Maven Pro Regular"/>
                <a:sym typeface="Maven Pro Regular"/>
              </a:rPr>
              <a:t>a)Registration page of SXSW</a:t>
            </a:r>
            <a:endParaRPr sz="23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latin typeface="Maven Pro Regular"/>
                <a:ea typeface="Maven Pro Regular"/>
                <a:cs typeface="Maven Pro Regular"/>
                <a:sym typeface="Maven Pro Regular"/>
              </a:rPr>
              <a:t>b) Candidly Christen website/Blog</a:t>
            </a:r>
            <a:endParaRPr sz="23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latin typeface="Maven Pro Regular"/>
                <a:ea typeface="Maven Pro Regular"/>
                <a:cs typeface="Maven Pro Regular"/>
                <a:sym typeface="Maven Pro Regular"/>
              </a:rPr>
              <a:t> </a:t>
            </a:r>
            <a:endParaRPr sz="22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>
            <a:spLocks noGrp="1"/>
          </p:cNvSpPr>
          <p:nvPr>
            <p:ph type="title"/>
          </p:nvPr>
        </p:nvSpPr>
        <p:spPr>
          <a:xfrm>
            <a:off x="1955700" y="-150412"/>
            <a:ext cx="10545600" cy="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</a:t>
            </a:r>
            <a:endParaRPr/>
          </a:p>
        </p:txBody>
      </p:sp>
      <p:sp>
        <p:nvSpPr>
          <p:cNvPr id="382" name="Google Shape;382;p29"/>
          <p:cNvSpPr txBox="1">
            <a:spLocks noGrp="1"/>
          </p:cNvSpPr>
          <p:nvPr>
            <p:ph type="body" idx="1"/>
          </p:nvPr>
        </p:nvSpPr>
        <p:spPr>
          <a:xfrm>
            <a:off x="1955700" y="601574"/>
            <a:ext cx="10545600" cy="50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/>
            </a:r>
            <a:br>
              <a:rPr lang="en" sz="2500"/>
            </a:br>
            <a:r>
              <a:rPr lang="en" sz="2500">
                <a:latin typeface="Maven Pro Regular"/>
                <a:ea typeface="Maven Pro Regular"/>
                <a:cs typeface="Maven Pro Regular"/>
                <a:sym typeface="Maven Pro Regular"/>
              </a:rPr>
              <a:t>4) AT the event Google launched “CIRCLES” a.k.a GOOGLE+</a:t>
            </a:r>
            <a:br>
              <a:rPr lang="en" sz="2500">
                <a:latin typeface="Maven Pro Regular"/>
                <a:ea typeface="Maven Pro Regular"/>
                <a:cs typeface="Maven Pro Regular"/>
                <a:sym typeface="Maven Pro Regular"/>
              </a:rPr>
            </a:br>
            <a:r>
              <a:rPr lang="en" sz="2500">
                <a:latin typeface="Maven Pro Regular"/>
                <a:ea typeface="Maven Pro Regular"/>
                <a:cs typeface="Maven Pro Regular"/>
                <a:sym typeface="Maven Pro Regular"/>
              </a:rPr>
              <a:t>   </a:t>
            </a:r>
            <a:endParaRPr sz="25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latin typeface="Maven Pro Regular"/>
                <a:ea typeface="Maven Pro Regular"/>
                <a:cs typeface="Maven Pro Regular"/>
                <a:sym typeface="Maven Pro Regular"/>
              </a:rPr>
              <a:t>5)Event took place in Austin,Texas</a:t>
            </a:r>
            <a:endParaRPr sz="25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latin typeface="Maven Pro Regular"/>
                <a:ea typeface="Maven Pro Regular"/>
                <a:cs typeface="Maven Pro Regular"/>
                <a:sym typeface="Maven Pro Regular"/>
              </a:rPr>
              <a:t/>
            </a:r>
            <a:br>
              <a:rPr lang="en" sz="2500">
                <a:latin typeface="Maven Pro Regular"/>
                <a:ea typeface="Maven Pro Regular"/>
                <a:cs typeface="Maven Pro Regular"/>
                <a:sym typeface="Maven Pro Regular"/>
              </a:rPr>
            </a:br>
            <a:r>
              <a:rPr lang="en" sz="2500">
                <a:latin typeface="Maven Pro Regular"/>
                <a:ea typeface="Maven Pro Regular"/>
                <a:cs typeface="Maven Pro Regular"/>
                <a:sym typeface="Maven Pro Regular"/>
              </a:rPr>
              <a:t>6)Apple opened a POP-UP store in Austin</a:t>
            </a:r>
            <a:br>
              <a:rPr lang="en" sz="2500">
                <a:latin typeface="Maven Pro Regular"/>
                <a:ea typeface="Maven Pro Regular"/>
                <a:cs typeface="Maven Pro Regular"/>
                <a:sym typeface="Maven Pro Regular"/>
              </a:rPr>
            </a:br>
            <a:endParaRPr sz="25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latin typeface="Maven Pro Regular"/>
                <a:ea typeface="Maven Pro Regular"/>
                <a:cs typeface="Maven Pro Regular"/>
                <a:sym typeface="Maven Pro Regular"/>
              </a:rPr>
              <a:t>7) This event marks the 25th anniversary of SXSW</a:t>
            </a:r>
            <a:endParaRPr sz="25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650" y="513350"/>
            <a:ext cx="1650900" cy="16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>
            <a:spLocks noGrp="1"/>
          </p:cNvSpPr>
          <p:nvPr>
            <p:ph type="title"/>
          </p:nvPr>
        </p:nvSpPr>
        <p:spPr>
          <a:xfrm>
            <a:off x="1955700" y="150402"/>
            <a:ext cx="1054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#SXSWCARES</a:t>
            </a:r>
            <a:endParaRPr/>
          </a:p>
        </p:txBody>
      </p:sp>
      <p:sp>
        <p:nvSpPr>
          <p:cNvPr id="389" name="Google Shape;389;p30"/>
          <p:cNvSpPr txBox="1">
            <a:spLocks noGrp="1"/>
          </p:cNvSpPr>
          <p:nvPr>
            <p:ph type="body" idx="1"/>
          </p:nvPr>
        </p:nvSpPr>
        <p:spPr>
          <a:xfrm>
            <a:off x="6346650" y="887325"/>
            <a:ext cx="6154800" cy="4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NATURAL DISASTER like Earthquake and Tsunami occured in JAPAN during the sxsw event.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#sxswcares raised over 1 million and donated to Japan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Due to this Negative sentiment took a rise for IPAD. </a:t>
            </a:r>
            <a:endParaRPr sz="2400"/>
          </a:p>
        </p:txBody>
      </p:sp>
      <p:pic>
        <p:nvPicPr>
          <p:cNvPr id="390" name="Google Shape;3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7325"/>
            <a:ext cx="5276849" cy="55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397" y="5556875"/>
            <a:ext cx="781337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>
            <a:spLocks noGrp="1"/>
          </p:cNvSpPr>
          <p:nvPr>
            <p:ph type="title"/>
          </p:nvPr>
        </p:nvSpPr>
        <p:spPr>
          <a:xfrm>
            <a:off x="1955700" y="-180475"/>
            <a:ext cx="105456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SPONSORED BY</a:t>
            </a:r>
            <a:endParaRPr/>
          </a:p>
        </p:txBody>
      </p:sp>
      <p:sp>
        <p:nvSpPr>
          <p:cNvPr id="397" name="Google Shape;397;p31"/>
          <p:cNvSpPr txBox="1">
            <a:spLocks noGrp="1"/>
          </p:cNvSpPr>
          <p:nvPr>
            <p:ph type="body" idx="1"/>
          </p:nvPr>
        </p:nvSpPr>
        <p:spPr>
          <a:xfrm>
            <a:off x="-36150" y="782100"/>
            <a:ext cx="13788300" cy="56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8" name="Google Shape;3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225" y="331025"/>
            <a:ext cx="2972850" cy="266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425" y="331026"/>
            <a:ext cx="1799950" cy="3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925" y="394525"/>
            <a:ext cx="4301276" cy="26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82475" y="316625"/>
            <a:ext cx="3633525" cy="26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50" y="3850125"/>
            <a:ext cx="4556949" cy="243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8800" y="36686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650" y="3398925"/>
            <a:ext cx="4892849" cy="30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>
            <a:spLocks noGrp="1"/>
          </p:cNvSpPr>
          <p:nvPr>
            <p:ph type="title"/>
          </p:nvPr>
        </p:nvSpPr>
        <p:spPr>
          <a:xfrm>
            <a:off x="4230500" y="572325"/>
            <a:ext cx="58257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TRAINING AND TESTING	</a:t>
            </a:r>
            <a:endParaRPr/>
          </a:p>
        </p:txBody>
      </p:sp>
      <p:graphicFrame>
        <p:nvGraphicFramePr>
          <p:cNvPr id="410" name="Google Shape;410;p32"/>
          <p:cNvGraphicFramePr/>
          <p:nvPr/>
        </p:nvGraphicFramePr>
        <p:xfrm>
          <a:off x="2767163" y="13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{40B41122-01E5-4DBF-B1DD-9010825AF7B1}</a:tableStyleId>
              </a:tblPr>
              <a:tblGrid>
                <a:gridCol w="2894025"/>
                <a:gridCol w="2621375"/>
                <a:gridCol w="2297775"/>
                <a:gridCol w="1990300"/>
              </a:tblGrid>
              <a:tr h="59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Model</a:t>
                      </a:r>
                      <a:endParaRPr sz="18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Technique</a:t>
                      </a:r>
                      <a:endParaRPr sz="18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Train F1 Score</a:t>
                      </a:r>
                      <a:endParaRPr sz="18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F1 score</a:t>
                      </a:r>
                      <a:endParaRPr sz="1800" b="1"/>
                    </a:p>
                  </a:txBody>
                  <a:tcPr marL="63500" marR="63500" marT="63500" marB="63500"/>
                </a:tc>
              </a:tr>
              <a:tr h="59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Logistic Regression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Count Vector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0.65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0.68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</a:tr>
              <a:tr h="59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 Vector + Stemming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0.64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0.66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59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 Vector + Lemmatization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0.64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0.66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63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TFIDF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0.64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0.65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59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TFIDF + Lemmatization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0.62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0.65</a:t>
                      </a:r>
                      <a:endParaRPr sz="1800"/>
                    </a:p>
                  </a:txBody>
                  <a:tcPr marL="63500" marR="63500" marT="63500" marB="63500"/>
                </a:tc>
              </a:tr>
              <a:tr h="59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SVC Pipeline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TFIDF + Lemmatization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0.65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00"/>
                          </a:highlight>
                        </a:rPr>
                        <a:t>0.68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</a:tr>
              <a:tr h="59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Gaussian Naive Bayes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 Vector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0.49</a:t>
                      </a:r>
                      <a:endParaRPr sz="18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0.47</a:t>
                      </a:r>
                      <a:endParaRPr sz="1800"/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4213975" y="336775"/>
            <a:ext cx="55068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&amp; CLEANING</a:t>
            </a:r>
            <a:endParaRPr/>
          </a:p>
        </p:txBody>
      </p:sp>
      <p:graphicFrame>
        <p:nvGraphicFramePr>
          <p:cNvPr id="291" name="Google Shape;291;p15"/>
          <p:cNvGraphicFramePr/>
          <p:nvPr/>
        </p:nvGraphicFramePr>
        <p:xfrm>
          <a:off x="3492800" y="1231975"/>
          <a:ext cx="6730400" cy="4886340"/>
        </p:xfrm>
        <a:graphic>
          <a:graphicData uri="http://schemas.openxmlformats.org/drawingml/2006/table">
            <a:tbl>
              <a:tblPr>
                <a:noFill/>
                <a:tableStyleId>{40B41122-01E5-4DBF-B1DD-9010825AF7B1}</a:tableStyleId>
              </a:tblPr>
              <a:tblGrid>
                <a:gridCol w="3365200"/>
                <a:gridCol w="3365200"/>
              </a:tblGrid>
              <a:tr h="50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Noise</a:t>
                      </a:r>
                      <a:endParaRPr sz="17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Treatment</a:t>
                      </a:r>
                      <a:endParaRPr sz="1700" b="1"/>
                    </a:p>
                  </a:txBody>
                  <a:tcPr marL="63500" marR="63500" marT="63500" marB="63500"/>
                </a:tc>
              </a:tr>
              <a:tr h="61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User mentions 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User mentions with @ were removed</a:t>
                      </a:r>
                      <a:endParaRPr sz="1700"/>
                    </a:p>
                  </a:txBody>
                  <a:tcPr marL="63500" marR="63500" marT="63500" marB="63500"/>
                </a:tc>
              </a:tr>
              <a:tr h="61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HTML characters such as “&amp;lt”,”&amp;gt”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Converted to their appropriate signs “&lt;”, “&gt;”</a:t>
                      </a:r>
                      <a:endParaRPr sz="1700"/>
                    </a:p>
                  </a:txBody>
                  <a:tcPr marL="63500" marR="63500" marT="63500" marB="63500"/>
                </a:tc>
              </a:tr>
              <a:tr h="61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Emojis</a:t>
                      </a:r>
                      <a:endParaRPr sz="17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:) :( 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Converted to words such as happy,sad,etc..</a:t>
                      </a:r>
                      <a:endParaRPr sz="1700"/>
                    </a:p>
                  </a:txBody>
                  <a:tcPr marL="63500" marR="63500" marT="63500" marB="63500"/>
                </a:tc>
              </a:tr>
              <a:tr h="61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URLs and links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Removed  (only 3% at most tweets has URLs)</a:t>
                      </a:r>
                      <a:endParaRPr sz="1700"/>
                    </a:p>
                  </a:txBody>
                  <a:tcPr marL="63500" marR="63500" marT="63500" marB="63500"/>
                </a:tc>
              </a:tr>
              <a:tr h="3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Abbreviations (b4, gr8)</a:t>
                      </a:r>
                      <a:endParaRPr sz="20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Converted to full forms</a:t>
                      </a:r>
                      <a:endParaRPr sz="1700"/>
                    </a:p>
                  </a:txBody>
                  <a:tcPr marL="63500" marR="63500" marT="63500" marB="63500"/>
                </a:tc>
              </a:tr>
              <a:tr h="3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Non-ASCII characters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Removed</a:t>
                      </a:r>
                      <a:endParaRPr sz="1700"/>
                    </a:p>
                  </a:txBody>
                  <a:tcPr marL="63500" marR="63500" marT="63500" marB="63500"/>
                </a:tc>
              </a:tr>
              <a:tr h="61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Long words such as wooooww, fuunnyyy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Corrected to their proper forms</a:t>
                      </a:r>
                      <a:endParaRPr sz="17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wow, funny</a:t>
                      </a:r>
                      <a:endParaRPr sz="1700"/>
                    </a:p>
                  </a:txBody>
                  <a:tcPr marL="63500" marR="63500" marT="63500" marB="63500"/>
                </a:tc>
              </a:tr>
              <a:tr h="3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Stop words and punctuations</a:t>
                      </a:r>
                      <a:endParaRPr sz="17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Removed </a:t>
                      </a:r>
                      <a:endParaRPr sz="1700"/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>
            <a:spLocks noGrp="1"/>
          </p:cNvSpPr>
          <p:nvPr>
            <p:ph type="title"/>
          </p:nvPr>
        </p:nvSpPr>
        <p:spPr>
          <a:xfrm>
            <a:off x="4230500" y="572325"/>
            <a:ext cx="58257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TRAINING AND TESTING	</a:t>
            </a:r>
            <a:endParaRPr/>
          </a:p>
        </p:txBody>
      </p:sp>
      <p:graphicFrame>
        <p:nvGraphicFramePr>
          <p:cNvPr id="416" name="Google Shape;416;p33"/>
          <p:cNvGraphicFramePr/>
          <p:nvPr/>
        </p:nvGraphicFramePr>
        <p:xfrm>
          <a:off x="2744350" y="122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{40B41122-01E5-4DBF-B1DD-9010825AF7B1}</a:tableStyleId>
              </a:tblPr>
              <a:tblGrid>
                <a:gridCol w="2443125"/>
                <a:gridCol w="2274625"/>
                <a:gridCol w="1993800"/>
                <a:gridCol w="1727025"/>
              </a:tblGrid>
              <a:tr h="42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Model</a:t>
                      </a:r>
                      <a:endParaRPr sz="16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Technique</a:t>
                      </a:r>
                      <a:endParaRPr sz="16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Train F1 Score</a:t>
                      </a:r>
                      <a:endParaRPr sz="16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Test F1 score</a:t>
                      </a:r>
                      <a:endParaRPr sz="1600" b="1"/>
                    </a:p>
                  </a:txBody>
                  <a:tcPr marL="63500" marR="63500" marT="63500" marB="63500"/>
                </a:tc>
              </a:tr>
              <a:tr h="42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Decision Tree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Count Vector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0.63</a:t>
                      </a:r>
                      <a:endParaRPr sz="1600"/>
                    </a:p>
                  </a:txBody>
                  <a:tcPr marL="63500" marR="63500" marT="63500" marB="63500"/>
                </a:tc>
              </a:tr>
              <a:tr h="42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Random Forest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Count Vector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0.63</a:t>
                      </a:r>
                      <a:endParaRPr sz="1600"/>
                    </a:p>
                  </a:txBody>
                  <a:tcPr marL="63500" marR="63500" marT="63500" marB="63500"/>
                </a:tc>
              </a:tr>
              <a:tr h="68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Logistic Regression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Count Vector + Random Oversampling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0.65</a:t>
                      </a:r>
                      <a:endParaRPr sz="1600"/>
                    </a:p>
                  </a:txBody>
                  <a:tcPr marL="63500" marR="63500" marT="63500" marB="63500"/>
                </a:tc>
              </a:tr>
              <a:tr h="68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Logistic Regression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Count Vector + NGrams + Random Oversampling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0.87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0.67</a:t>
                      </a:r>
                      <a:endParaRPr sz="1600"/>
                    </a:p>
                  </a:txBody>
                  <a:tcPr marL="63500" marR="63500" marT="63500" marB="63500"/>
                </a:tc>
              </a:tr>
              <a:tr h="42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Logistic Regression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Count Vector + SMOTE 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0.83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0.64</a:t>
                      </a:r>
                      <a:endParaRPr sz="1600"/>
                    </a:p>
                  </a:txBody>
                  <a:tcPr marL="63500" marR="63500" marT="63500" marB="63500"/>
                </a:tc>
              </a:tr>
              <a:tr h="68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</a:rPr>
                        <a:t>SVC Pipeline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</a:rPr>
                        <a:t>Count Vector + Random Oversampling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</a:rPr>
                        <a:t>0.85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</a:rPr>
                        <a:t>0.67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/>
                </a:tc>
              </a:tr>
              <a:tr h="95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XGBoost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With Hyperparameter Tuning + Random Oversampling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0.84</a:t>
                      </a:r>
                      <a:endParaRPr sz="16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0.66</a:t>
                      </a:r>
                      <a:endParaRPr sz="1600"/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>
            <a:spLocks noGrp="1"/>
          </p:cNvSpPr>
          <p:nvPr>
            <p:ph type="title"/>
          </p:nvPr>
        </p:nvSpPr>
        <p:spPr>
          <a:xfrm>
            <a:off x="1955700" y="103727"/>
            <a:ext cx="10545600" cy="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SCREENSHOT</a:t>
            </a:r>
            <a:endParaRPr/>
          </a:p>
        </p:txBody>
      </p:sp>
      <p:sp>
        <p:nvSpPr>
          <p:cNvPr id="422" name="Google Shape;422;p34"/>
          <p:cNvSpPr txBox="1">
            <a:spLocks noGrp="1"/>
          </p:cNvSpPr>
          <p:nvPr>
            <p:ph type="body" idx="1"/>
          </p:nvPr>
        </p:nvSpPr>
        <p:spPr>
          <a:xfrm>
            <a:off x="1955700" y="2476507"/>
            <a:ext cx="10545600" cy="31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3" name="Google Shape;4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11225"/>
            <a:ext cx="11967902" cy="549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title"/>
          </p:nvPr>
        </p:nvSpPr>
        <p:spPr>
          <a:xfrm>
            <a:off x="6229650" y="180125"/>
            <a:ext cx="19977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 DESK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body" idx="1"/>
          </p:nvPr>
        </p:nvSpPr>
        <p:spPr>
          <a:xfrm>
            <a:off x="1955700" y="1411948"/>
            <a:ext cx="10545600" cy="3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event overall had a positive and neutral impact.</a:t>
            </a:r>
            <a:br>
              <a:rPr lang="en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With the model built we can perform real time management of inadequacies happening during the event.</a:t>
            </a:r>
            <a:br>
              <a:rPr lang="en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There was a slight negative impact due to earthquake happened in Japan.</a:t>
            </a:r>
            <a:br>
              <a:rPr lang="en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can perform trend analysis if date of the tweets are provided.</a:t>
            </a:r>
            <a:br>
              <a:rPr lang="en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Market small promising brands more.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3472350" y="384775"/>
            <a:ext cx="67713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SENTIMENT OF THE EVENT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t="7287"/>
          <a:stretch/>
        </p:blipFill>
        <p:spPr>
          <a:xfrm>
            <a:off x="6932000" y="1108425"/>
            <a:ext cx="6228674" cy="497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1810925" y="2770700"/>
            <a:ext cx="49488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aven Pro Regular"/>
                <a:ea typeface="Maven Pro Regular"/>
                <a:cs typeface="Maven Pro Regular"/>
                <a:sym typeface="Maven Pro Regular"/>
              </a:rPr>
              <a:t>The event overall had neutral to positive impact</a:t>
            </a:r>
            <a:endParaRPr sz="26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200" y="219625"/>
            <a:ext cx="6646026" cy="58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5111625" y="241350"/>
            <a:ext cx="36933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Frequently used words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238" y="1284742"/>
            <a:ext cx="8020050" cy="4790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2879100" y="256275"/>
            <a:ext cx="79578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Frequently used words According to the Sentiment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775"/>
            <a:ext cx="6824674" cy="5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75" y="1210825"/>
            <a:ext cx="6338999" cy="50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955700" y="-88884"/>
            <a:ext cx="105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Brand vs Brand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25" y="713637"/>
            <a:ext cx="5985374" cy="5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849" y="650627"/>
            <a:ext cx="5985375" cy="548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955700" y="3"/>
            <a:ext cx="105456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Product vs Product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955700" y="6617339"/>
            <a:ext cx="10545600" cy="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25" y="894075"/>
            <a:ext cx="5983383" cy="53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3015" y="923925"/>
            <a:ext cx="6240935" cy="531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title"/>
          </p:nvPr>
        </p:nvSpPr>
        <p:spPr>
          <a:xfrm>
            <a:off x="1955700" y="3"/>
            <a:ext cx="105456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Battle of Operating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2"/>
          <p:cNvSpPr txBox="1">
            <a:spLocks noGrp="1"/>
          </p:cNvSpPr>
          <p:nvPr>
            <p:ph type="body" idx="1"/>
          </p:nvPr>
        </p:nvSpPr>
        <p:spPr>
          <a:xfrm>
            <a:off x="240625" y="2165675"/>
            <a:ext cx="12260700" cy="4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ANDROID DOMINATES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338" y="874275"/>
            <a:ext cx="51720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313" y="1007625"/>
            <a:ext cx="49625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Custom</PresentationFormat>
  <Paragraphs>146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Maven Pro</vt:lpstr>
      <vt:lpstr>Maven Pro Regular</vt:lpstr>
      <vt:lpstr>Times New Roman</vt:lpstr>
      <vt:lpstr>Nunito</vt:lpstr>
      <vt:lpstr>Momentum</vt:lpstr>
      <vt:lpstr>Problem Statement</vt:lpstr>
      <vt:lpstr>PRE-PROCESSING &amp; CLEANING</vt:lpstr>
      <vt:lpstr>OVERALL SENTIMENT OF THE EVENT</vt:lpstr>
      <vt:lpstr>PowerPoint Presentation</vt:lpstr>
      <vt:lpstr>Frequently used words</vt:lpstr>
      <vt:lpstr>Frequently used words According to the Sentiment</vt:lpstr>
      <vt:lpstr>Brand vs Brand</vt:lpstr>
      <vt:lpstr>Product vs Product</vt:lpstr>
      <vt:lpstr>The Battle of Operating Systems</vt:lpstr>
      <vt:lpstr>MOST FREQUENT NEGATIVE HASHTAGS</vt:lpstr>
      <vt:lpstr>MOST FREQUENT POSITIVE HASHTAGS</vt:lpstr>
      <vt:lpstr>LOCATIONS IN TWEETS</vt:lpstr>
      <vt:lpstr>LOCATIONS IN TWEETS</vt:lpstr>
      <vt:lpstr>States of US mentioned in the tweets</vt:lpstr>
      <vt:lpstr>Facts and Tidbits from the Tweets</vt:lpstr>
      <vt:lpstr>CONTD</vt:lpstr>
      <vt:lpstr>#SXSWCARES</vt:lpstr>
      <vt:lpstr>SPONSORED BY</vt:lpstr>
      <vt:lpstr>MODELS TRAINING AND TESTING </vt:lpstr>
      <vt:lpstr>MODELS TRAINING AND TESTING </vt:lpstr>
      <vt:lpstr>UI SCREENSHOT</vt:lpstr>
      <vt:lpstr>CEO DESK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cp:lastModifiedBy>Asus</cp:lastModifiedBy>
  <cp:revision>1</cp:revision>
  <dcterms:modified xsi:type="dcterms:W3CDTF">2020-06-16T13:32:04Z</dcterms:modified>
</cp:coreProperties>
</file>