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95195" y="677440"/>
            <a:ext cx="164465" cy="208915"/>
          </a:xfrm>
          <a:custGeom>
            <a:avLst/>
            <a:gdLst/>
            <a:ahLst/>
            <a:cxnLst/>
            <a:rect l="l" t="t" r="r" b="b"/>
            <a:pathLst>
              <a:path w="164465" h="208915">
                <a:moveTo>
                  <a:pt x="0" y="208738"/>
                </a:moveTo>
                <a:lnTo>
                  <a:pt x="0" y="0"/>
                </a:lnTo>
                <a:lnTo>
                  <a:pt x="164008" y="104369"/>
                </a:lnTo>
                <a:lnTo>
                  <a:pt x="0" y="208738"/>
                </a:lnTo>
                <a:close/>
              </a:path>
            </a:pathLst>
          </a:custGeom>
          <a:solidFill>
            <a:srgbClr val="81451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70510"/>
            <a:ext cx="9324974" cy="8029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2B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9318" y="223546"/>
            <a:ext cx="10169362" cy="180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2875" y="2466980"/>
            <a:ext cx="8013700" cy="668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57149"/>
            <a:ext cx="18288000" cy="10401300"/>
            <a:chOff x="0" y="-57149"/>
            <a:chExt cx="18288000" cy="10401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022" y="0"/>
              <a:ext cx="13716977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12622530" cy="10287000"/>
            </a:xfrm>
            <a:custGeom>
              <a:avLst/>
              <a:gdLst/>
              <a:ahLst/>
              <a:cxnLst/>
              <a:rect l="l" t="t" r="r" b="b"/>
              <a:pathLst>
                <a:path w="12622530" h="10287000">
                  <a:moveTo>
                    <a:pt x="1262244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832984" y="0"/>
                  </a:lnTo>
                  <a:lnTo>
                    <a:pt x="12622446" y="10287000"/>
                  </a:lnTo>
                  <a:close/>
                </a:path>
              </a:pathLst>
            </a:custGeom>
            <a:solidFill>
              <a:srgbClr val="452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32835" y="0"/>
              <a:ext cx="4789805" cy="10287000"/>
            </a:xfrm>
            <a:custGeom>
              <a:avLst/>
              <a:gdLst/>
              <a:ahLst/>
              <a:cxnLst/>
              <a:rect l="l" t="t" r="r" b="b"/>
              <a:pathLst>
                <a:path w="4789805" h="10287000">
                  <a:moveTo>
                    <a:pt x="0" y="0"/>
                  </a:moveTo>
                  <a:lnTo>
                    <a:pt x="4789460" y="10286999"/>
                  </a:lnTo>
                </a:path>
              </a:pathLst>
            </a:custGeom>
            <a:ln w="1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329" y="1968606"/>
              <a:ext cx="4711728" cy="15747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62063" y="3885738"/>
            <a:ext cx="9852025" cy="30486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7859"/>
              </a:lnSpc>
              <a:spcBef>
                <a:spcPts val="420"/>
              </a:spcBef>
            </a:pPr>
            <a:r>
              <a:rPr dirty="0" sz="6700" spc="200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6700" spc="-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700" spc="22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67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700" spc="459" b="1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dirty="0" sz="67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700" spc="25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6700" spc="295" b="1">
                <a:solidFill>
                  <a:srgbClr val="FFFFFF"/>
                </a:solidFill>
                <a:latin typeface="Calibri"/>
                <a:cs typeface="Calibri"/>
              </a:rPr>
              <a:t>Beverage</a:t>
            </a:r>
            <a:r>
              <a:rPr dirty="0" sz="6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700" spc="265" b="1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dirty="0" sz="6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700" spc="295" b="1">
                <a:solidFill>
                  <a:srgbClr val="FFFFFF"/>
                </a:solidFill>
                <a:latin typeface="Calibri"/>
                <a:cs typeface="Calibri"/>
              </a:rPr>
              <a:t>Survey </a:t>
            </a:r>
            <a:r>
              <a:rPr dirty="0" sz="6700" spc="27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67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73758" y="7444966"/>
            <a:ext cx="5383530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50" spc="100" b="1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295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13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95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145" b="1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1776" y="8977565"/>
            <a:ext cx="2793365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50" spc="125" b="1">
                <a:solidFill>
                  <a:srgbClr val="FFFFFF"/>
                </a:solidFill>
                <a:latin typeface="Calibri"/>
                <a:cs typeface="Calibri"/>
              </a:rPr>
              <a:t>Rituparna</a:t>
            </a:r>
            <a:r>
              <a:rPr dirty="0" sz="29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50" b="1">
                <a:solidFill>
                  <a:srgbClr val="FFFFFF"/>
                </a:solidFill>
                <a:latin typeface="Calibri"/>
                <a:cs typeface="Calibri"/>
              </a:rPr>
              <a:t>Swain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6644" y="8977565"/>
            <a:ext cx="2386330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9235" algn="l"/>
              </a:tabLst>
            </a:pPr>
            <a:r>
              <a:rPr dirty="0" sz="2950" spc="-355" b="1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r>
              <a:rPr dirty="0" sz="295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950" spc="13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95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80" b="1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endParaRPr sz="295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65" y="84678"/>
            <a:ext cx="2285999" cy="1885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2952" y="1421116"/>
            <a:ext cx="7600948" cy="3552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392" y="6068524"/>
            <a:ext cx="7077074" cy="3981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5655" y="223546"/>
            <a:ext cx="9577070" cy="11042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34"/>
              <a:t>City-</a:t>
            </a:r>
            <a:r>
              <a:rPr dirty="0" spc="55"/>
              <a:t>wise</a:t>
            </a:r>
            <a:r>
              <a:rPr dirty="0" spc="-170"/>
              <a:t> </a:t>
            </a:r>
            <a:r>
              <a:rPr dirty="0" spc="450"/>
              <a:t>Consumption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45327" y="1573966"/>
            <a:ext cx="7481570" cy="1539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dirty="0" sz="2850" spc="13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Calibri"/>
                <a:cs typeface="Calibri"/>
              </a:rPr>
              <a:t>highlights</a:t>
            </a:r>
            <a:r>
              <a:rPr dirty="0" sz="28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varying</a:t>
            </a:r>
            <a:r>
              <a:rPr dirty="0" sz="28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consumption</a:t>
            </a:r>
            <a:r>
              <a:rPr dirty="0" sz="28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patterns </a:t>
            </a:r>
            <a:r>
              <a:rPr dirty="0" sz="2850" spc="-2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cities,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cities</a:t>
            </a:r>
            <a:r>
              <a:rPr dirty="0" sz="28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showing </a:t>
            </a:r>
            <a:r>
              <a:rPr dirty="0" sz="2850" spc="85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daily</a:t>
            </a:r>
            <a:r>
              <a:rPr dirty="0" sz="2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consumption</a:t>
            </a:r>
            <a:r>
              <a:rPr dirty="0" sz="2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rates.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5327" y="3593265"/>
            <a:ext cx="7590155" cy="1035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dirty="0" sz="2850" spc="55">
                <a:solidFill>
                  <a:srgbClr val="FFFFFF"/>
                </a:solidFill>
                <a:latin typeface="Calibri"/>
                <a:cs typeface="Calibri"/>
              </a:rPr>
              <a:t>Cities</a:t>
            </a:r>
            <a:r>
              <a:rPr dirty="0" sz="28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8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28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consciousness</a:t>
            </a:r>
            <a:r>
              <a:rPr dirty="0" sz="28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8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45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dirty="0" sz="28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preference</a:t>
            </a:r>
            <a:r>
              <a:rPr dirty="0" sz="28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8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Calibri"/>
                <a:cs typeface="Calibri"/>
              </a:rPr>
              <a:t>organic</a:t>
            </a:r>
            <a:r>
              <a:rPr dirty="0" sz="28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31300" y="8049891"/>
            <a:ext cx="7059295" cy="1016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Health-conscious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respondents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brands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that offer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healthier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alternatives.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18272" y="4418012"/>
            <a:ext cx="10981690" cy="3162300"/>
          </a:xfrm>
          <a:prstGeom prst="rect">
            <a:avLst/>
          </a:prstGeom>
        </p:spPr>
        <p:txBody>
          <a:bodyPr wrap="square" lIns="0" tIns="4692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94"/>
              </a:spcBef>
            </a:pPr>
            <a:r>
              <a:rPr dirty="0" sz="7050" spc="245" b="1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705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50" spc="585" b="1">
                <a:solidFill>
                  <a:srgbClr val="FFFFFF"/>
                </a:solidFill>
                <a:latin typeface="Calibri"/>
                <a:cs typeface="Calibri"/>
              </a:rPr>
              <a:t>Concerns</a:t>
            </a:r>
            <a:endParaRPr sz="7050">
              <a:latin typeface="Calibri"/>
              <a:cs typeface="Calibri"/>
            </a:endParaRPr>
          </a:p>
          <a:p>
            <a:pPr marL="3525520" marR="5080">
              <a:lnSpc>
                <a:spcPct val="116100"/>
              </a:lnSpc>
              <a:spcBef>
                <a:spcPts val="930"/>
              </a:spcBef>
            </a:pP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portion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respondents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concerned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health,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preference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r>
              <a:rPr dirty="0" sz="2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ingredients</a:t>
            </a:r>
            <a:r>
              <a:rPr dirty="0" sz="2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reduced</a:t>
            </a:r>
            <a:r>
              <a:rPr dirty="0" sz="2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sugar</a:t>
            </a:r>
            <a:r>
              <a:rPr dirty="0" sz="2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1520" y="2719688"/>
            <a:ext cx="6391274" cy="6715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0002" y="376110"/>
            <a:ext cx="6363970" cy="11042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0"/>
              <a:t>Price</a:t>
            </a:r>
            <a:r>
              <a:rPr dirty="0" spc="-160"/>
              <a:t> </a:t>
            </a:r>
            <a:r>
              <a:rPr dirty="0" spc="140"/>
              <a:t>Sensitivity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5227" y="1877723"/>
            <a:ext cx="9515475" cy="7264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Respondents</a:t>
            </a:r>
            <a:r>
              <a:rPr dirty="0" sz="51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75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dirty="0" sz="51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varied</a:t>
            </a:r>
            <a:r>
              <a:rPr dirty="0" sz="51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40">
                <a:solidFill>
                  <a:srgbClr val="FFFFFF"/>
                </a:solidFill>
                <a:latin typeface="Calibri"/>
                <a:cs typeface="Calibri"/>
              </a:rPr>
              <a:t>price </a:t>
            </a:r>
            <a:r>
              <a:rPr dirty="0" sz="5100" spc="-40">
                <a:solidFill>
                  <a:srgbClr val="FFFFFF"/>
                </a:solidFill>
                <a:latin typeface="Calibri"/>
                <a:cs typeface="Calibri"/>
              </a:rPr>
              <a:t>sensitivity,</a:t>
            </a:r>
            <a:r>
              <a:rPr dirty="0" sz="5100" spc="-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5100" spc="-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5100" spc="-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notable</a:t>
            </a:r>
            <a:r>
              <a:rPr dirty="0" sz="5100" spc="-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10">
                <a:solidFill>
                  <a:srgbClr val="FFFFFF"/>
                </a:solidFill>
                <a:latin typeface="Calibri"/>
                <a:cs typeface="Calibri"/>
              </a:rPr>
              <a:t>segment </a:t>
            </a:r>
            <a:r>
              <a:rPr dirty="0" sz="5100" spc="90">
                <a:solidFill>
                  <a:srgbClr val="FFFFFF"/>
                </a:solidFill>
                <a:latin typeface="Calibri"/>
                <a:cs typeface="Calibri"/>
              </a:rPr>
              <a:t>willing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51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75">
                <a:solidFill>
                  <a:srgbClr val="FFFFFF"/>
                </a:solidFill>
                <a:latin typeface="Calibri"/>
                <a:cs typeface="Calibri"/>
              </a:rPr>
              <a:t>premium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10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1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5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dirty="0" sz="5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10">
                <a:solidFill>
                  <a:srgbClr val="FFFFFF"/>
                </a:solidFill>
                <a:latin typeface="Calibri"/>
                <a:cs typeface="Calibri"/>
              </a:rPr>
              <a:t>benefits.</a:t>
            </a:r>
            <a:endParaRPr sz="5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5100">
              <a:latin typeface="Calibri"/>
              <a:cs typeface="Calibri"/>
            </a:endParaRPr>
          </a:p>
          <a:p>
            <a:pPr marL="12700" marR="230504">
              <a:lnSpc>
                <a:spcPct val="116399"/>
              </a:lnSpc>
              <a:spcBef>
                <a:spcPts val="5"/>
              </a:spcBef>
            </a:pPr>
            <a:r>
              <a:rPr dirty="0" sz="5100" spc="8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dirty="0" sz="510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20">
                <a:solidFill>
                  <a:srgbClr val="FFFFFF"/>
                </a:solidFill>
                <a:latin typeface="Calibri"/>
                <a:cs typeface="Calibri"/>
              </a:rPr>
              <a:t>preferences</a:t>
            </a:r>
            <a:r>
              <a:rPr dirty="0" sz="510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510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vary</a:t>
            </a:r>
            <a:r>
              <a:rPr dirty="0" sz="510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510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25">
                <a:solidFill>
                  <a:srgbClr val="FFFFFF"/>
                </a:solidFill>
                <a:latin typeface="Calibri"/>
                <a:cs typeface="Calibri"/>
              </a:rPr>
              <a:t>age </a:t>
            </a:r>
            <a:r>
              <a:rPr dirty="0" sz="5100" spc="14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dirty="0" sz="51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51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city,</a:t>
            </a:r>
            <a:r>
              <a:rPr dirty="0" sz="51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7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dirty="0" sz="51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51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2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5100" spc="10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>
                <a:solidFill>
                  <a:srgbClr val="FFFFFF"/>
                </a:solidFill>
                <a:latin typeface="Calibri"/>
                <a:cs typeface="Calibri"/>
              </a:rPr>
              <a:t>targeted</a:t>
            </a:r>
            <a:r>
              <a:rPr dirty="0" sz="51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125">
                <a:solidFill>
                  <a:srgbClr val="FFFFFF"/>
                </a:solidFill>
                <a:latin typeface="Calibri"/>
                <a:cs typeface="Calibri"/>
              </a:rPr>
              <a:t>pricing</a:t>
            </a:r>
            <a:r>
              <a:rPr dirty="0" sz="51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-10">
                <a:solidFill>
                  <a:srgbClr val="FFFFFF"/>
                </a:solidFill>
                <a:latin typeface="Calibri"/>
                <a:cs typeface="Calibri"/>
              </a:rPr>
              <a:t>strategies.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3419" rIns="0" bIns="0" rtlCol="0" vert="horz">
            <a:spAutoFit/>
          </a:bodyPr>
          <a:lstStyle/>
          <a:p>
            <a:pPr marL="1704339">
              <a:lnSpc>
                <a:spcPct val="100000"/>
              </a:lnSpc>
              <a:spcBef>
                <a:spcPts val="125"/>
              </a:spcBef>
            </a:pPr>
            <a:r>
              <a:rPr dirty="0" spc="44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47983" y="2728335"/>
            <a:ext cx="14827250" cy="6209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8300"/>
              </a:lnSpc>
              <a:spcBef>
                <a:spcPts val="90"/>
              </a:spcBef>
            </a:pP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survey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0">
                <a:solidFill>
                  <a:srgbClr val="FFFFFF"/>
                </a:solidFill>
                <a:latin typeface="Arial MT"/>
                <a:cs typeface="Arial MT"/>
              </a:rPr>
              <a:t>10,000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respondents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valuable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beverage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industry.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95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findings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brand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awareness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varied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consumption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patterns,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4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portion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respondents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consuming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products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daily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9">
                <a:solidFill>
                  <a:srgbClr val="FFFFFF"/>
                </a:solidFill>
                <a:latin typeface="Arial MT"/>
                <a:cs typeface="Arial MT"/>
              </a:rPr>
              <a:t>several </a:t>
            </a:r>
            <a:r>
              <a:rPr dirty="0" sz="2450" spc="295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00">
                <a:solidFill>
                  <a:srgbClr val="FFFFFF"/>
                </a:solidFill>
                <a:latin typeface="Arial MT"/>
                <a:cs typeface="Arial MT"/>
              </a:rPr>
              <a:t>week.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majority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respondents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0">
                <a:solidFill>
                  <a:srgbClr val="FFFFFF"/>
                </a:solidFill>
                <a:latin typeface="Arial MT"/>
                <a:cs typeface="Arial MT"/>
              </a:rPr>
              <a:t>young,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aged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Arial MT"/>
                <a:cs typeface="Arial MT"/>
              </a:rPr>
              <a:t>19-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Arial MT"/>
                <a:cs typeface="Arial MT"/>
              </a:rPr>
              <a:t>years,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dynamic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Arial MT"/>
                <a:cs typeface="Arial MT"/>
              </a:rPr>
              <a:t>base.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consciousness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low,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presenting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opportunity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brands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introduce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healthier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options.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175">
                <a:solidFill>
                  <a:srgbClr val="FFFFFF"/>
                </a:solidFill>
                <a:latin typeface="Arial MT"/>
                <a:cs typeface="Arial MT"/>
              </a:rPr>
              <a:t>City-</a:t>
            </a:r>
            <a:r>
              <a:rPr dirty="0" sz="2450" spc="31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consumption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patterns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brand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preferences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highlight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targeted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strategies.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Arial MT"/>
                <a:cs typeface="Arial MT"/>
              </a:rPr>
              <a:t>Additionally,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notable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respondents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willing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premium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50" spc="6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dirty="0" sz="24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9">
                <a:solidFill>
                  <a:srgbClr val="FFFFFF"/>
                </a:solidFill>
                <a:latin typeface="Arial MT"/>
                <a:cs typeface="Arial MT"/>
              </a:rPr>
              <a:t>benefits.</a:t>
            </a:r>
            <a:endParaRPr sz="2450">
              <a:latin typeface="Arial MT"/>
              <a:cs typeface="Arial MT"/>
            </a:endParaRPr>
          </a:p>
          <a:p>
            <a:pPr algn="ctr" marL="361950" marR="354330">
              <a:lnSpc>
                <a:spcPct val="118300"/>
              </a:lnSpc>
            </a:pP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suggest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1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businesses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10">
                <a:solidFill>
                  <a:srgbClr val="FFFFFF"/>
                </a:solidFill>
                <a:latin typeface="Arial MT"/>
                <a:cs typeface="Arial MT"/>
              </a:rPr>
              <a:t>health-</a:t>
            </a:r>
            <a:r>
              <a:rPr dirty="0" sz="2450" spc="260">
                <a:solidFill>
                  <a:srgbClr val="FFFFFF"/>
                </a:solidFill>
                <a:latin typeface="Arial MT"/>
                <a:cs typeface="Arial MT"/>
              </a:rPr>
              <a:t>conscious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Arial MT"/>
                <a:cs typeface="Arial MT"/>
              </a:rPr>
              <a:t>offerings,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tailoring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5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65">
                <a:solidFill>
                  <a:srgbClr val="FFFFFF"/>
                </a:solidFill>
                <a:latin typeface="Arial MT"/>
                <a:cs typeface="Arial MT"/>
              </a:rPr>
              <a:t>strategies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demographics,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considering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premium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8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00">
                <a:solidFill>
                  <a:srgbClr val="FFFFFF"/>
                </a:solidFill>
                <a:latin typeface="Arial MT"/>
                <a:cs typeface="Arial MT"/>
              </a:rPr>
              <a:t>cater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3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Arial MT"/>
                <a:cs typeface="Arial MT"/>
              </a:rPr>
              <a:t>quality-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conscious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consumers.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Arial MT"/>
                <a:cs typeface="Arial MT"/>
              </a:rPr>
              <a:t>trends,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Arial MT"/>
                <a:cs typeface="Arial MT"/>
              </a:rPr>
              <a:t>businesses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9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dirty="0" sz="24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315">
                <a:solidFill>
                  <a:srgbClr val="FFFFFF"/>
                </a:solidFill>
                <a:latin typeface="Arial MT"/>
                <a:cs typeface="Arial MT"/>
              </a:rPr>
              <a:t>meet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5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45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29">
                <a:solidFill>
                  <a:srgbClr val="FFFFFF"/>
                </a:solidFill>
                <a:latin typeface="Arial MT"/>
                <a:cs typeface="Arial MT"/>
              </a:rPr>
              <a:t>drive </a:t>
            </a:r>
            <a:r>
              <a:rPr dirty="0" sz="2450" spc="31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54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270">
                <a:solidFill>
                  <a:srgbClr val="FFFFFF"/>
                </a:solidFill>
                <a:latin typeface="Arial MT"/>
                <a:cs typeface="Arial MT"/>
              </a:rPr>
              <a:t>market.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1789" y="5011121"/>
            <a:ext cx="5397500" cy="13862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00" spc="445">
                <a:solidFill>
                  <a:srgbClr val="814512"/>
                </a:solidFill>
              </a:rPr>
              <a:t>Thank</a:t>
            </a:r>
            <a:r>
              <a:rPr dirty="0" sz="8900" spc="-225">
                <a:solidFill>
                  <a:srgbClr val="814512"/>
                </a:solidFill>
              </a:rPr>
              <a:t> </a:t>
            </a:r>
            <a:r>
              <a:rPr dirty="0" sz="8900" spc="380">
                <a:solidFill>
                  <a:srgbClr val="814512"/>
                </a:solidFill>
              </a:rPr>
              <a:t>You</a:t>
            </a:r>
            <a:endParaRPr sz="8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95195" y="677440"/>
            <a:ext cx="164465" cy="208915"/>
          </a:xfrm>
          <a:custGeom>
            <a:avLst/>
            <a:gdLst/>
            <a:ahLst/>
            <a:cxnLst/>
            <a:rect l="l" t="t" r="r" b="b"/>
            <a:pathLst>
              <a:path w="164465" h="208915">
                <a:moveTo>
                  <a:pt x="0" y="208738"/>
                </a:moveTo>
                <a:lnTo>
                  <a:pt x="0" y="0"/>
                </a:lnTo>
                <a:lnTo>
                  <a:pt x="164008" y="104369"/>
                </a:lnTo>
                <a:lnTo>
                  <a:pt x="0" y="208738"/>
                </a:lnTo>
                <a:close/>
              </a:path>
            </a:pathLst>
          </a:custGeom>
          <a:solidFill>
            <a:srgbClr val="814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00" y="9258333"/>
            <a:ext cx="164465" cy="208915"/>
          </a:xfrm>
          <a:custGeom>
            <a:avLst/>
            <a:gdLst/>
            <a:ahLst/>
            <a:cxnLst/>
            <a:rect l="l" t="t" r="r" b="b"/>
            <a:pathLst>
              <a:path w="164465" h="208915">
                <a:moveTo>
                  <a:pt x="0" y="208738"/>
                </a:moveTo>
                <a:lnTo>
                  <a:pt x="0" y="0"/>
                </a:lnTo>
                <a:lnTo>
                  <a:pt x="164008" y="104369"/>
                </a:lnTo>
                <a:lnTo>
                  <a:pt x="0" y="208738"/>
                </a:lnTo>
                <a:close/>
              </a:path>
            </a:pathLst>
          </a:custGeom>
          <a:solidFill>
            <a:srgbClr val="814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2125" rIns="0" bIns="0" rtlCol="0" vert="horz">
            <a:spAutoFit/>
          </a:bodyPr>
          <a:lstStyle/>
          <a:p>
            <a:pPr marL="1037590">
              <a:lnSpc>
                <a:spcPct val="100000"/>
              </a:lnSpc>
              <a:spcBef>
                <a:spcPts val="125"/>
              </a:spcBef>
            </a:pPr>
            <a:r>
              <a:rPr dirty="0" spc="300"/>
              <a:t>Introduction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51798" y="2532937"/>
            <a:ext cx="15195550" cy="7169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15700"/>
              </a:lnSpc>
              <a:spcBef>
                <a:spcPts val="95"/>
              </a:spcBef>
            </a:pPr>
            <a:r>
              <a:rPr dirty="0" sz="2700" spc="-19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27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dirty="0" sz="27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Rituparna,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currently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pursuing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Times New Roman"/>
                <a:cs typeface="Times New Roman"/>
              </a:rPr>
              <a:t>Analyst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course.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excited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dirty="0" sz="2700" spc="125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00" spc="5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Beverage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dirty="0" sz="2700" spc="5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Survey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dirty="0" sz="2700" spc="5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BI.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2700" spc="5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dirty="0" sz="27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consumer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behavior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preferences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dirty="0" sz="27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beverage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sector.</a:t>
            </a:r>
            <a:endParaRPr sz="27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15700"/>
              </a:lnSpc>
            </a:pP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survey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responses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imes New Roman"/>
                <a:cs typeface="Times New Roman"/>
              </a:rPr>
              <a:t>10,000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participants,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offering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brand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awareness,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health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consciousness,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27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frequency,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demographic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distribution.</a:t>
            </a:r>
            <a:r>
              <a:rPr dirty="0" sz="27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findings</a:t>
            </a:r>
            <a:r>
              <a:rPr dirty="0" sz="27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reveal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700" spc="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73%</a:t>
            </a:r>
            <a:r>
              <a:rPr dirty="0" sz="27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respondents</a:t>
            </a:r>
            <a:r>
              <a:rPr dirty="0" sz="2700" spc="4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aware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brands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surveyed,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6%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health-conscious,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indicating</a:t>
            </a:r>
            <a:r>
              <a:rPr dirty="0" sz="2700" spc="4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market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opportunity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healthier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options.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respondents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 aged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4">
                <a:solidFill>
                  <a:srgbClr val="FFFFFF"/>
                </a:solidFill>
                <a:latin typeface="Times New Roman"/>
                <a:cs typeface="Times New Roman"/>
              </a:rPr>
              <a:t>19-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years,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showing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young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 and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dirty="0" sz="27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consumer</a:t>
            </a:r>
            <a:r>
              <a:rPr dirty="0" sz="27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base.</a:t>
            </a:r>
            <a:endParaRPr sz="27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15700"/>
              </a:lnSpc>
              <a:spcBef>
                <a:spcPts val="5"/>
              </a:spcBef>
            </a:pPr>
            <a:r>
              <a:rPr dirty="0" sz="2700" spc="-75">
                <a:solidFill>
                  <a:srgbClr val="FFFFFF"/>
                </a:solidFill>
                <a:latin typeface="Times New Roman"/>
                <a:cs typeface="Times New Roman"/>
              </a:rPr>
              <a:t>City-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wise</a:t>
            </a:r>
            <a:r>
              <a:rPr dirty="0" sz="2700" spc="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imes New Roman"/>
                <a:cs typeface="Times New Roman"/>
              </a:rPr>
              <a:t>patterns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vary,</a:t>
            </a:r>
            <a:r>
              <a:rPr dirty="0" sz="2700" spc="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cities</a:t>
            </a:r>
            <a:r>
              <a:rPr dirty="0" sz="2700" spc="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showing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dirty="0" sz="2700" spc="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daily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imes New Roman"/>
                <a:cs typeface="Times New Roman"/>
              </a:rPr>
              <a:t>rates</a:t>
            </a:r>
            <a:r>
              <a:rPr dirty="0" sz="2700" spc="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preference</a:t>
            </a:r>
            <a:r>
              <a:rPr dirty="0" sz="27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organic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products.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Popular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brands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respondents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Bepsi,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Blue</a:t>
            </a:r>
            <a:r>
              <a:rPr dirty="0" sz="27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Bull,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Codex,</a:t>
            </a:r>
            <a:r>
              <a:rPr dirty="0" sz="2700" spc="6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Times New Roman"/>
                <a:cs typeface="Times New Roman"/>
              </a:rPr>
              <a:t>Cola-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Coka.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Health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concerns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imes New Roman"/>
                <a:cs typeface="Times New Roman"/>
              </a:rPr>
              <a:t>respondents,</a:t>
            </a:r>
            <a:r>
              <a:rPr dirty="0" sz="2700" spc="6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preference</a:t>
            </a:r>
            <a:r>
              <a:rPr dirty="0" sz="2700" spc="6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products</a:t>
            </a:r>
            <a:r>
              <a:rPr dirty="0" sz="27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imes New Roman"/>
                <a:cs typeface="Times New Roman"/>
              </a:rPr>
              <a:t>ingredients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reduced</a:t>
            </a:r>
            <a:r>
              <a:rPr dirty="0" sz="27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sugar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imes New Roman"/>
                <a:cs typeface="Times New Roman"/>
              </a:rPr>
              <a:t>content.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Additionally,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sensitivity</a:t>
            </a:r>
            <a:r>
              <a:rPr dirty="0" sz="27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varies,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7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notable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segment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Times New Roman"/>
                <a:cs typeface="Times New Roman"/>
              </a:rPr>
              <a:t>willing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pay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premium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imes New Roman"/>
                <a:cs typeface="Times New Roman"/>
              </a:rPr>
              <a:t>health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benefits.</a:t>
            </a:r>
            <a:endParaRPr sz="27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15700"/>
              </a:lnSpc>
            </a:pP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valuable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consumer</a:t>
            </a:r>
            <a:r>
              <a:rPr dirty="0" sz="27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behavior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Times New Roman"/>
                <a:cs typeface="Times New Roman"/>
              </a:rPr>
              <a:t>preferences,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imes New Roman"/>
                <a:cs typeface="Times New Roman"/>
              </a:rPr>
              <a:t>helping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businesses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tailor </a:t>
            </a:r>
            <a:r>
              <a:rPr dirty="0" sz="2700" spc="3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700" spc="2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-3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37537" sz="277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37537" sz="2775" spc="-1192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700" spc="2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700" spc="3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dirty="0" sz="2700" spc="2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700" spc="3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dirty="0" sz="2700" spc="2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700" spc="2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700" spc="8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imes New Roman"/>
                <a:cs typeface="Times New Roman"/>
              </a:rPr>
              <a:t>meet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imes New Roman"/>
                <a:cs typeface="Times New Roman"/>
              </a:rPr>
              <a:t>consumer</a:t>
            </a:r>
            <a:r>
              <a:rPr dirty="0" sz="27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needs.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15755" cy="2152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09" y="567437"/>
            <a:ext cx="17325974" cy="9163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13" y="417968"/>
            <a:ext cx="17468849" cy="9382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85" y="508714"/>
            <a:ext cx="17316449" cy="9353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21" y="376149"/>
            <a:ext cx="17192624" cy="9553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4546" y="2357458"/>
            <a:ext cx="6524624" cy="5572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4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90">
                <a:latin typeface="Times New Roman"/>
                <a:cs typeface="Times New Roman"/>
              </a:rPr>
              <a:t>BRAND</a:t>
            </a:r>
            <a:r>
              <a:rPr dirty="0" spc="-335">
                <a:latin typeface="Times New Roman"/>
                <a:cs typeface="Times New Roman"/>
              </a:rPr>
              <a:t> </a:t>
            </a:r>
            <a:r>
              <a:rPr dirty="0" spc="-470">
                <a:latin typeface="Times New Roman"/>
                <a:cs typeface="Times New Roman"/>
              </a:rPr>
              <a:t>PREFERENCE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89774" y="2406658"/>
            <a:ext cx="7035800" cy="674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500"/>
              </a:lnSpc>
              <a:spcBef>
                <a:spcPts val="90"/>
              </a:spcBef>
            </a:pP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Bepsi:</a:t>
            </a:r>
            <a:r>
              <a:rPr dirty="0" sz="2500" spc="42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dirty="0" sz="2500" spc="42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among</a:t>
            </a:r>
            <a:r>
              <a:rPr dirty="0" sz="2500" spc="42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dirty="0" sz="2500" spc="215">
                <a:solidFill>
                  <a:srgbClr val="FFFFFF"/>
                </a:solidFill>
                <a:latin typeface="Arial MT"/>
                <a:cs typeface="Arial MT"/>
              </a:rPr>
              <a:t>younger </a:t>
            </a:r>
            <a:r>
              <a:rPr dirty="0" sz="2500" spc="235">
                <a:solidFill>
                  <a:srgbClr val="FFFFFF"/>
                </a:solidFill>
                <a:latin typeface="Arial MT"/>
                <a:cs typeface="Arial MT"/>
              </a:rPr>
              <a:t>respondents,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Arial MT"/>
                <a:cs typeface="Arial MT"/>
              </a:rPr>
              <a:t>15-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age 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group.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500">
              <a:latin typeface="Arial MT"/>
              <a:cs typeface="Arial MT"/>
            </a:endParaRPr>
          </a:p>
          <a:p>
            <a:pPr algn="just" marL="12700" marR="5080">
              <a:lnSpc>
                <a:spcPct val="117500"/>
              </a:lnSpc>
            </a:pP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Blue</a:t>
            </a:r>
            <a:r>
              <a:rPr dirty="0" sz="2500" spc="20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dirty="0" sz="2500" spc="215">
                <a:solidFill>
                  <a:srgbClr val="FFFFFF"/>
                </a:solidFill>
                <a:latin typeface="Arial MT"/>
                <a:cs typeface="Arial MT"/>
              </a:rPr>
              <a:t>Bull: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Preferred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respondents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2500" spc="29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groups,</a:t>
            </a:r>
            <a:r>
              <a:rPr dirty="0" sz="2500" spc="29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35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00" spc="290">
                <a:solidFill>
                  <a:srgbClr val="FFFFFF"/>
                </a:solidFill>
                <a:latin typeface="Arial MT"/>
                <a:cs typeface="Arial MT"/>
              </a:rPr>
              <a:t>  a</a:t>
            </a:r>
            <a:r>
              <a:rPr dirty="0" sz="2500" spc="28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strong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presence</a:t>
            </a:r>
            <a:r>
              <a:rPr dirty="0" sz="25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urban</a:t>
            </a:r>
            <a:r>
              <a:rPr dirty="0" sz="25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areas.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500">
              <a:latin typeface="Arial MT"/>
              <a:cs typeface="Arial MT"/>
            </a:endParaRPr>
          </a:p>
          <a:p>
            <a:pPr algn="just" marL="12700" marR="5080">
              <a:lnSpc>
                <a:spcPct val="117500"/>
              </a:lnSpc>
            </a:pP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Codex:</a:t>
            </a:r>
            <a:r>
              <a:rPr dirty="0" sz="2500" spc="34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dirty="0" sz="2500" spc="35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9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00" spc="35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balanced</a:t>
            </a:r>
            <a:r>
              <a:rPr dirty="0" sz="2500" spc="34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preference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25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dirty="0" sz="25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 sz="25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groups,</a:t>
            </a:r>
            <a:r>
              <a:rPr dirty="0" sz="25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9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slight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inclination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00">
                <a:solidFill>
                  <a:srgbClr val="FFFFFF"/>
                </a:solidFill>
                <a:latin typeface="Arial MT"/>
                <a:cs typeface="Arial MT"/>
              </a:rPr>
              <a:t>towards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older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respondents.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5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2500" spc="150">
                <a:solidFill>
                  <a:srgbClr val="FFFFFF"/>
                </a:solidFill>
                <a:latin typeface="Arial MT"/>
                <a:cs typeface="Arial MT"/>
              </a:rPr>
              <a:t>Cola-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Coka:</a:t>
            </a:r>
            <a:r>
              <a:rPr dirty="0" sz="25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among</a:t>
            </a:r>
            <a:r>
              <a:rPr dirty="0" sz="25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Arial MT"/>
                <a:cs typeface="Arial MT"/>
              </a:rPr>
              <a:t>19-</a:t>
            </a: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17500"/>
              </a:lnSpc>
              <a:tabLst>
                <a:tab pos="742950" algn="l"/>
                <a:tab pos="1681480" algn="l"/>
                <a:tab pos="3065145" algn="l"/>
                <a:tab pos="4122420" algn="l"/>
                <a:tab pos="4644390" algn="l"/>
                <a:tab pos="6045835" algn="l"/>
              </a:tabLst>
            </a:pPr>
            <a:r>
              <a:rPr dirty="0" sz="2500" spc="235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204">
                <a:solidFill>
                  <a:srgbClr val="FFFFFF"/>
                </a:solidFill>
                <a:latin typeface="Arial MT"/>
                <a:cs typeface="Arial MT"/>
              </a:rPr>
              <a:t>group,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33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dirty="0" sz="25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brand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reputation.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79" y="1893988"/>
            <a:ext cx="6657974" cy="648652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pc="270"/>
              <a:t>Female</a:t>
            </a:r>
            <a:r>
              <a:rPr dirty="0" spc="55"/>
              <a:t> </a:t>
            </a:r>
            <a:r>
              <a:rPr dirty="0" spc="250"/>
              <a:t>Respondents:</a:t>
            </a:r>
            <a:r>
              <a:rPr dirty="0" spc="55"/>
              <a:t> </a:t>
            </a:r>
            <a:r>
              <a:rPr dirty="0" spc="320"/>
              <a:t>A</a:t>
            </a:r>
            <a:r>
              <a:rPr dirty="0" spc="55"/>
              <a:t> </a:t>
            </a:r>
            <a:r>
              <a:rPr dirty="0" spc="280"/>
              <a:t>significant </a:t>
            </a:r>
            <a:r>
              <a:rPr dirty="0" spc="290"/>
              <a:t>portion</a:t>
            </a:r>
            <a:r>
              <a:rPr dirty="0" spc="45"/>
              <a:t> </a:t>
            </a:r>
            <a:r>
              <a:rPr dirty="0" spc="290"/>
              <a:t>of</a:t>
            </a:r>
            <a:r>
              <a:rPr dirty="0" spc="50"/>
              <a:t> </a:t>
            </a:r>
            <a:r>
              <a:rPr dirty="0" spc="330"/>
              <a:t>the</a:t>
            </a:r>
            <a:r>
              <a:rPr dirty="0" spc="50"/>
              <a:t> </a:t>
            </a:r>
            <a:r>
              <a:rPr dirty="0" spc="280"/>
              <a:t>respondents</a:t>
            </a:r>
            <a:r>
              <a:rPr dirty="0" spc="50"/>
              <a:t> </a:t>
            </a:r>
            <a:r>
              <a:rPr dirty="0" spc="275"/>
              <a:t>are</a:t>
            </a:r>
            <a:r>
              <a:rPr dirty="0" spc="50"/>
              <a:t> </a:t>
            </a:r>
            <a:r>
              <a:rPr dirty="0" spc="254"/>
              <a:t>female, </a:t>
            </a:r>
            <a:r>
              <a:rPr dirty="0" spc="390"/>
              <a:t>with</a:t>
            </a:r>
            <a:r>
              <a:rPr dirty="0" spc="60"/>
              <a:t> </a:t>
            </a:r>
            <a:r>
              <a:rPr dirty="0" spc="285"/>
              <a:t>notable</a:t>
            </a:r>
            <a:r>
              <a:rPr dirty="0" spc="60"/>
              <a:t> </a:t>
            </a:r>
            <a:r>
              <a:rPr dirty="0" spc="270"/>
              <a:t>brand</a:t>
            </a:r>
            <a:r>
              <a:rPr dirty="0" spc="65"/>
              <a:t> </a:t>
            </a:r>
            <a:r>
              <a:rPr dirty="0" spc="300"/>
              <a:t>awareness</a:t>
            </a:r>
            <a:r>
              <a:rPr dirty="0" spc="60"/>
              <a:t> </a:t>
            </a:r>
            <a:r>
              <a:rPr dirty="0" spc="275"/>
              <a:t>and</a:t>
            </a:r>
            <a:r>
              <a:rPr dirty="0" spc="60"/>
              <a:t> </a:t>
            </a:r>
            <a:r>
              <a:rPr dirty="0" spc="280"/>
              <a:t>health </a:t>
            </a:r>
            <a:r>
              <a:rPr dirty="0" spc="265"/>
              <a:t>consciousness.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</a:p>
          <a:p>
            <a:pPr marL="12700" marR="542925">
              <a:lnSpc>
                <a:spcPct val="116500"/>
              </a:lnSpc>
            </a:pPr>
            <a:r>
              <a:rPr dirty="0" sz="2950" spc="280"/>
              <a:t>Male</a:t>
            </a:r>
            <a:r>
              <a:rPr dirty="0" sz="2950" spc="60"/>
              <a:t> </a:t>
            </a:r>
            <a:r>
              <a:rPr dirty="0" sz="2950" spc="254"/>
              <a:t>Respondents:</a:t>
            </a:r>
            <a:r>
              <a:rPr dirty="0" sz="2950" spc="60"/>
              <a:t> </a:t>
            </a:r>
            <a:r>
              <a:rPr dirty="0" sz="2950" spc="280"/>
              <a:t>Male</a:t>
            </a:r>
            <a:r>
              <a:rPr dirty="0" sz="2950" spc="60"/>
              <a:t> </a:t>
            </a:r>
            <a:r>
              <a:rPr dirty="0" sz="2950" spc="275"/>
              <a:t>respondents </a:t>
            </a:r>
            <a:r>
              <a:rPr dirty="0" sz="2950" spc="280"/>
              <a:t>also</a:t>
            </a:r>
            <a:r>
              <a:rPr dirty="0" sz="2950" spc="65"/>
              <a:t> </a:t>
            </a:r>
            <a:r>
              <a:rPr dirty="0" sz="2950" spc="360"/>
              <a:t>show</a:t>
            </a:r>
            <a:r>
              <a:rPr dirty="0" sz="2950" spc="65"/>
              <a:t> </a:t>
            </a:r>
            <a:r>
              <a:rPr dirty="0" sz="2950" spc="280"/>
              <a:t>high</a:t>
            </a:r>
            <a:r>
              <a:rPr dirty="0" sz="2950" spc="65"/>
              <a:t> </a:t>
            </a:r>
            <a:r>
              <a:rPr dirty="0" sz="2950" spc="275"/>
              <a:t>brand</a:t>
            </a:r>
            <a:r>
              <a:rPr dirty="0" sz="2950" spc="65"/>
              <a:t> </a:t>
            </a:r>
            <a:r>
              <a:rPr dirty="0" sz="2950" spc="285"/>
              <a:t>awareness,</a:t>
            </a:r>
            <a:r>
              <a:rPr dirty="0" sz="2950" spc="65"/>
              <a:t> </a:t>
            </a:r>
            <a:r>
              <a:rPr dirty="0" sz="2950" spc="315"/>
              <a:t>but </a:t>
            </a:r>
            <a:r>
              <a:rPr dirty="0" sz="2950" spc="295"/>
              <a:t>slightly</a:t>
            </a:r>
            <a:r>
              <a:rPr dirty="0" sz="2950" spc="55"/>
              <a:t> </a:t>
            </a:r>
            <a:r>
              <a:rPr dirty="0" sz="2950" spc="345"/>
              <a:t>lower</a:t>
            </a:r>
            <a:r>
              <a:rPr dirty="0" sz="2950" spc="60"/>
              <a:t> </a:t>
            </a:r>
            <a:r>
              <a:rPr dirty="0" sz="2950" spc="300"/>
              <a:t>health</a:t>
            </a:r>
            <a:r>
              <a:rPr dirty="0" sz="2950" spc="55"/>
              <a:t> </a:t>
            </a:r>
            <a:r>
              <a:rPr dirty="0" sz="2950" spc="285"/>
              <a:t>consciousness </a:t>
            </a:r>
            <a:r>
              <a:rPr dirty="0" sz="2950" spc="315"/>
              <a:t>compared</a:t>
            </a:r>
            <a:r>
              <a:rPr dirty="0" sz="2950" spc="55"/>
              <a:t> </a:t>
            </a:r>
            <a:r>
              <a:rPr dirty="0" sz="2950" spc="375"/>
              <a:t>to</a:t>
            </a:r>
            <a:r>
              <a:rPr dirty="0" sz="2950" spc="55"/>
              <a:t> </a:t>
            </a:r>
            <a:r>
              <a:rPr dirty="0" sz="2950" spc="260"/>
              <a:t>females.</a:t>
            </a:r>
            <a:endParaRPr sz="2950"/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950"/>
          </a:p>
          <a:p>
            <a:pPr marL="12700" marR="321945">
              <a:lnSpc>
                <a:spcPct val="116199"/>
              </a:lnSpc>
              <a:spcBef>
                <a:spcPts val="5"/>
              </a:spcBef>
            </a:pPr>
            <a:r>
              <a:rPr dirty="0" spc="175"/>
              <a:t>Non-</a:t>
            </a:r>
            <a:r>
              <a:rPr dirty="0" spc="270"/>
              <a:t>binary</a:t>
            </a:r>
            <a:r>
              <a:rPr dirty="0" spc="60"/>
              <a:t> </a:t>
            </a:r>
            <a:r>
              <a:rPr dirty="0" spc="250"/>
              <a:t>Respondents:</a:t>
            </a:r>
            <a:r>
              <a:rPr dirty="0" spc="60"/>
              <a:t> </a:t>
            </a:r>
            <a:r>
              <a:rPr dirty="0" spc="275"/>
              <a:t>This</a:t>
            </a:r>
            <a:r>
              <a:rPr dirty="0" spc="60"/>
              <a:t> </a:t>
            </a:r>
            <a:r>
              <a:rPr dirty="0" spc="229"/>
              <a:t>group, </a:t>
            </a:r>
            <a:r>
              <a:rPr dirty="0" spc="290"/>
              <a:t>though</a:t>
            </a:r>
            <a:r>
              <a:rPr dirty="0" spc="55"/>
              <a:t> </a:t>
            </a:r>
            <a:r>
              <a:rPr dirty="0" spc="290"/>
              <a:t>smaller</a:t>
            </a:r>
            <a:r>
              <a:rPr dirty="0" spc="60"/>
              <a:t> </a:t>
            </a:r>
            <a:r>
              <a:rPr dirty="0" spc="285"/>
              <a:t>in</a:t>
            </a:r>
            <a:r>
              <a:rPr dirty="0" spc="55"/>
              <a:t> </a:t>
            </a:r>
            <a:r>
              <a:rPr dirty="0" spc="265"/>
              <a:t>number,</a:t>
            </a:r>
            <a:r>
              <a:rPr dirty="0" spc="60"/>
              <a:t> </a:t>
            </a:r>
            <a:r>
              <a:rPr dirty="0" spc="335"/>
              <a:t>shows</a:t>
            </a:r>
            <a:r>
              <a:rPr dirty="0" spc="60"/>
              <a:t> </a:t>
            </a:r>
            <a:r>
              <a:rPr dirty="0" spc="315"/>
              <a:t>a</a:t>
            </a:r>
            <a:r>
              <a:rPr dirty="0" spc="55"/>
              <a:t> </a:t>
            </a:r>
            <a:r>
              <a:rPr dirty="0" spc="250"/>
              <a:t>high </a:t>
            </a:r>
            <a:r>
              <a:rPr dirty="0" spc="270"/>
              <a:t>level</a:t>
            </a:r>
            <a:r>
              <a:rPr dirty="0" spc="55"/>
              <a:t> </a:t>
            </a:r>
            <a:r>
              <a:rPr dirty="0" spc="290"/>
              <a:t>of</a:t>
            </a:r>
            <a:r>
              <a:rPr dirty="0" spc="60"/>
              <a:t> </a:t>
            </a:r>
            <a:r>
              <a:rPr dirty="0" spc="290"/>
              <a:t>health</a:t>
            </a:r>
            <a:r>
              <a:rPr dirty="0" spc="55"/>
              <a:t> </a:t>
            </a:r>
            <a:r>
              <a:rPr dirty="0" spc="265"/>
              <a:t>consciousness.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831" rIns="0" bIns="0" rtlCol="0" vert="horz">
            <a:spAutoFit/>
          </a:bodyPr>
          <a:lstStyle/>
          <a:p>
            <a:pPr marL="1550670">
              <a:lnSpc>
                <a:spcPct val="100000"/>
              </a:lnSpc>
              <a:spcBef>
                <a:spcPts val="140"/>
              </a:spcBef>
            </a:pPr>
            <a:r>
              <a:rPr dirty="0" sz="5500" spc="459" b="0">
                <a:latin typeface="Arial MT"/>
                <a:cs typeface="Arial MT"/>
              </a:rPr>
              <a:t>Gender</a:t>
            </a:r>
            <a:r>
              <a:rPr dirty="0" sz="5500" spc="110" b="0">
                <a:latin typeface="Arial MT"/>
                <a:cs typeface="Arial MT"/>
              </a:rPr>
              <a:t> </a:t>
            </a:r>
            <a:r>
              <a:rPr dirty="0" sz="5500" spc="500" b="0">
                <a:latin typeface="Arial MT"/>
                <a:cs typeface="Arial MT"/>
              </a:rPr>
              <a:t>Distribution:</a:t>
            </a:r>
            <a:endParaRPr sz="5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037777"/>
            <a:ext cx="6572249" cy="5572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pc="295"/>
              <a:t>Age</a:t>
            </a:r>
            <a:r>
              <a:rPr dirty="0" spc="-180"/>
              <a:t> </a:t>
            </a:r>
            <a:r>
              <a:rPr dirty="0" spc="535"/>
              <a:t>Group</a:t>
            </a:r>
            <a:r>
              <a:rPr dirty="0" spc="-175"/>
              <a:t> </a:t>
            </a:r>
            <a:r>
              <a:rPr dirty="0" spc="220"/>
              <a:t>Insights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1453" y="2297309"/>
            <a:ext cx="7930515" cy="674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51484">
              <a:lnSpc>
                <a:spcPct val="117500"/>
              </a:lnSpc>
              <a:spcBef>
                <a:spcPts val="90"/>
              </a:spcBef>
            </a:pPr>
            <a:r>
              <a:rPr dirty="0" sz="2500" spc="145">
                <a:solidFill>
                  <a:srgbClr val="FFFFFF"/>
                </a:solidFill>
                <a:latin typeface="Arial MT"/>
                <a:cs typeface="Arial MT"/>
              </a:rPr>
              <a:t>15-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18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Years: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15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0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strong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preference</a:t>
            </a:r>
            <a:r>
              <a:rPr dirty="0" sz="25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trendy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brands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5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35">
                <a:solidFill>
                  <a:srgbClr val="FFFFFF"/>
                </a:solidFill>
                <a:latin typeface="Arial MT"/>
                <a:cs typeface="Arial MT"/>
              </a:rPr>
              <a:t>less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health-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conscious.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17500"/>
              </a:lnSpc>
            </a:pPr>
            <a:r>
              <a:rPr dirty="0" sz="2500" spc="145">
                <a:solidFill>
                  <a:srgbClr val="FFFFFF"/>
                </a:solidFill>
                <a:latin typeface="Arial MT"/>
                <a:cs typeface="Arial MT"/>
              </a:rPr>
              <a:t>19-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Years: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largest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group,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95">
                <a:solidFill>
                  <a:srgbClr val="FFFFFF"/>
                </a:solidFill>
                <a:latin typeface="Arial MT"/>
                <a:cs typeface="Arial MT"/>
              </a:rPr>
              <a:t>showing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500" spc="270">
                <a:solidFill>
                  <a:srgbClr val="FFFFFF"/>
                </a:solidFill>
                <a:latin typeface="Arial MT"/>
                <a:cs typeface="Arial MT"/>
              </a:rPr>
              <a:t>balanced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80">
                <a:solidFill>
                  <a:srgbClr val="FFFFFF"/>
                </a:solidFill>
                <a:latin typeface="Arial MT"/>
                <a:cs typeface="Arial MT"/>
              </a:rPr>
              <a:t>interest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brand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reputation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health-</a:t>
            </a:r>
            <a:r>
              <a:rPr dirty="0" sz="2500" spc="280">
                <a:solidFill>
                  <a:srgbClr val="FFFFFF"/>
                </a:solidFill>
                <a:latin typeface="Arial MT"/>
                <a:cs typeface="Arial MT"/>
              </a:rPr>
              <a:t>conscious</a:t>
            </a:r>
            <a:r>
              <a:rPr dirty="0" sz="25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products.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500">
              <a:latin typeface="Arial MT"/>
              <a:cs typeface="Arial MT"/>
            </a:endParaRPr>
          </a:p>
          <a:p>
            <a:pPr marL="12700" marR="22860">
              <a:lnSpc>
                <a:spcPct val="117500"/>
              </a:lnSpc>
            </a:pPr>
            <a:r>
              <a:rPr dirty="0" sz="2500" spc="145">
                <a:solidFill>
                  <a:srgbClr val="FFFFFF"/>
                </a:solidFill>
                <a:latin typeface="Arial MT"/>
                <a:cs typeface="Arial MT"/>
              </a:rPr>
              <a:t>31-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45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Years: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dirty="0" sz="2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brand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reputation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effectiveness,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6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0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moderate </a:t>
            </a:r>
            <a:r>
              <a:rPr dirty="0" sz="2500" spc="280">
                <a:solidFill>
                  <a:srgbClr val="FFFFFF"/>
                </a:solidFill>
                <a:latin typeface="Arial MT"/>
                <a:cs typeface="Arial MT"/>
              </a:rPr>
              <a:t>interest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health-</a:t>
            </a:r>
            <a:r>
              <a:rPr dirty="0" sz="2500" spc="280">
                <a:solidFill>
                  <a:srgbClr val="FFFFFF"/>
                </a:solidFill>
                <a:latin typeface="Arial MT"/>
                <a:cs typeface="Arial MT"/>
              </a:rPr>
              <a:t>conscious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products.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500">
              <a:latin typeface="Arial MT"/>
              <a:cs typeface="Arial MT"/>
            </a:endParaRPr>
          </a:p>
          <a:p>
            <a:pPr marL="12700" marR="803910">
              <a:lnSpc>
                <a:spcPct val="117500"/>
              </a:lnSpc>
            </a:pPr>
            <a:r>
              <a:rPr dirty="0" sz="2500" spc="145">
                <a:solidFill>
                  <a:srgbClr val="FFFFFF"/>
                </a:solidFill>
                <a:latin typeface="Arial MT"/>
                <a:cs typeface="Arial MT"/>
              </a:rPr>
              <a:t>46-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65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25">
                <a:solidFill>
                  <a:srgbClr val="FFFFFF"/>
                </a:solidFill>
                <a:latin typeface="Arial MT"/>
                <a:cs typeface="Arial MT"/>
              </a:rPr>
              <a:t>Years: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0">
                <a:solidFill>
                  <a:srgbClr val="FFFFFF"/>
                </a:solidFill>
                <a:latin typeface="Arial MT"/>
                <a:cs typeface="Arial MT"/>
              </a:rPr>
              <a:t>Smaller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75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05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dirty="0" sz="2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0">
                <a:solidFill>
                  <a:srgbClr val="FFFFFF"/>
                </a:solidFill>
                <a:latin typeface="Arial MT"/>
                <a:cs typeface="Arial MT"/>
              </a:rPr>
              <a:t>highly </a:t>
            </a:r>
            <a:r>
              <a:rPr dirty="0" sz="2500" spc="220">
                <a:solidFill>
                  <a:srgbClr val="FFFFFF"/>
                </a:solidFill>
                <a:latin typeface="Arial MT"/>
                <a:cs typeface="Arial MT"/>
              </a:rPr>
              <a:t>health-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conscious,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preferring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54">
                <a:solidFill>
                  <a:srgbClr val="FFFFFF"/>
                </a:solidFill>
                <a:latin typeface="Arial MT"/>
                <a:cs typeface="Arial MT"/>
              </a:rPr>
              <a:t>brands</a:t>
            </a:r>
            <a:r>
              <a:rPr dirty="0" sz="25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34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2500" spc="260">
                <a:solidFill>
                  <a:srgbClr val="FFFFFF"/>
                </a:solidFill>
                <a:latin typeface="Arial MT"/>
                <a:cs typeface="Arial MT"/>
              </a:rPr>
              <a:t>healthier</a:t>
            </a:r>
            <a:r>
              <a:rPr dirty="0" sz="25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00" spc="245">
                <a:solidFill>
                  <a:srgbClr val="FFFFFF"/>
                </a:solidFill>
                <a:latin typeface="Arial MT"/>
                <a:cs typeface="Arial MT"/>
              </a:rPr>
              <a:t>alternatives.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Rituparna Swain</dc:creator>
  <cp:keywords>DAGPboQIics,BAFvhpZOB6g</cp:keywords>
  <dc:title>Analysis of Food and Beverage Industry Survey Data</dc:title>
  <dcterms:created xsi:type="dcterms:W3CDTF">2024-08-31T18:50:18Z</dcterms:created>
  <dcterms:modified xsi:type="dcterms:W3CDTF">2024-08-31T18:50:18Z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  <property fmtid="{D5CDD505-2E9C-101B-9397-08002B2CF9AE}" pid="5" name="Producer">
    <vt:lpwstr>Canva</vt:lpwstr>
  </property>
</Properties>
</file>