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515"/>
    <a:srgbClr val="1A1A1A"/>
    <a:srgbClr val="4C3C2F"/>
    <a:srgbClr val="B79473"/>
    <a:srgbClr val="FCFCFC"/>
    <a:srgbClr val="D9D5CC"/>
    <a:srgbClr val="512B2B"/>
    <a:srgbClr val="CF5141"/>
    <a:srgbClr val="E5ECF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862" y="6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Literacy rate of states in India in 2011</a:t>
            </a:r>
            <a:endParaRPr lang="en-IN"/>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Series 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Sheet1!$A$2:$A$7</c:f>
              <c:strCache>
                <c:ptCount val="6"/>
                <c:pt idx="0">
                  <c:v>Mizoram</c:v>
                </c:pt>
                <c:pt idx="1">
                  <c:v>Puducherry</c:v>
                </c:pt>
                <c:pt idx="2">
                  <c:v>kerela</c:v>
                </c:pt>
                <c:pt idx="3">
                  <c:v>Lakshadweep</c:v>
                </c:pt>
                <c:pt idx="4">
                  <c:v>Tamil Nadu</c:v>
                </c:pt>
                <c:pt idx="5">
                  <c:v>Nagaland</c:v>
                </c:pt>
              </c:strCache>
            </c:strRef>
          </c:cat>
          <c:val>
            <c:numRef>
              <c:f>Sheet1!$B$2:$B$7</c:f>
              <c:numCache>
                <c:formatCode>General</c:formatCode>
                <c:ptCount val="6"/>
                <c:pt idx="0">
                  <c:v>97.91</c:v>
                </c:pt>
                <c:pt idx="1">
                  <c:v>97.87</c:v>
                </c:pt>
                <c:pt idx="2">
                  <c:v>97.21</c:v>
                </c:pt>
                <c:pt idx="3">
                  <c:v>91.85</c:v>
                </c:pt>
                <c:pt idx="4">
                  <c:v>91.75</c:v>
                </c:pt>
                <c:pt idx="5">
                  <c:v>91.62</c:v>
                </c:pt>
              </c:numCache>
            </c:numRef>
          </c:val>
          <c:extLst>
            <c:ext xmlns:c16="http://schemas.microsoft.com/office/drawing/2014/chart" uri="{C3380CC4-5D6E-409C-BE32-E72D297353CC}">
              <c16:uniqueId val="{00000000-A668-41E1-BF4E-0CD1B4521592}"/>
            </c:ext>
          </c:extLst>
        </c:ser>
        <c:ser>
          <c:idx val="1"/>
          <c:order val="1"/>
          <c:tx>
            <c:strRef>
              <c:f>Sheet1!$C$1</c:f>
              <c:strCache>
                <c:ptCount val="1"/>
                <c:pt idx="0">
                  <c:v>Column2</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Sheet1!$A$2:$A$7</c:f>
              <c:strCache>
                <c:ptCount val="6"/>
                <c:pt idx="0">
                  <c:v>Mizoram</c:v>
                </c:pt>
                <c:pt idx="1">
                  <c:v>Puducherry</c:v>
                </c:pt>
                <c:pt idx="2">
                  <c:v>kerela</c:v>
                </c:pt>
                <c:pt idx="3">
                  <c:v>Lakshadweep</c:v>
                </c:pt>
                <c:pt idx="4">
                  <c:v>Tamil Nadu</c:v>
                </c:pt>
                <c:pt idx="5">
                  <c:v>Nagaland</c:v>
                </c:pt>
              </c:strCache>
            </c:strRef>
          </c:cat>
          <c:val>
            <c:numRef>
              <c:f>Sheet1!$C$2:$C$7</c:f>
              <c:numCache>
                <c:formatCode>General</c:formatCode>
                <c:ptCount val="6"/>
              </c:numCache>
            </c:numRef>
          </c:val>
          <c:extLst>
            <c:ext xmlns:c16="http://schemas.microsoft.com/office/drawing/2014/chart" uri="{C3380CC4-5D6E-409C-BE32-E72D297353CC}">
              <c16:uniqueId val="{00000001-A668-41E1-BF4E-0CD1B4521592}"/>
            </c:ext>
          </c:extLst>
        </c:ser>
        <c:ser>
          <c:idx val="2"/>
          <c:order val="2"/>
          <c:tx>
            <c:strRef>
              <c:f>Sheet1!$D$1</c:f>
              <c:strCache>
                <c:ptCount val="1"/>
                <c:pt idx="0">
                  <c:v>Column1</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Sheet1!$A$2:$A$7</c:f>
              <c:strCache>
                <c:ptCount val="6"/>
                <c:pt idx="0">
                  <c:v>Mizoram</c:v>
                </c:pt>
                <c:pt idx="1">
                  <c:v>Puducherry</c:v>
                </c:pt>
                <c:pt idx="2">
                  <c:v>kerela</c:v>
                </c:pt>
                <c:pt idx="3">
                  <c:v>Lakshadweep</c:v>
                </c:pt>
                <c:pt idx="4">
                  <c:v>Tamil Nadu</c:v>
                </c:pt>
                <c:pt idx="5">
                  <c:v>Nagaland</c:v>
                </c:pt>
              </c:strCache>
            </c:strRef>
          </c:cat>
          <c:val>
            <c:numRef>
              <c:f>Sheet1!$D$2:$D$7</c:f>
              <c:numCache>
                <c:formatCode>General</c:formatCode>
                <c:ptCount val="6"/>
              </c:numCache>
            </c:numRef>
          </c:val>
          <c:extLst>
            <c:ext xmlns:c16="http://schemas.microsoft.com/office/drawing/2014/chart" uri="{C3380CC4-5D6E-409C-BE32-E72D297353CC}">
              <c16:uniqueId val="{00000002-A668-41E1-BF4E-0CD1B4521592}"/>
            </c:ext>
          </c:extLst>
        </c:ser>
        <c:dLbls>
          <c:dLblPos val="ctr"/>
          <c:showLegendKey val="0"/>
          <c:showVal val="1"/>
          <c:showCatName val="0"/>
          <c:showSerName val="0"/>
          <c:showPercent val="0"/>
          <c:showBubbleSize val="0"/>
        </c:dLbls>
        <c:gapWidth val="79"/>
        <c:overlap val="100"/>
        <c:axId val="335578128"/>
        <c:axId val="335578608"/>
      </c:barChart>
      <c:catAx>
        <c:axId val="3355781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State</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220000" spcFirstLastPara="1" vertOverflow="ellipsis" wrap="square" anchor="ctr" anchorCtr="1"/>
          <a:lstStyle/>
          <a:p>
            <a:pPr>
              <a:defRPr sz="1064" b="0" i="0" u="none" strike="noStrike" kern="1200" cap="all" spc="120" normalizeH="0" baseline="0">
                <a:ln w="0">
                  <a:solidFill>
                    <a:srgbClr val="1A1A1A">
                      <a:alpha val="86000"/>
                    </a:srgbClr>
                  </a:solidFill>
                </a:ln>
                <a:solidFill>
                  <a:srgbClr val="151515"/>
                </a:solidFill>
                <a:latin typeface="+mn-lt"/>
                <a:ea typeface="+mn-ea"/>
                <a:cs typeface="+mn-cs"/>
              </a:defRPr>
            </a:pPr>
            <a:endParaRPr lang="en-US"/>
          </a:p>
        </c:txPr>
        <c:crossAx val="335578608"/>
        <c:crosses val="autoZero"/>
        <c:auto val="1"/>
        <c:lblAlgn val="ctr"/>
        <c:lblOffset val="100"/>
        <c:noMultiLvlLbl val="0"/>
      </c:catAx>
      <c:valAx>
        <c:axId val="335578608"/>
        <c:scaling>
          <c:orientation val="minMax"/>
        </c:scaling>
        <c:delete val="1"/>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Literacy rate</a:t>
                </a:r>
                <a:endParaRPr lang="en-IN"/>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335578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Literacy rate of districts in India in 2011</a:t>
            </a:r>
            <a:endParaRPr lang="en-IN" dirty="0"/>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Series 1</c:v>
                </c:pt>
              </c:strCache>
            </c:strRef>
          </c:tx>
          <c:spPr>
            <a:solidFill>
              <a:schemeClr val="accent6">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Sheet1!$A$2:$A$7</c:f>
              <c:strCache>
                <c:ptCount val="6"/>
                <c:pt idx="0">
                  <c:v>Serchhip</c:v>
                </c:pt>
                <c:pt idx="1">
                  <c:v>Aizawl</c:v>
                </c:pt>
                <c:pt idx="2">
                  <c:v>Mahe</c:v>
                </c:pt>
                <c:pt idx="3">
                  <c:v>Kottayam</c:v>
                </c:pt>
                <c:pt idx="4">
                  <c:v>Pathanamthitta</c:v>
                </c:pt>
                <c:pt idx="5">
                  <c:v>Champhai</c:v>
                </c:pt>
              </c:strCache>
            </c:strRef>
          </c:cat>
          <c:val>
            <c:numRef>
              <c:f>Sheet1!$B$2:$B$7</c:f>
              <c:numCache>
                <c:formatCode>General</c:formatCode>
                <c:ptCount val="6"/>
                <c:pt idx="0">
                  <c:v>97.91</c:v>
                </c:pt>
                <c:pt idx="1">
                  <c:v>97.89</c:v>
                </c:pt>
                <c:pt idx="2">
                  <c:v>97.87</c:v>
                </c:pt>
                <c:pt idx="3">
                  <c:v>97.21</c:v>
                </c:pt>
                <c:pt idx="4">
                  <c:v>96.55</c:v>
                </c:pt>
                <c:pt idx="5">
                  <c:v>95.91</c:v>
                </c:pt>
              </c:numCache>
            </c:numRef>
          </c:val>
          <c:extLst>
            <c:ext xmlns:c16="http://schemas.microsoft.com/office/drawing/2014/chart" uri="{C3380CC4-5D6E-409C-BE32-E72D297353CC}">
              <c16:uniqueId val="{00000000-D117-4AA1-800E-2288429AE7D6}"/>
            </c:ext>
          </c:extLst>
        </c:ser>
        <c:ser>
          <c:idx val="1"/>
          <c:order val="1"/>
          <c:tx>
            <c:strRef>
              <c:f>Sheet1!$C$1</c:f>
              <c:strCache>
                <c:ptCount val="1"/>
                <c:pt idx="0">
                  <c:v>Column2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Sheet1!$A$2:$A$7</c:f>
              <c:strCache>
                <c:ptCount val="6"/>
                <c:pt idx="0">
                  <c:v>Serchhip</c:v>
                </c:pt>
                <c:pt idx="1">
                  <c:v>Aizawl</c:v>
                </c:pt>
                <c:pt idx="2">
                  <c:v>Mahe</c:v>
                </c:pt>
                <c:pt idx="3">
                  <c:v>Kottayam</c:v>
                </c:pt>
                <c:pt idx="4">
                  <c:v>Pathanamthitta</c:v>
                </c:pt>
                <c:pt idx="5">
                  <c:v>Champhai</c:v>
                </c:pt>
              </c:strCache>
            </c:strRef>
          </c:cat>
          <c:val>
            <c:numRef>
              <c:f>Sheet1!$C$2:$C$7</c:f>
              <c:numCache>
                <c:formatCode>General</c:formatCode>
                <c:ptCount val="6"/>
              </c:numCache>
            </c:numRef>
          </c:val>
          <c:extLst>
            <c:ext xmlns:c16="http://schemas.microsoft.com/office/drawing/2014/chart" uri="{C3380CC4-5D6E-409C-BE32-E72D297353CC}">
              <c16:uniqueId val="{00000001-D117-4AA1-800E-2288429AE7D6}"/>
            </c:ext>
          </c:extLst>
        </c:ser>
        <c:ser>
          <c:idx val="2"/>
          <c:order val="2"/>
          <c:tx>
            <c:strRef>
              <c:f>Sheet1!$D$1</c:f>
              <c:strCache>
                <c:ptCount val="1"/>
                <c:pt idx="0">
                  <c:v>Column1</c:v>
                </c:pt>
              </c:strCache>
            </c:strRef>
          </c:tx>
          <c:spPr>
            <a:solidFill>
              <a:schemeClr val="accent6">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Sheet1!$A$2:$A$7</c:f>
              <c:strCache>
                <c:ptCount val="6"/>
                <c:pt idx="0">
                  <c:v>Serchhip</c:v>
                </c:pt>
                <c:pt idx="1">
                  <c:v>Aizawl</c:v>
                </c:pt>
                <c:pt idx="2">
                  <c:v>Mahe</c:v>
                </c:pt>
                <c:pt idx="3">
                  <c:v>Kottayam</c:v>
                </c:pt>
                <c:pt idx="4">
                  <c:v>Pathanamthitta</c:v>
                </c:pt>
                <c:pt idx="5">
                  <c:v>Champhai</c:v>
                </c:pt>
              </c:strCache>
            </c:strRef>
          </c:cat>
          <c:val>
            <c:numRef>
              <c:f>Sheet1!$D$2:$D$7</c:f>
              <c:numCache>
                <c:formatCode>General</c:formatCode>
                <c:ptCount val="6"/>
              </c:numCache>
            </c:numRef>
          </c:val>
          <c:extLst>
            <c:ext xmlns:c16="http://schemas.microsoft.com/office/drawing/2014/chart" uri="{C3380CC4-5D6E-409C-BE32-E72D297353CC}">
              <c16:uniqueId val="{00000002-D117-4AA1-800E-2288429AE7D6}"/>
            </c:ext>
          </c:extLst>
        </c:ser>
        <c:dLbls>
          <c:dLblPos val="ctr"/>
          <c:showLegendKey val="0"/>
          <c:showVal val="1"/>
          <c:showCatName val="0"/>
          <c:showSerName val="0"/>
          <c:showPercent val="0"/>
          <c:showBubbleSize val="0"/>
        </c:dLbls>
        <c:gapWidth val="79"/>
        <c:overlap val="100"/>
        <c:axId val="335578128"/>
        <c:axId val="335578608"/>
      </c:barChart>
      <c:catAx>
        <c:axId val="3355781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State</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60000" spcFirstLastPara="1" vertOverflow="ellipsis" wrap="square" anchor="t" anchorCtr="0"/>
          <a:lstStyle/>
          <a:p>
            <a:pPr>
              <a:defRPr sz="1064" b="0" i="0" u="none" strike="noStrike" kern="1200" cap="all" spc="120" normalizeH="0" baseline="0">
                <a:ln w="9525" cmpd="dbl">
                  <a:solidFill>
                    <a:srgbClr val="1A1A1A"/>
                  </a:solidFill>
                </a:ln>
                <a:solidFill>
                  <a:schemeClr val="tx1">
                    <a:lumMod val="65000"/>
                    <a:lumOff val="35000"/>
                  </a:schemeClr>
                </a:solidFill>
                <a:latin typeface="+mn-lt"/>
                <a:ea typeface="+mn-ea"/>
                <a:cs typeface="+mn-cs"/>
              </a:defRPr>
            </a:pPr>
            <a:endParaRPr lang="en-US"/>
          </a:p>
        </c:txPr>
        <c:crossAx val="335578608"/>
        <c:crosses val="autoZero"/>
        <c:auto val="0"/>
        <c:lblAlgn val="ctr"/>
        <c:lblOffset val="100"/>
        <c:noMultiLvlLbl val="0"/>
      </c:catAx>
      <c:valAx>
        <c:axId val="335578608"/>
        <c:scaling>
          <c:orientation val="minMax"/>
        </c:scaling>
        <c:delete val="1"/>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Literacy rate</a:t>
                </a:r>
                <a:endParaRPr lang="en-IN"/>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335578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sex-ratio</a:t>
            </a:r>
            <a:r>
              <a:rPr lang="en-US" baseline="0" dirty="0"/>
              <a:t> of states </a:t>
            </a:r>
            <a:r>
              <a:rPr lang="en-US" dirty="0"/>
              <a:t>in India in 2011</a:t>
            </a:r>
            <a:endParaRPr lang="en-IN" dirty="0"/>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Series 1</c:v>
                </c:pt>
              </c:strCache>
            </c:strRef>
          </c:tx>
          <c:spPr>
            <a:solidFill>
              <a:schemeClr val="dk1">
                <a:tint val="885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Sheet1!$A$2:$A$7</c:f>
              <c:strCache>
                <c:ptCount val="6"/>
                <c:pt idx="0">
                  <c:v>Puducherry</c:v>
                </c:pt>
                <c:pt idx="1">
                  <c:v>Uttarakhand</c:v>
                </c:pt>
                <c:pt idx="2">
                  <c:v>kerala</c:v>
                </c:pt>
                <c:pt idx="3">
                  <c:v>Maharashtra</c:v>
                </c:pt>
                <c:pt idx="4">
                  <c:v>Himachal Pradesh</c:v>
                </c:pt>
                <c:pt idx="5">
                  <c:v>Karnataka</c:v>
                </c:pt>
              </c:strCache>
            </c:strRef>
          </c:cat>
          <c:val>
            <c:numRef>
              <c:f>Sheet1!$B$2:$B$7</c:f>
              <c:numCache>
                <c:formatCode>General</c:formatCode>
                <c:ptCount val="6"/>
                <c:pt idx="0">
                  <c:v>1184</c:v>
                </c:pt>
                <c:pt idx="1">
                  <c:v>1139</c:v>
                </c:pt>
                <c:pt idx="2">
                  <c:v>1136</c:v>
                </c:pt>
                <c:pt idx="3">
                  <c:v>1122</c:v>
                </c:pt>
                <c:pt idx="4">
                  <c:v>1095</c:v>
                </c:pt>
                <c:pt idx="5">
                  <c:v>1094</c:v>
                </c:pt>
              </c:numCache>
            </c:numRef>
          </c:val>
          <c:extLst>
            <c:ext xmlns:c16="http://schemas.microsoft.com/office/drawing/2014/chart" uri="{C3380CC4-5D6E-409C-BE32-E72D297353CC}">
              <c16:uniqueId val="{00000000-19AB-44C6-B4A7-4E7E57B70853}"/>
            </c:ext>
          </c:extLst>
        </c:ser>
        <c:ser>
          <c:idx val="1"/>
          <c:order val="1"/>
          <c:tx>
            <c:strRef>
              <c:f>Sheet1!$C$1</c:f>
              <c:strCache>
                <c:ptCount val="1"/>
                <c:pt idx="0">
                  <c:v>Column2</c:v>
                </c:pt>
              </c:strCache>
            </c:strRef>
          </c:tx>
          <c:spPr>
            <a:solidFill>
              <a:schemeClr val="dk1">
                <a:tint val="5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Sheet1!$A$2:$A$7</c:f>
              <c:strCache>
                <c:ptCount val="6"/>
                <c:pt idx="0">
                  <c:v>Puducherry</c:v>
                </c:pt>
                <c:pt idx="1">
                  <c:v>Uttarakhand</c:v>
                </c:pt>
                <c:pt idx="2">
                  <c:v>kerala</c:v>
                </c:pt>
                <c:pt idx="3">
                  <c:v>Maharashtra</c:v>
                </c:pt>
                <c:pt idx="4">
                  <c:v>Himachal Pradesh</c:v>
                </c:pt>
                <c:pt idx="5">
                  <c:v>Karnataka</c:v>
                </c:pt>
              </c:strCache>
            </c:strRef>
          </c:cat>
          <c:val>
            <c:numRef>
              <c:f>Sheet1!$C$2:$C$7</c:f>
              <c:numCache>
                <c:formatCode>General</c:formatCode>
                <c:ptCount val="6"/>
              </c:numCache>
            </c:numRef>
          </c:val>
          <c:extLst>
            <c:ext xmlns:c16="http://schemas.microsoft.com/office/drawing/2014/chart" uri="{C3380CC4-5D6E-409C-BE32-E72D297353CC}">
              <c16:uniqueId val="{00000001-19AB-44C6-B4A7-4E7E57B70853}"/>
            </c:ext>
          </c:extLst>
        </c:ser>
        <c:ser>
          <c:idx val="2"/>
          <c:order val="2"/>
          <c:tx>
            <c:strRef>
              <c:f>Sheet1!$D$1</c:f>
              <c:strCache>
                <c:ptCount val="1"/>
                <c:pt idx="0">
                  <c:v>Column1</c:v>
                </c:pt>
              </c:strCache>
            </c:strRef>
          </c:tx>
          <c:spPr>
            <a:solidFill>
              <a:schemeClr val="dk1">
                <a:tint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Sheet1!$A$2:$A$7</c:f>
              <c:strCache>
                <c:ptCount val="6"/>
                <c:pt idx="0">
                  <c:v>Puducherry</c:v>
                </c:pt>
                <c:pt idx="1">
                  <c:v>Uttarakhand</c:v>
                </c:pt>
                <c:pt idx="2">
                  <c:v>kerala</c:v>
                </c:pt>
                <c:pt idx="3">
                  <c:v>Maharashtra</c:v>
                </c:pt>
                <c:pt idx="4">
                  <c:v>Himachal Pradesh</c:v>
                </c:pt>
                <c:pt idx="5">
                  <c:v>Karnataka</c:v>
                </c:pt>
              </c:strCache>
            </c:strRef>
          </c:cat>
          <c:val>
            <c:numRef>
              <c:f>Sheet1!$D$2:$D$7</c:f>
              <c:numCache>
                <c:formatCode>General</c:formatCode>
                <c:ptCount val="6"/>
              </c:numCache>
            </c:numRef>
          </c:val>
          <c:extLst>
            <c:ext xmlns:c16="http://schemas.microsoft.com/office/drawing/2014/chart" uri="{C3380CC4-5D6E-409C-BE32-E72D297353CC}">
              <c16:uniqueId val="{00000002-19AB-44C6-B4A7-4E7E57B70853}"/>
            </c:ext>
          </c:extLst>
        </c:ser>
        <c:dLbls>
          <c:dLblPos val="ctr"/>
          <c:showLegendKey val="0"/>
          <c:showVal val="1"/>
          <c:showCatName val="0"/>
          <c:showSerName val="0"/>
          <c:showPercent val="0"/>
          <c:showBubbleSize val="0"/>
        </c:dLbls>
        <c:gapWidth val="79"/>
        <c:overlap val="100"/>
        <c:axId val="335578128"/>
        <c:axId val="335578608"/>
      </c:barChart>
      <c:catAx>
        <c:axId val="3355781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State</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60000" spcFirstLastPara="1" vertOverflow="ellipsis" wrap="square" anchor="t" anchorCtr="0"/>
          <a:lstStyle/>
          <a:p>
            <a:pPr>
              <a:defRPr sz="1064" b="0" i="0" u="none" strike="noStrike" kern="1200" cap="all" spc="120" normalizeH="0" baseline="0">
                <a:ln w="9525" cmpd="dbl">
                  <a:solidFill>
                    <a:srgbClr val="1A1A1A"/>
                  </a:solidFill>
                </a:ln>
                <a:solidFill>
                  <a:schemeClr val="tx1">
                    <a:lumMod val="65000"/>
                    <a:lumOff val="35000"/>
                  </a:schemeClr>
                </a:solidFill>
                <a:latin typeface="+mn-lt"/>
                <a:ea typeface="+mn-ea"/>
                <a:cs typeface="+mn-cs"/>
              </a:defRPr>
            </a:pPr>
            <a:endParaRPr lang="en-US"/>
          </a:p>
        </c:txPr>
        <c:crossAx val="335578608"/>
        <c:crosses val="autoZero"/>
        <c:auto val="0"/>
        <c:lblAlgn val="ctr"/>
        <c:lblOffset val="100"/>
        <c:noMultiLvlLbl val="0"/>
      </c:catAx>
      <c:valAx>
        <c:axId val="335578608"/>
        <c:scaling>
          <c:orientation val="minMax"/>
        </c:scaling>
        <c:delete val="1"/>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Sex- ratio</a:t>
                </a:r>
                <a:endParaRPr lang="en-IN" dirty="0"/>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335578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sex-ratio</a:t>
            </a:r>
            <a:r>
              <a:rPr lang="en-US" baseline="0" dirty="0"/>
              <a:t> of districts </a:t>
            </a:r>
            <a:r>
              <a:rPr lang="en-US" dirty="0"/>
              <a:t>in India in 2011</a:t>
            </a:r>
            <a:endParaRPr lang="en-IN" dirty="0"/>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Series 1</c:v>
                </c:pt>
              </c:strCache>
            </c:strRef>
          </c:tx>
          <c:spPr>
            <a:solidFill>
              <a:schemeClr val="accent5">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Sheet1!$A$2:$A$7</c:f>
              <c:strCache>
                <c:ptCount val="6"/>
                <c:pt idx="0">
                  <c:v>Mahe</c:v>
                </c:pt>
                <c:pt idx="1">
                  <c:v>Almora</c:v>
                </c:pt>
                <c:pt idx="2">
                  <c:v>Kannur</c:v>
                </c:pt>
                <c:pt idx="3">
                  <c:v>Pathanamthitta</c:v>
                </c:pt>
                <c:pt idx="4">
                  <c:v>Ratnagiri</c:v>
                </c:pt>
                <c:pt idx="5">
                  <c:v>Rudraprayag</c:v>
                </c:pt>
              </c:strCache>
            </c:strRef>
          </c:cat>
          <c:val>
            <c:numRef>
              <c:f>Sheet1!$B$2:$B$7</c:f>
              <c:numCache>
                <c:formatCode>General</c:formatCode>
                <c:ptCount val="6"/>
                <c:pt idx="0">
                  <c:v>1184</c:v>
                </c:pt>
                <c:pt idx="1">
                  <c:v>1139</c:v>
                </c:pt>
                <c:pt idx="2">
                  <c:v>1136</c:v>
                </c:pt>
                <c:pt idx="3">
                  <c:v>1132</c:v>
                </c:pt>
                <c:pt idx="4">
                  <c:v>1122</c:v>
                </c:pt>
                <c:pt idx="5">
                  <c:v>1114</c:v>
                </c:pt>
              </c:numCache>
            </c:numRef>
          </c:val>
          <c:extLst>
            <c:ext xmlns:c16="http://schemas.microsoft.com/office/drawing/2014/chart" uri="{C3380CC4-5D6E-409C-BE32-E72D297353CC}">
              <c16:uniqueId val="{00000000-EED1-427F-9E15-61E30492493C}"/>
            </c:ext>
          </c:extLst>
        </c:ser>
        <c:ser>
          <c:idx val="1"/>
          <c:order val="1"/>
          <c:tx>
            <c:strRef>
              <c:f>Sheet1!$C$1</c:f>
              <c:strCache>
                <c:ptCount val="1"/>
                <c:pt idx="0">
                  <c:v>Column2</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Sheet1!$A$2:$A$7</c:f>
              <c:strCache>
                <c:ptCount val="6"/>
                <c:pt idx="0">
                  <c:v>Mahe</c:v>
                </c:pt>
                <c:pt idx="1">
                  <c:v>Almora</c:v>
                </c:pt>
                <c:pt idx="2">
                  <c:v>Kannur</c:v>
                </c:pt>
                <c:pt idx="3">
                  <c:v>Pathanamthitta</c:v>
                </c:pt>
                <c:pt idx="4">
                  <c:v>Ratnagiri</c:v>
                </c:pt>
                <c:pt idx="5">
                  <c:v>Rudraprayag</c:v>
                </c:pt>
              </c:strCache>
            </c:strRef>
          </c:cat>
          <c:val>
            <c:numRef>
              <c:f>Sheet1!$C$2:$C$7</c:f>
              <c:numCache>
                <c:formatCode>General</c:formatCode>
                <c:ptCount val="6"/>
              </c:numCache>
            </c:numRef>
          </c:val>
          <c:extLst>
            <c:ext xmlns:c16="http://schemas.microsoft.com/office/drawing/2014/chart" uri="{C3380CC4-5D6E-409C-BE32-E72D297353CC}">
              <c16:uniqueId val="{00000001-EED1-427F-9E15-61E30492493C}"/>
            </c:ext>
          </c:extLst>
        </c:ser>
        <c:ser>
          <c:idx val="2"/>
          <c:order val="2"/>
          <c:tx>
            <c:strRef>
              <c:f>Sheet1!$D$1</c:f>
              <c:strCache>
                <c:ptCount val="1"/>
                <c:pt idx="0">
                  <c:v>Column1</c:v>
                </c:pt>
              </c:strCache>
            </c:strRef>
          </c:tx>
          <c:spPr>
            <a:solidFill>
              <a:schemeClr val="accent5">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errBars>
            <c:errBarType val="both"/>
            <c:errValType val="stdErr"/>
            <c:noEndCap val="0"/>
            <c:spPr>
              <a:noFill/>
              <a:ln w="9525">
                <a:solidFill>
                  <a:schemeClr val="tx1">
                    <a:lumMod val="65000"/>
                    <a:lumOff val="35000"/>
                  </a:schemeClr>
                </a:solidFill>
                <a:round/>
              </a:ln>
              <a:effectLst/>
            </c:spPr>
          </c:errBars>
          <c:cat>
            <c:strRef>
              <c:f>Sheet1!$A$2:$A$7</c:f>
              <c:strCache>
                <c:ptCount val="6"/>
                <c:pt idx="0">
                  <c:v>Mahe</c:v>
                </c:pt>
                <c:pt idx="1">
                  <c:v>Almora</c:v>
                </c:pt>
                <c:pt idx="2">
                  <c:v>Kannur</c:v>
                </c:pt>
                <c:pt idx="3">
                  <c:v>Pathanamthitta</c:v>
                </c:pt>
                <c:pt idx="4">
                  <c:v>Ratnagiri</c:v>
                </c:pt>
                <c:pt idx="5">
                  <c:v>Rudraprayag</c:v>
                </c:pt>
              </c:strCache>
            </c:strRef>
          </c:cat>
          <c:val>
            <c:numRef>
              <c:f>Sheet1!$D$2:$D$7</c:f>
              <c:numCache>
                <c:formatCode>General</c:formatCode>
                <c:ptCount val="6"/>
              </c:numCache>
            </c:numRef>
          </c:val>
          <c:extLst>
            <c:ext xmlns:c16="http://schemas.microsoft.com/office/drawing/2014/chart" uri="{C3380CC4-5D6E-409C-BE32-E72D297353CC}">
              <c16:uniqueId val="{00000002-EED1-427F-9E15-61E30492493C}"/>
            </c:ext>
          </c:extLst>
        </c:ser>
        <c:dLbls>
          <c:dLblPos val="ctr"/>
          <c:showLegendKey val="0"/>
          <c:showVal val="1"/>
          <c:showCatName val="0"/>
          <c:showSerName val="0"/>
          <c:showPercent val="0"/>
          <c:showBubbleSize val="0"/>
        </c:dLbls>
        <c:gapWidth val="79"/>
        <c:overlap val="100"/>
        <c:axId val="335578128"/>
        <c:axId val="335578608"/>
      </c:barChart>
      <c:catAx>
        <c:axId val="3355781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districts</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60000" spcFirstLastPara="1" vertOverflow="ellipsis" wrap="square" anchor="t" anchorCtr="0"/>
          <a:lstStyle/>
          <a:p>
            <a:pPr>
              <a:defRPr sz="1064" b="0" i="0" u="none" strike="noStrike" kern="1200" cap="all" spc="120" normalizeH="0" baseline="0">
                <a:ln w="9525" cmpd="dbl">
                  <a:solidFill>
                    <a:srgbClr val="1A1A1A"/>
                  </a:solidFill>
                </a:ln>
                <a:solidFill>
                  <a:schemeClr val="tx1">
                    <a:lumMod val="65000"/>
                    <a:lumOff val="35000"/>
                  </a:schemeClr>
                </a:solidFill>
                <a:latin typeface="+mn-lt"/>
                <a:ea typeface="+mn-ea"/>
                <a:cs typeface="+mn-cs"/>
              </a:defRPr>
            </a:pPr>
            <a:endParaRPr lang="en-US"/>
          </a:p>
        </c:txPr>
        <c:crossAx val="335578608"/>
        <c:crosses val="autoZero"/>
        <c:auto val="0"/>
        <c:lblAlgn val="ctr"/>
        <c:lblOffset val="100"/>
        <c:noMultiLvlLbl val="0"/>
      </c:catAx>
      <c:valAx>
        <c:axId val="335578608"/>
        <c:scaling>
          <c:orientation val="minMax"/>
        </c:scaling>
        <c:delete val="1"/>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dirty="0"/>
                  <a:t>Sex- ratio</a:t>
                </a:r>
                <a:endParaRPr lang="en-IN" dirty="0"/>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335578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9">
  <a:schemeClr val="accent6"/>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22E8A6-B3E9-4066-A4B5-FDBE675D1619}" type="doc">
      <dgm:prSet loTypeId="urn:microsoft.com/office/officeart/2005/8/layout/bProcess4" loCatId="process" qsTypeId="urn:microsoft.com/office/officeart/2005/8/quickstyle/simple5" qsCatId="simple" csTypeId="urn:microsoft.com/office/officeart/2005/8/colors/accent3_4" csCatId="accent3"/>
      <dgm:spPr/>
      <dgm:t>
        <a:bodyPr/>
        <a:lstStyle/>
        <a:p>
          <a:endParaRPr lang="en-IN"/>
        </a:p>
      </dgm:t>
    </dgm:pt>
    <dgm:pt modelId="{78F68271-F28C-4B07-BD5F-F36AD6A62160}">
      <dgm:prSet/>
      <dgm:spPr/>
      <dgm:t>
        <a:bodyPr/>
        <a:lstStyle/>
        <a:p>
          <a:pPr algn="ctr"/>
          <a:r>
            <a:rPr lang="en-US" dirty="0"/>
            <a:t>1. What state had the highest literacy rate?</a:t>
          </a:r>
          <a:endParaRPr lang="en-IN" dirty="0"/>
        </a:p>
      </dgm:t>
    </dgm:pt>
    <dgm:pt modelId="{B53A2709-1A00-417F-85DB-92929F92C67F}" type="parTrans" cxnId="{71BC890D-4B1C-43ED-8BE9-9424F3415DE5}">
      <dgm:prSet/>
      <dgm:spPr/>
      <dgm:t>
        <a:bodyPr/>
        <a:lstStyle/>
        <a:p>
          <a:pPr algn="ctr"/>
          <a:endParaRPr lang="en-IN"/>
        </a:p>
      </dgm:t>
    </dgm:pt>
    <dgm:pt modelId="{CC5FF7C2-DF7D-4845-82C3-2E5E838CC1D2}" type="sibTrans" cxnId="{71BC890D-4B1C-43ED-8BE9-9424F3415DE5}">
      <dgm:prSet/>
      <dgm:spPr/>
      <dgm:t>
        <a:bodyPr/>
        <a:lstStyle/>
        <a:p>
          <a:pPr algn="ctr"/>
          <a:endParaRPr lang="en-IN"/>
        </a:p>
      </dgm:t>
    </dgm:pt>
    <dgm:pt modelId="{DA8EB49F-B088-46C4-A975-1E438B42A215}">
      <dgm:prSet/>
      <dgm:spPr/>
      <dgm:t>
        <a:bodyPr/>
        <a:lstStyle/>
        <a:p>
          <a:pPr algn="ctr"/>
          <a:r>
            <a:rPr lang="en-US" dirty="0"/>
            <a:t>2. What district had the highest literacy rate?</a:t>
          </a:r>
          <a:endParaRPr lang="en-IN" dirty="0"/>
        </a:p>
      </dgm:t>
    </dgm:pt>
    <dgm:pt modelId="{17C2CC33-A8F3-4B7D-BCD9-DBAE5F91F814}" type="parTrans" cxnId="{2C573A88-C112-4A8D-9D12-BC4AA42A2185}">
      <dgm:prSet/>
      <dgm:spPr/>
      <dgm:t>
        <a:bodyPr/>
        <a:lstStyle/>
        <a:p>
          <a:pPr algn="ctr"/>
          <a:endParaRPr lang="en-IN"/>
        </a:p>
      </dgm:t>
    </dgm:pt>
    <dgm:pt modelId="{29635D6A-1B69-4792-9D4D-0B1425342203}" type="sibTrans" cxnId="{2C573A88-C112-4A8D-9D12-BC4AA42A2185}">
      <dgm:prSet/>
      <dgm:spPr/>
      <dgm:t>
        <a:bodyPr/>
        <a:lstStyle/>
        <a:p>
          <a:pPr algn="ctr"/>
          <a:endParaRPr lang="en-IN"/>
        </a:p>
      </dgm:t>
    </dgm:pt>
    <dgm:pt modelId="{CC18BBBA-12E2-419F-8B7E-60B8FAD1629F}">
      <dgm:prSet/>
      <dgm:spPr/>
      <dgm:t>
        <a:bodyPr/>
        <a:lstStyle/>
        <a:p>
          <a:pPr algn="ctr"/>
          <a:r>
            <a:rPr lang="en-US" dirty="0"/>
            <a:t>3. What state had the highest sex ratio?</a:t>
          </a:r>
          <a:endParaRPr lang="en-IN" dirty="0"/>
        </a:p>
      </dgm:t>
    </dgm:pt>
    <dgm:pt modelId="{94E34115-3D9E-4122-85C2-26FD29DC4ED9}" type="parTrans" cxnId="{0F721ADD-F214-4D99-A34A-29F154B40F60}">
      <dgm:prSet/>
      <dgm:spPr/>
      <dgm:t>
        <a:bodyPr/>
        <a:lstStyle/>
        <a:p>
          <a:pPr algn="ctr"/>
          <a:endParaRPr lang="en-IN"/>
        </a:p>
      </dgm:t>
    </dgm:pt>
    <dgm:pt modelId="{2143CCFB-F728-4A94-ABF1-6E0BE0E51519}" type="sibTrans" cxnId="{0F721ADD-F214-4D99-A34A-29F154B40F60}">
      <dgm:prSet/>
      <dgm:spPr/>
      <dgm:t>
        <a:bodyPr/>
        <a:lstStyle/>
        <a:p>
          <a:pPr algn="ctr"/>
          <a:endParaRPr lang="en-IN"/>
        </a:p>
      </dgm:t>
    </dgm:pt>
    <dgm:pt modelId="{A203C33C-7009-49C8-B074-9D0818736FDB}">
      <dgm:prSet/>
      <dgm:spPr/>
      <dgm:t>
        <a:bodyPr/>
        <a:lstStyle/>
        <a:p>
          <a:pPr algn="ctr"/>
          <a:r>
            <a:rPr lang="en-US" dirty="0"/>
            <a:t>4. What District had the highest sex ratio?</a:t>
          </a:r>
          <a:endParaRPr lang="en-IN" dirty="0"/>
        </a:p>
      </dgm:t>
    </dgm:pt>
    <dgm:pt modelId="{8F936212-E836-4778-A743-0FDB0C6E216D}" type="parTrans" cxnId="{2399A158-9CC3-4EE7-B0EA-F2C442DDE1BB}">
      <dgm:prSet/>
      <dgm:spPr/>
      <dgm:t>
        <a:bodyPr/>
        <a:lstStyle/>
        <a:p>
          <a:pPr algn="ctr"/>
          <a:endParaRPr lang="en-IN"/>
        </a:p>
      </dgm:t>
    </dgm:pt>
    <dgm:pt modelId="{EECC6529-CB74-4CAF-9995-EC059CEF8249}" type="sibTrans" cxnId="{2399A158-9CC3-4EE7-B0EA-F2C442DDE1BB}">
      <dgm:prSet/>
      <dgm:spPr/>
      <dgm:t>
        <a:bodyPr/>
        <a:lstStyle/>
        <a:p>
          <a:pPr algn="ctr"/>
          <a:endParaRPr lang="en-IN"/>
        </a:p>
      </dgm:t>
    </dgm:pt>
    <dgm:pt modelId="{053C9464-8FD9-41F7-9225-1169D2536BC4}" type="pres">
      <dgm:prSet presAssocID="{7522E8A6-B3E9-4066-A4B5-FDBE675D1619}" presName="Name0" presStyleCnt="0">
        <dgm:presLayoutVars>
          <dgm:dir/>
          <dgm:resizeHandles/>
        </dgm:presLayoutVars>
      </dgm:prSet>
      <dgm:spPr/>
    </dgm:pt>
    <dgm:pt modelId="{09F23D63-860C-469C-B82B-AD6796EB0963}" type="pres">
      <dgm:prSet presAssocID="{78F68271-F28C-4B07-BD5F-F36AD6A62160}" presName="compNode" presStyleCnt="0"/>
      <dgm:spPr/>
    </dgm:pt>
    <dgm:pt modelId="{92463E55-6940-4AC7-ADF8-8ACAA50A5651}" type="pres">
      <dgm:prSet presAssocID="{78F68271-F28C-4B07-BD5F-F36AD6A62160}" presName="dummyConnPt" presStyleCnt="0"/>
      <dgm:spPr/>
    </dgm:pt>
    <dgm:pt modelId="{77601375-F157-4A6D-AB10-F11C43CC82F6}" type="pres">
      <dgm:prSet presAssocID="{78F68271-F28C-4B07-BD5F-F36AD6A62160}" presName="node" presStyleLbl="node1" presStyleIdx="0" presStyleCnt="4">
        <dgm:presLayoutVars>
          <dgm:bulletEnabled val="1"/>
        </dgm:presLayoutVars>
      </dgm:prSet>
      <dgm:spPr/>
    </dgm:pt>
    <dgm:pt modelId="{96795864-FD65-450A-9A00-1B446981FC7B}" type="pres">
      <dgm:prSet presAssocID="{CC5FF7C2-DF7D-4845-82C3-2E5E838CC1D2}" presName="sibTrans" presStyleLbl="bgSibTrans2D1" presStyleIdx="0" presStyleCnt="3"/>
      <dgm:spPr/>
    </dgm:pt>
    <dgm:pt modelId="{7916C3B2-659F-4F03-B77F-3EE6D0F57FE7}" type="pres">
      <dgm:prSet presAssocID="{DA8EB49F-B088-46C4-A975-1E438B42A215}" presName="compNode" presStyleCnt="0"/>
      <dgm:spPr/>
    </dgm:pt>
    <dgm:pt modelId="{21A7B8F0-C24D-45AF-9380-C200082BB3F8}" type="pres">
      <dgm:prSet presAssocID="{DA8EB49F-B088-46C4-A975-1E438B42A215}" presName="dummyConnPt" presStyleCnt="0"/>
      <dgm:spPr/>
    </dgm:pt>
    <dgm:pt modelId="{4E09852C-E684-474B-9E7E-87B9525F8FE0}" type="pres">
      <dgm:prSet presAssocID="{DA8EB49F-B088-46C4-A975-1E438B42A215}" presName="node" presStyleLbl="node1" presStyleIdx="1" presStyleCnt="4">
        <dgm:presLayoutVars>
          <dgm:bulletEnabled val="1"/>
        </dgm:presLayoutVars>
      </dgm:prSet>
      <dgm:spPr/>
    </dgm:pt>
    <dgm:pt modelId="{C11A165C-048F-4762-9801-BCC9101DA585}" type="pres">
      <dgm:prSet presAssocID="{29635D6A-1B69-4792-9D4D-0B1425342203}" presName="sibTrans" presStyleLbl="bgSibTrans2D1" presStyleIdx="1" presStyleCnt="3"/>
      <dgm:spPr/>
    </dgm:pt>
    <dgm:pt modelId="{5C366AB8-D062-47F5-B3DA-C17C218B3102}" type="pres">
      <dgm:prSet presAssocID="{CC18BBBA-12E2-419F-8B7E-60B8FAD1629F}" presName="compNode" presStyleCnt="0"/>
      <dgm:spPr/>
    </dgm:pt>
    <dgm:pt modelId="{02E9DEAB-B98C-40E6-A843-75633152968E}" type="pres">
      <dgm:prSet presAssocID="{CC18BBBA-12E2-419F-8B7E-60B8FAD1629F}" presName="dummyConnPt" presStyleCnt="0"/>
      <dgm:spPr/>
    </dgm:pt>
    <dgm:pt modelId="{525F1AD3-ABC7-4403-8A09-FED5C3F1F871}" type="pres">
      <dgm:prSet presAssocID="{CC18BBBA-12E2-419F-8B7E-60B8FAD1629F}" presName="node" presStyleLbl="node1" presStyleIdx="2" presStyleCnt="4">
        <dgm:presLayoutVars>
          <dgm:bulletEnabled val="1"/>
        </dgm:presLayoutVars>
      </dgm:prSet>
      <dgm:spPr/>
    </dgm:pt>
    <dgm:pt modelId="{D9F55523-11D6-43C2-A925-9043DFCA0E16}" type="pres">
      <dgm:prSet presAssocID="{2143CCFB-F728-4A94-ABF1-6E0BE0E51519}" presName="sibTrans" presStyleLbl="bgSibTrans2D1" presStyleIdx="2" presStyleCnt="3"/>
      <dgm:spPr/>
    </dgm:pt>
    <dgm:pt modelId="{F7DC5FF3-CD29-4F4C-B397-2421585358BB}" type="pres">
      <dgm:prSet presAssocID="{A203C33C-7009-49C8-B074-9D0818736FDB}" presName="compNode" presStyleCnt="0"/>
      <dgm:spPr/>
    </dgm:pt>
    <dgm:pt modelId="{D11068D6-719A-4B4F-BA70-007D27840355}" type="pres">
      <dgm:prSet presAssocID="{A203C33C-7009-49C8-B074-9D0818736FDB}" presName="dummyConnPt" presStyleCnt="0"/>
      <dgm:spPr/>
    </dgm:pt>
    <dgm:pt modelId="{FDB3000A-90C0-4B39-8C53-6D438D87ED24}" type="pres">
      <dgm:prSet presAssocID="{A203C33C-7009-49C8-B074-9D0818736FDB}" presName="node" presStyleLbl="node1" presStyleIdx="3" presStyleCnt="4">
        <dgm:presLayoutVars>
          <dgm:bulletEnabled val="1"/>
        </dgm:presLayoutVars>
      </dgm:prSet>
      <dgm:spPr/>
    </dgm:pt>
  </dgm:ptLst>
  <dgm:cxnLst>
    <dgm:cxn modelId="{71BC890D-4B1C-43ED-8BE9-9424F3415DE5}" srcId="{7522E8A6-B3E9-4066-A4B5-FDBE675D1619}" destId="{78F68271-F28C-4B07-BD5F-F36AD6A62160}" srcOrd="0" destOrd="0" parTransId="{B53A2709-1A00-417F-85DB-92929F92C67F}" sibTransId="{CC5FF7C2-DF7D-4845-82C3-2E5E838CC1D2}"/>
    <dgm:cxn modelId="{3B26914A-831D-46BD-BA21-7C63D48437FC}" type="presOf" srcId="{A203C33C-7009-49C8-B074-9D0818736FDB}" destId="{FDB3000A-90C0-4B39-8C53-6D438D87ED24}" srcOrd="0" destOrd="0" presId="urn:microsoft.com/office/officeart/2005/8/layout/bProcess4"/>
    <dgm:cxn modelId="{B026E157-5B8A-44B8-A30C-28A41BB8ED60}" type="presOf" srcId="{CC5FF7C2-DF7D-4845-82C3-2E5E838CC1D2}" destId="{96795864-FD65-450A-9A00-1B446981FC7B}" srcOrd="0" destOrd="0" presId="urn:microsoft.com/office/officeart/2005/8/layout/bProcess4"/>
    <dgm:cxn modelId="{2399A158-9CC3-4EE7-B0EA-F2C442DDE1BB}" srcId="{7522E8A6-B3E9-4066-A4B5-FDBE675D1619}" destId="{A203C33C-7009-49C8-B074-9D0818736FDB}" srcOrd="3" destOrd="0" parTransId="{8F936212-E836-4778-A743-0FDB0C6E216D}" sibTransId="{EECC6529-CB74-4CAF-9995-EC059CEF8249}"/>
    <dgm:cxn modelId="{2C573A88-C112-4A8D-9D12-BC4AA42A2185}" srcId="{7522E8A6-B3E9-4066-A4B5-FDBE675D1619}" destId="{DA8EB49F-B088-46C4-A975-1E438B42A215}" srcOrd="1" destOrd="0" parTransId="{17C2CC33-A8F3-4B7D-BCD9-DBAE5F91F814}" sibTransId="{29635D6A-1B69-4792-9D4D-0B1425342203}"/>
    <dgm:cxn modelId="{97CAB292-2A8C-4946-A26F-D6F87C329676}" type="presOf" srcId="{2143CCFB-F728-4A94-ABF1-6E0BE0E51519}" destId="{D9F55523-11D6-43C2-A925-9043DFCA0E16}" srcOrd="0" destOrd="0" presId="urn:microsoft.com/office/officeart/2005/8/layout/bProcess4"/>
    <dgm:cxn modelId="{33BB1596-1B4E-431B-B611-1F08B17BB76F}" type="presOf" srcId="{CC18BBBA-12E2-419F-8B7E-60B8FAD1629F}" destId="{525F1AD3-ABC7-4403-8A09-FED5C3F1F871}" srcOrd="0" destOrd="0" presId="urn:microsoft.com/office/officeart/2005/8/layout/bProcess4"/>
    <dgm:cxn modelId="{C0347CCD-71CF-458C-97C5-CB48156B52B3}" type="presOf" srcId="{7522E8A6-B3E9-4066-A4B5-FDBE675D1619}" destId="{053C9464-8FD9-41F7-9225-1169D2536BC4}" srcOrd="0" destOrd="0" presId="urn:microsoft.com/office/officeart/2005/8/layout/bProcess4"/>
    <dgm:cxn modelId="{0F721ADD-F214-4D99-A34A-29F154B40F60}" srcId="{7522E8A6-B3E9-4066-A4B5-FDBE675D1619}" destId="{CC18BBBA-12E2-419F-8B7E-60B8FAD1629F}" srcOrd="2" destOrd="0" parTransId="{94E34115-3D9E-4122-85C2-26FD29DC4ED9}" sibTransId="{2143CCFB-F728-4A94-ABF1-6E0BE0E51519}"/>
    <dgm:cxn modelId="{17C531EB-9434-43A5-B2B2-A5CA510E3A7F}" type="presOf" srcId="{DA8EB49F-B088-46C4-A975-1E438B42A215}" destId="{4E09852C-E684-474B-9E7E-87B9525F8FE0}" srcOrd="0" destOrd="0" presId="urn:microsoft.com/office/officeart/2005/8/layout/bProcess4"/>
    <dgm:cxn modelId="{E1B3BCEB-E80F-4207-AE9D-75575F2E8AC3}" type="presOf" srcId="{78F68271-F28C-4B07-BD5F-F36AD6A62160}" destId="{77601375-F157-4A6D-AB10-F11C43CC82F6}" srcOrd="0" destOrd="0" presId="urn:microsoft.com/office/officeart/2005/8/layout/bProcess4"/>
    <dgm:cxn modelId="{B9D3ECF2-1AEA-4F62-B7F5-415EBBE3396E}" type="presOf" srcId="{29635D6A-1B69-4792-9D4D-0B1425342203}" destId="{C11A165C-048F-4762-9801-BCC9101DA585}" srcOrd="0" destOrd="0" presId="urn:microsoft.com/office/officeart/2005/8/layout/bProcess4"/>
    <dgm:cxn modelId="{2C7DD912-071A-4726-9C09-6669CC5364FD}" type="presParOf" srcId="{053C9464-8FD9-41F7-9225-1169D2536BC4}" destId="{09F23D63-860C-469C-B82B-AD6796EB0963}" srcOrd="0" destOrd="0" presId="urn:microsoft.com/office/officeart/2005/8/layout/bProcess4"/>
    <dgm:cxn modelId="{DDC0021E-495D-4F4D-B772-B7C9404FD80E}" type="presParOf" srcId="{09F23D63-860C-469C-B82B-AD6796EB0963}" destId="{92463E55-6940-4AC7-ADF8-8ACAA50A5651}" srcOrd="0" destOrd="0" presId="urn:microsoft.com/office/officeart/2005/8/layout/bProcess4"/>
    <dgm:cxn modelId="{4D135A31-FF79-4FFD-A898-6013B78F398C}" type="presParOf" srcId="{09F23D63-860C-469C-B82B-AD6796EB0963}" destId="{77601375-F157-4A6D-AB10-F11C43CC82F6}" srcOrd="1" destOrd="0" presId="urn:microsoft.com/office/officeart/2005/8/layout/bProcess4"/>
    <dgm:cxn modelId="{C15A4CCE-3DFD-407C-938B-5DD782D7B66E}" type="presParOf" srcId="{053C9464-8FD9-41F7-9225-1169D2536BC4}" destId="{96795864-FD65-450A-9A00-1B446981FC7B}" srcOrd="1" destOrd="0" presId="urn:microsoft.com/office/officeart/2005/8/layout/bProcess4"/>
    <dgm:cxn modelId="{2B08EDC3-664A-40E2-833A-86A727950EFD}" type="presParOf" srcId="{053C9464-8FD9-41F7-9225-1169D2536BC4}" destId="{7916C3B2-659F-4F03-B77F-3EE6D0F57FE7}" srcOrd="2" destOrd="0" presId="urn:microsoft.com/office/officeart/2005/8/layout/bProcess4"/>
    <dgm:cxn modelId="{4B935832-A5A9-4CD4-B6C3-918024F94140}" type="presParOf" srcId="{7916C3B2-659F-4F03-B77F-3EE6D0F57FE7}" destId="{21A7B8F0-C24D-45AF-9380-C200082BB3F8}" srcOrd="0" destOrd="0" presId="urn:microsoft.com/office/officeart/2005/8/layout/bProcess4"/>
    <dgm:cxn modelId="{D48EAE69-8930-4CDA-B87A-6BBD12C23A93}" type="presParOf" srcId="{7916C3B2-659F-4F03-B77F-3EE6D0F57FE7}" destId="{4E09852C-E684-474B-9E7E-87B9525F8FE0}" srcOrd="1" destOrd="0" presId="urn:microsoft.com/office/officeart/2005/8/layout/bProcess4"/>
    <dgm:cxn modelId="{962382D6-109C-439A-972A-26AFA2DF4F36}" type="presParOf" srcId="{053C9464-8FD9-41F7-9225-1169D2536BC4}" destId="{C11A165C-048F-4762-9801-BCC9101DA585}" srcOrd="3" destOrd="0" presId="urn:microsoft.com/office/officeart/2005/8/layout/bProcess4"/>
    <dgm:cxn modelId="{283D5DF7-7128-4B2D-9AA2-56D6712671FC}" type="presParOf" srcId="{053C9464-8FD9-41F7-9225-1169D2536BC4}" destId="{5C366AB8-D062-47F5-B3DA-C17C218B3102}" srcOrd="4" destOrd="0" presId="urn:microsoft.com/office/officeart/2005/8/layout/bProcess4"/>
    <dgm:cxn modelId="{63275D86-45C4-44A3-88F6-EB79041C77AA}" type="presParOf" srcId="{5C366AB8-D062-47F5-B3DA-C17C218B3102}" destId="{02E9DEAB-B98C-40E6-A843-75633152968E}" srcOrd="0" destOrd="0" presId="urn:microsoft.com/office/officeart/2005/8/layout/bProcess4"/>
    <dgm:cxn modelId="{D295D6A8-BC27-45A0-990D-9E0CBE30A05A}" type="presParOf" srcId="{5C366AB8-D062-47F5-B3DA-C17C218B3102}" destId="{525F1AD3-ABC7-4403-8A09-FED5C3F1F871}" srcOrd="1" destOrd="0" presId="urn:microsoft.com/office/officeart/2005/8/layout/bProcess4"/>
    <dgm:cxn modelId="{C5F60CBE-B022-41DB-9774-B693F229D3AB}" type="presParOf" srcId="{053C9464-8FD9-41F7-9225-1169D2536BC4}" destId="{D9F55523-11D6-43C2-A925-9043DFCA0E16}" srcOrd="5" destOrd="0" presId="urn:microsoft.com/office/officeart/2005/8/layout/bProcess4"/>
    <dgm:cxn modelId="{4B22121B-2FED-444C-9913-253D7F801E6D}" type="presParOf" srcId="{053C9464-8FD9-41F7-9225-1169D2536BC4}" destId="{F7DC5FF3-CD29-4F4C-B397-2421585358BB}" srcOrd="6" destOrd="0" presId="urn:microsoft.com/office/officeart/2005/8/layout/bProcess4"/>
    <dgm:cxn modelId="{FBF58EE3-0E4E-4A42-BE7C-23C9E2C99C92}" type="presParOf" srcId="{F7DC5FF3-CD29-4F4C-B397-2421585358BB}" destId="{D11068D6-719A-4B4F-BA70-007D27840355}" srcOrd="0" destOrd="0" presId="urn:microsoft.com/office/officeart/2005/8/layout/bProcess4"/>
    <dgm:cxn modelId="{8BAFA378-775B-4BD7-839B-281AF677BD3D}" type="presParOf" srcId="{F7DC5FF3-CD29-4F4C-B397-2421585358BB}" destId="{FDB3000A-90C0-4B39-8C53-6D438D87ED24}"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95864-FD65-450A-9A00-1B446981FC7B}">
      <dsp:nvSpPr>
        <dsp:cNvPr id="0" name=""/>
        <dsp:cNvSpPr/>
      </dsp:nvSpPr>
      <dsp:spPr>
        <a:xfrm rot="5400000">
          <a:off x="-467108" y="2704595"/>
          <a:ext cx="2067926" cy="250003"/>
        </a:xfrm>
        <a:prstGeom prst="rect">
          <a:avLst/>
        </a:prstGeom>
        <a:gradFill rotWithShape="0">
          <a:gsLst>
            <a:gs pos="0">
              <a:schemeClr val="accent3">
                <a:shade val="90000"/>
                <a:hueOff val="0"/>
                <a:satOff val="0"/>
                <a:lumOff val="0"/>
                <a:alphaOff val="0"/>
                <a:satMod val="103000"/>
                <a:lumMod val="102000"/>
                <a:tint val="94000"/>
              </a:schemeClr>
            </a:gs>
            <a:gs pos="50000">
              <a:schemeClr val="accent3">
                <a:shade val="90000"/>
                <a:hueOff val="0"/>
                <a:satOff val="0"/>
                <a:lumOff val="0"/>
                <a:alphaOff val="0"/>
                <a:satMod val="110000"/>
                <a:lumMod val="100000"/>
                <a:shade val="100000"/>
              </a:schemeClr>
            </a:gs>
            <a:gs pos="100000">
              <a:schemeClr val="accent3">
                <a:shade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7601375-F157-4A6D-AB10-F11C43CC82F6}">
      <dsp:nvSpPr>
        <dsp:cNvPr id="0" name=""/>
        <dsp:cNvSpPr/>
      </dsp:nvSpPr>
      <dsp:spPr>
        <a:xfrm>
          <a:off x="3575" y="1377416"/>
          <a:ext cx="2777814" cy="1666688"/>
        </a:xfrm>
        <a:prstGeom prst="roundRect">
          <a:avLst>
            <a:gd name="adj" fmla="val 10000"/>
          </a:avLst>
        </a:prstGeom>
        <a:gradFill rotWithShape="0">
          <a:gsLst>
            <a:gs pos="0">
              <a:schemeClr val="accent3">
                <a:shade val="50000"/>
                <a:hueOff val="0"/>
                <a:satOff val="0"/>
                <a:lumOff val="0"/>
                <a:alphaOff val="0"/>
                <a:satMod val="103000"/>
                <a:lumMod val="102000"/>
                <a:tint val="94000"/>
              </a:schemeClr>
            </a:gs>
            <a:gs pos="50000">
              <a:schemeClr val="accent3">
                <a:shade val="50000"/>
                <a:hueOff val="0"/>
                <a:satOff val="0"/>
                <a:lumOff val="0"/>
                <a:alphaOff val="0"/>
                <a:satMod val="110000"/>
                <a:lumMod val="100000"/>
                <a:shade val="100000"/>
              </a:schemeClr>
            </a:gs>
            <a:gs pos="100000">
              <a:schemeClr val="accent3">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1. What state had the highest literacy rate?</a:t>
          </a:r>
          <a:endParaRPr lang="en-IN" sz="3000" kern="1200" dirty="0"/>
        </a:p>
      </dsp:txBody>
      <dsp:txXfrm>
        <a:off x="52391" y="1426232"/>
        <a:ext cx="2680182" cy="1569056"/>
      </dsp:txXfrm>
    </dsp:sp>
    <dsp:sp modelId="{C11A165C-048F-4762-9801-BCC9101DA585}">
      <dsp:nvSpPr>
        <dsp:cNvPr id="0" name=""/>
        <dsp:cNvSpPr/>
      </dsp:nvSpPr>
      <dsp:spPr>
        <a:xfrm>
          <a:off x="574571" y="3746275"/>
          <a:ext cx="3679059" cy="250003"/>
        </a:xfrm>
        <a:prstGeom prst="rect">
          <a:avLst/>
        </a:prstGeom>
        <a:gradFill rotWithShape="0">
          <a:gsLst>
            <a:gs pos="0">
              <a:schemeClr val="accent3">
                <a:shade val="90000"/>
                <a:hueOff val="0"/>
                <a:satOff val="0"/>
                <a:lumOff val="15397"/>
                <a:alphaOff val="0"/>
                <a:satMod val="103000"/>
                <a:lumMod val="102000"/>
                <a:tint val="94000"/>
              </a:schemeClr>
            </a:gs>
            <a:gs pos="50000">
              <a:schemeClr val="accent3">
                <a:shade val="90000"/>
                <a:hueOff val="0"/>
                <a:satOff val="0"/>
                <a:lumOff val="15397"/>
                <a:alphaOff val="0"/>
                <a:satMod val="110000"/>
                <a:lumMod val="100000"/>
                <a:shade val="100000"/>
              </a:schemeClr>
            </a:gs>
            <a:gs pos="100000">
              <a:schemeClr val="accent3">
                <a:shade val="90000"/>
                <a:hueOff val="0"/>
                <a:satOff val="0"/>
                <a:lumOff val="1539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E09852C-E684-474B-9E7E-87B9525F8FE0}">
      <dsp:nvSpPr>
        <dsp:cNvPr id="0" name=""/>
        <dsp:cNvSpPr/>
      </dsp:nvSpPr>
      <dsp:spPr>
        <a:xfrm>
          <a:off x="3575" y="3460777"/>
          <a:ext cx="2777814" cy="1666688"/>
        </a:xfrm>
        <a:prstGeom prst="roundRect">
          <a:avLst>
            <a:gd name="adj" fmla="val 10000"/>
          </a:avLst>
        </a:prstGeom>
        <a:gradFill rotWithShape="0">
          <a:gsLst>
            <a:gs pos="0">
              <a:schemeClr val="accent3">
                <a:shade val="50000"/>
                <a:hueOff val="0"/>
                <a:satOff val="0"/>
                <a:lumOff val="17981"/>
                <a:alphaOff val="0"/>
                <a:satMod val="103000"/>
                <a:lumMod val="102000"/>
                <a:tint val="94000"/>
              </a:schemeClr>
            </a:gs>
            <a:gs pos="50000">
              <a:schemeClr val="accent3">
                <a:shade val="50000"/>
                <a:hueOff val="0"/>
                <a:satOff val="0"/>
                <a:lumOff val="17981"/>
                <a:alphaOff val="0"/>
                <a:satMod val="110000"/>
                <a:lumMod val="100000"/>
                <a:shade val="100000"/>
              </a:schemeClr>
            </a:gs>
            <a:gs pos="100000">
              <a:schemeClr val="accent3">
                <a:shade val="50000"/>
                <a:hueOff val="0"/>
                <a:satOff val="0"/>
                <a:lumOff val="1798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2. What district had the highest literacy rate?</a:t>
          </a:r>
          <a:endParaRPr lang="en-IN" sz="3000" kern="1200" dirty="0"/>
        </a:p>
      </dsp:txBody>
      <dsp:txXfrm>
        <a:off x="52391" y="3509593"/>
        <a:ext cx="2680182" cy="1569056"/>
      </dsp:txXfrm>
    </dsp:sp>
    <dsp:sp modelId="{D9F55523-11D6-43C2-A925-9043DFCA0E16}">
      <dsp:nvSpPr>
        <dsp:cNvPr id="0" name=""/>
        <dsp:cNvSpPr/>
      </dsp:nvSpPr>
      <dsp:spPr>
        <a:xfrm rot="16200000">
          <a:off x="3227383" y="2704595"/>
          <a:ext cx="2067926" cy="250003"/>
        </a:xfrm>
        <a:prstGeom prst="rect">
          <a:avLst/>
        </a:prstGeom>
        <a:gradFill rotWithShape="0">
          <a:gsLst>
            <a:gs pos="0">
              <a:schemeClr val="accent3">
                <a:shade val="90000"/>
                <a:hueOff val="0"/>
                <a:satOff val="0"/>
                <a:lumOff val="15397"/>
                <a:alphaOff val="0"/>
                <a:satMod val="103000"/>
                <a:lumMod val="102000"/>
                <a:tint val="94000"/>
              </a:schemeClr>
            </a:gs>
            <a:gs pos="50000">
              <a:schemeClr val="accent3">
                <a:shade val="90000"/>
                <a:hueOff val="0"/>
                <a:satOff val="0"/>
                <a:lumOff val="15397"/>
                <a:alphaOff val="0"/>
                <a:satMod val="110000"/>
                <a:lumMod val="100000"/>
                <a:shade val="100000"/>
              </a:schemeClr>
            </a:gs>
            <a:gs pos="100000">
              <a:schemeClr val="accent3">
                <a:shade val="90000"/>
                <a:hueOff val="0"/>
                <a:satOff val="0"/>
                <a:lumOff val="1539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25F1AD3-ABC7-4403-8A09-FED5C3F1F871}">
      <dsp:nvSpPr>
        <dsp:cNvPr id="0" name=""/>
        <dsp:cNvSpPr/>
      </dsp:nvSpPr>
      <dsp:spPr>
        <a:xfrm>
          <a:off x="3698067" y="3460777"/>
          <a:ext cx="2777814" cy="1666688"/>
        </a:xfrm>
        <a:prstGeom prst="roundRect">
          <a:avLst>
            <a:gd name="adj" fmla="val 10000"/>
          </a:avLst>
        </a:prstGeom>
        <a:gradFill rotWithShape="0">
          <a:gsLst>
            <a:gs pos="0">
              <a:schemeClr val="accent3">
                <a:shade val="50000"/>
                <a:hueOff val="0"/>
                <a:satOff val="0"/>
                <a:lumOff val="35962"/>
                <a:alphaOff val="0"/>
                <a:satMod val="103000"/>
                <a:lumMod val="102000"/>
                <a:tint val="94000"/>
              </a:schemeClr>
            </a:gs>
            <a:gs pos="50000">
              <a:schemeClr val="accent3">
                <a:shade val="50000"/>
                <a:hueOff val="0"/>
                <a:satOff val="0"/>
                <a:lumOff val="35962"/>
                <a:alphaOff val="0"/>
                <a:satMod val="110000"/>
                <a:lumMod val="100000"/>
                <a:shade val="100000"/>
              </a:schemeClr>
            </a:gs>
            <a:gs pos="100000">
              <a:schemeClr val="accent3">
                <a:shade val="50000"/>
                <a:hueOff val="0"/>
                <a:satOff val="0"/>
                <a:lumOff val="3596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3. What state had the highest sex ratio?</a:t>
          </a:r>
          <a:endParaRPr lang="en-IN" sz="3000" kern="1200" dirty="0"/>
        </a:p>
      </dsp:txBody>
      <dsp:txXfrm>
        <a:off x="3746883" y="3509593"/>
        <a:ext cx="2680182" cy="1569056"/>
      </dsp:txXfrm>
    </dsp:sp>
    <dsp:sp modelId="{FDB3000A-90C0-4B39-8C53-6D438D87ED24}">
      <dsp:nvSpPr>
        <dsp:cNvPr id="0" name=""/>
        <dsp:cNvSpPr/>
      </dsp:nvSpPr>
      <dsp:spPr>
        <a:xfrm>
          <a:off x="3698067" y="1377416"/>
          <a:ext cx="2777814" cy="1666688"/>
        </a:xfrm>
        <a:prstGeom prst="roundRect">
          <a:avLst>
            <a:gd name="adj" fmla="val 10000"/>
          </a:avLst>
        </a:prstGeom>
        <a:gradFill rotWithShape="0">
          <a:gsLst>
            <a:gs pos="0">
              <a:schemeClr val="accent3">
                <a:shade val="50000"/>
                <a:hueOff val="0"/>
                <a:satOff val="0"/>
                <a:lumOff val="17981"/>
                <a:alphaOff val="0"/>
                <a:satMod val="103000"/>
                <a:lumMod val="102000"/>
                <a:tint val="94000"/>
              </a:schemeClr>
            </a:gs>
            <a:gs pos="50000">
              <a:schemeClr val="accent3">
                <a:shade val="50000"/>
                <a:hueOff val="0"/>
                <a:satOff val="0"/>
                <a:lumOff val="17981"/>
                <a:alphaOff val="0"/>
                <a:satMod val="110000"/>
                <a:lumMod val="100000"/>
                <a:shade val="100000"/>
              </a:schemeClr>
            </a:gs>
            <a:gs pos="100000">
              <a:schemeClr val="accent3">
                <a:shade val="50000"/>
                <a:hueOff val="0"/>
                <a:satOff val="0"/>
                <a:lumOff val="1798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4. What District had the highest sex ratio?</a:t>
          </a:r>
          <a:endParaRPr lang="en-IN" sz="3000" kern="1200" dirty="0"/>
        </a:p>
      </dsp:txBody>
      <dsp:txXfrm>
        <a:off x="3746883" y="1426232"/>
        <a:ext cx="2680182" cy="156905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AF5EA-DBF5-4E9F-996F-D1EC06FA1DD9}" type="datetimeFigureOut">
              <a:rPr lang="en-IN" smtClean="0"/>
              <a:t>27-01-2025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A1EA1-027F-4768-B278-281C29AA34C4}" type="slidenum">
              <a:rPr lang="en-IN" smtClean="0"/>
              <a:t>‹#›</a:t>
            </a:fld>
            <a:endParaRPr lang="en-IN"/>
          </a:p>
        </p:txBody>
      </p:sp>
    </p:spTree>
    <p:extLst>
      <p:ext uri="{BB962C8B-B14F-4D97-AF65-F5344CB8AC3E}">
        <p14:creationId xmlns:p14="http://schemas.microsoft.com/office/powerpoint/2010/main" val="2766841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93A1EA1-027F-4768-B278-281C29AA34C4}" type="slidenum">
              <a:rPr lang="en-IN" smtClean="0"/>
              <a:t>1</a:t>
            </a:fld>
            <a:endParaRPr lang="en-IN"/>
          </a:p>
        </p:txBody>
      </p:sp>
    </p:spTree>
    <p:extLst>
      <p:ext uri="{BB962C8B-B14F-4D97-AF65-F5344CB8AC3E}">
        <p14:creationId xmlns:p14="http://schemas.microsoft.com/office/powerpoint/2010/main" val="688262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93A1EA1-027F-4768-B278-281C29AA34C4}" type="slidenum">
              <a:rPr lang="en-IN" smtClean="0"/>
              <a:t>6</a:t>
            </a:fld>
            <a:endParaRPr lang="en-IN"/>
          </a:p>
        </p:txBody>
      </p:sp>
    </p:spTree>
    <p:extLst>
      <p:ext uri="{BB962C8B-B14F-4D97-AF65-F5344CB8AC3E}">
        <p14:creationId xmlns:p14="http://schemas.microsoft.com/office/powerpoint/2010/main" val="2480964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3286-38E3-152B-131B-688B0320BD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D0C716-96F3-6FA1-271B-85F333716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08839A-D6B1-1619-1962-51F50D9F59D4}"/>
              </a:ext>
            </a:extLst>
          </p:cNvPr>
          <p:cNvSpPr>
            <a:spLocks noGrp="1"/>
          </p:cNvSpPr>
          <p:nvPr>
            <p:ph type="dt" sz="half" idx="10"/>
          </p:nvPr>
        </p:nvSpPr>
        <p:spPr/>
        <p:txBody>
          <a:bodyPr/>
          <a:lstStyle/>
          <a:p>
            <a:fld id="{BA26469D-7D99-4F95-9378-973FF152E1A6}" type="datetimeFigureOut">
              <a:rPr lang="en-IN" smtClean="0"/>
              <a:t>27-01-2025</a:t>
            </a:fld>
            <a:endParaRPr lang="en-IN"/>
          </a:p>
        </p:txBody>
      </p:sp>
      <p:sp>
        <p:nvSpPr>
          <p:cNvPr id="5" name="Footer Placeholder 4">
            <a:extLst>
              <a:ext uri="{FF2B5EF4-FFF2-40B4-BE49-F238E27FC236}">
                <a16:creationId xmlns:a16="http://schemas.microsoft.com/office/drawing/2014/main" id="{8A286714-8E83-1F02-CC8A-D1DDC35CA1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52CDEC-CD74-5D83-17DB-7CF70E36CA6C}"/>
              </a:ext>
            </a:extLst>
          </p:cNvPr>
          <p:cNvSpPr>
            <a:spLocks noGrp="1"/>
          </p:cNvSpPr>
          <p:nvPr>
            <p:ph type="sldNum" sz="quarter" idx="12"/>
          </p:nvPr>
        </p:nvSpPr>
        <p:spPr/>
        <p:txBody>
          <a:bodyPr/>
          <a:lstStyle/>
          <a:p>
            <a:fld id="{1C5501AF-5E08-4E48-99C4-78596E75E761}" type="slidenum">
              <a:rPr lang="en-IN" smtClean="0"/>
              <a:t>‹#›</a:t>
            </a:fld>
            <a:endParaRPr lang="en-IN"/>
          </a:p>
        </p:txBody>
      </p:sp>
    </p:spTree>
    <p:extLst>
      <p:ext uri="{BB962C8B-B14F-4D97-AF65-F5344CB8AC3E}">
        <p14:creationId xmlns:p14="http://schemas.microsoft.com/office/powerpoint/2010/main" val="1912190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7748-9C9A-5BBF-6EF8-0865EEC0F9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99C611-0B23-208B-0229-6BDC147871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6D9097-3F8F-A346-DFF4-55212F154855}"/>
              </a:ext>
            </a:extLst>
          </p:cNvPr>
          <p:cNvSpPr>
            <a:spLocks noGrp="1"/>
          </p:cNvSpPr>
          <p:nvPr>
            <p:ph type="dt" sz="half" idx="10"/>
          </p:nvPr>
        </p:nvSpPr>
        <p:spPr/>
        <p:txBody>
          <a:bodyPr/>
          <a:lstStyle/>
          <a:p>
            <a:fld id="{BA26469D-7D99-4F95-9378-973FF152E1A6}" type="datetimeFigureOut">
              <a:rPr lang="en-IN" smtClean="0"/>
              <a:t>27-01-2025</a:t>
            </a:fld>
            <a:endParaRPr lang="en-IN"/>
          </a:p>
        </p:txBody>
      </p:sp>
      <p:sp>
        <p:nvSpPr>
          <p:cNvPr id="5" name="Footer Placeholder 4">
            <a:extLst>
              <a:ext uri="{FF2B5EF4-FFF2-40B4-BE49-F238E27FC236}">
                <a16:creationId xmlns:a16="http://schemas.microsoft.com/office/drawing/2014/main" id="{64EC1FFC-5101-05ED-3DEC-6791CB9C2F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B2E2FB-7E68-2D08-2A7E-ACF4D59382E4}"/>
              </a:ext>
            </a:extLst>
          </p:cNvPr>
          <p:cNvSpPr>
            <a:spLocks noGrp="1"/>
          </p:cNvSpPr>
          <p:nvPr>
            <p:ph type="sldNum" sz="quarter" idx="12"/>
          </p:nvPr>
        </p:nvSpPr>
        <p:spPr/>
        <p:txBody>
          <a:bodyPr/>
          <a:lstStyle/>
          <a:p>
            <a:fld id="{1C5501AF-5E08-4E48-99C4-78596E75E761}" type="slidenum">
              <a:rPr lang="en-IN" smtClean="0"/>
              <a:t>‹#›</a:t>
            </a:fld>
            <a:endParaRPr lang="en-IN"/>
          </a:p>
        </p:txBody>
      </p:sp>
    </p:spTree>
    <p:extLst>
      <p:ext uri="{BB962C8B-B14F-4D97-AF65-F5344CB8AC3E}">
        <p14:creationId xmlns:p14="http://schemas.microsoft.com/office/powerpoint/2010/main" val="151298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416C3D-4E04-5A83-5798-BBEDBDD715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741F94-91D8-2A42-6130-4D4CCA9932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B976AD-EA1E-CE9D-7A1C-10D1BD1F6266}"/>
              </a:ext>
            </a:extLst>
          </p:cNvPr>
          <p:cNvSpPr>
            <a:spLocks noGrp="1"/>
          </p:cNvSpPr>
          <p:nvPr>
            <p:ph type="dt" sz="half" idx="10"/>
          </p:nvPr>
        </p:nvSpPr>
        <p:spPr/>
        <p:txBody>
          <a:bodyPr/>
          <a:lstStyle/>
          <a:p>
            <a:fld id="{BA26469D-7D99-4F95-9378-973FF152E1A6}" type="datetimeFigureOut">
              <a:rPr lang="en-IN" smtClean="0"/>
              <a:t>27-01-2025</a:t>
            </a:fld>
            <a:endParaRPr lang="en-IN"/>
          </a:p>
        </p:txBody>
      </p:sp>
      <p:sp>
        <p:nvSpPr>
          <p:cNvPr id="5" name="Footer Placeholder 4">
            <a:extLst>
              <a:ext uri="{FF2B5EF4-FFF2-40B4-BE49-F238E27FC236}">
                <a16:creationId xmlns:a16="http://schemas.microsoft.com/office/drawing/2014/main" id="{807F0FA2-C407-A50C-9BC2-DDD099FBF3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A14A79-2FF9-23C6-3AAC-B07D885D301A}"/>
              </a:ext>
            </a:extLst>
          </p:cNvPr>
          <p:cNvSpPr>
            <a:spLocks noGrp="1"/>
          </p:cNvSpPr>
          <p:nvPr>
            <p:ph type="sldNum" sz="quarter" idx="12"/>
          </p:nvPr>
        </p:nvSpPr>
        <p:spPr/>
        <p:txBody>
          <a:bodyPr/>
          <a:lstStyle/>
          <a:p>
            <a:fld id="{1C5501AF-5E08-4E48-99C4-78596E75E761}" type="slidenum">
              <a:rPr lang="en-IN" smtClean="0"/>
              <a:t>‹#›</a:t>
            </a:fld>
            <a:endParaRPr lang="en-IN"/>
          </a:p>
        </p:txBody>
      </p:sp>
    </p:spTree>
    <p:extLst>
      <p:ext uri="{BB962C8B-B14F-4D97-AF65-F5344CB8AC3E}">
        <p14:creationId xmlns:p14="http://schemas.microsoft.com/office/powerpoint/2010/main" val="84126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A7A7-7A92-0AA2-0BA8-8B76C91B1C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E02F09-0EBF-EB84-4AB8-8659F6B15D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443496-2E57-C4BC-4E83-AB4FDF0C9A07}"/>
              </a:ext>
            </a:extLst>
          </p:cNvPr>
          <p:cNvSpPr>
            <a:spLocks noGrp="1"/>
          </p:cNvSpPr>
          <p:nvPr>
            <p:ph type="dt" sz="half" idx="10"/>
          </p:nvPr>
        </p:nvSpPr>
        <p:spPr/>
        <p:txBody>
          <a:bodyPr/>
          <a:lstStyle/>
          <a:p>
            <a:fld id="{BA26469D-7D99-4F95-9378-973FF152E1A6}" type="datetimeFigureOut">
              <a:rPr lang="en-IN" smtClean="0"/>
              <a:t>27-01-2025</a:t>
            </a:fld>
            <a:endParaRPr lang="en-IN"/>
          </a:p>
        </p:txBody>
      </p:sp>
      <p:sp>
        <p:nvSpPr>
          <p:cNvPr id="5" name="Footer Placeholder 4">
            <a:extLst>
              <a:ext uri="{FF2B5EF4-FFF2-40B4-BE49-F238E27FC236}">
                <a16:creationId xmlns:a16="http://schemas.microsoft.com/office/drawing/2014/main" id="{75839642-82DC-5C1D-3953-1DF8C75DB5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56F3F9-64DD-6CA6-DA31-37964ABDE7B8}"/>
              </a:ext>
            </a:extLst>
          </p:cNvPr>
          <p:cNvSpPr>
            <a:spLocks noGrp="1"/>
          </p:cNvSpPr>
          <p:nvPr>
            <p:ph type="sldNum" sz="quarter" idx="12"/>
          </p:nvPr>
        </p:nvSpPr>
        <p:spPr/>
        <p:txBody>
          <a:bodyPr/>
          <a:lstStyle/>
          <a:p>
            <a:fld id="{1C5501AF-5E08-4E48-99C4-78596E75E761}" type="slidenum">
              <a:rPr lang="en-IN" smtClean="0"/>
              <a:t>‹#›</a:t>
            </a:fld>
            <a:endParaRPr lang="en-IN"/>
          </a:p>
        </p:txBody>
      </p:sp>
    </p:spTree>
    <p:extLst>
      <p:ext uri="{BB962C8B-B14F-4D97-AF65-F5344CB8AC3E}">
        <p14:creationId xmlns:p14="http://schemas.microsoft.com/office/powerpoint/2010/main" val="2514836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42D02-0B2F-8070-7584-E8B8EF4999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549AA9-B6FE-1EBA-5320-211404611D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E80B51-4080-D3E4-DC28-F13C01509795}"/>
              </a:ext>
            </a:extLst>
          </p:cNvPr>
          <p:cNvSpPr>
            <a:spLocks noGrp="1"/>
          </p:cNvSpPr>
          <p:nvPr>
            <p:ph type="dt" sz="half" idx="10"/>
          </p:nvPr>
        </p:nvSpPr>
        <p:spPr/>
        <p:txBody>
          <a:bodyPr/>
          <a:lstStyle/>
          <a:p>
            <a:fld id="{BA26469D-7D99-4F95-9378-973FF152E1A6}" type="datetimeFigureOut">
              <a:rPr lang="en-IN" smtClean="0"/>
              <a:t>27-01-2025</a:t>
            </a:fld>
            <a:endParaRPr lang="en-IN"/>
          </a:p>
        </p:txBody>
      </p:sp>
      <p:sp>
        <p:nvSpPr>
          <p:cNvPr id="5" name="Footer Placeholder 4">
            <a:extLst>
              <a:ext uri="{FF2B5EF4-FFF2-40B4-BE49-F238E27FC236}">
                <a16:creationId xmlns:a16="http://schemas.microsoft.com/office/drawing/2014/main" id="{D9DCCA4A-26F4-31BA-18A7-CEB1009B28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EF3CE9-7D8B-668E-9E61-C13BA1EE8201}"/>
              </a:ext>
            </a:extLst>
          </p:cNvPr>
          <p:cNvSpPr>
            <a:spLocks noGrp="1"/>
          </p:cNvSpPr>
          <p:nvPr>
            <p:ph type="sldNum" sz="quarter" idx="12"/>
          </p:nvPr>
        </p:nvSpPr>
        <p:spPr/>
        <p:txBody>
          <a:bodyPr/>
          <a:lstStyle/>
          <a:p>
            <a:fld id="{1C5501AF-5E08-4E48-99C4-78596E75E761}" type="slidenum">
              <a:rPr lang="en-IN" smtClean="0"/>
              <a:t>‹#›</a:t>
            </a:fld>
            <a:endParaRPr lang="en-IN"/>
          </a:p>
        </p:txBody>
      </p:sp>
    </p:spTree>
    <p:extLst>
      <p:ext uri="{BB962C8B-B14F-4D97-AF65-F5344CB8AC3E}">
        <p14:creationId xmlns:p14="http://schemas.microsoft.com/office/powerpoint/2010/main" val="35377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8CF6-11E1-7897-7BDB-BED6C81515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417932-7A30-7E8D-2DEF-2E0F879544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339F59-08AE-086A-FC00-FB8F72B581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E9D827-F89C-87F5-86C4-81E8991227A3}"/>
              </a:ext>
            </a:extLst>
          </p:cNvPr>
          <p:cNvSpPr>
            <a:spLocks noGrp="1"/>
          </p:cNvSpPr>
          <p:nvPr>
            <p:ph type="dt" sz="half" idx="10"/>
          </p:nvPr>
        </p:nvSpPr>
        <p:spPr/>
        <p:txBody>
          <a:bodyPr/>
          <a:lstStyle/>
          <a:p>
            <a:fld id="{BA26469D-7D99-4F95-9378-973FF152E1A6}" type="datetimeFigureOut">
              <a:rPr lang="en-IN" smtClean="0"/>
              <a:t>27-01-2025</a:t>
            </a:fld>
            <a:endParaRPr lang="en-IN"/>
          </a:p>
        </p:txBody>
      </p:sp>
      <p:sp>
        <p:nvSpPr>
          <p:cNvPr id="6" name="Footer Placeholder 5">
            <a:extLst>
              <a:ext uri="{FF2B5EF4-FFF2-40B4-BE49-F238E27FC236}">
                <a16:creationId xmlns:a16="http://schemas.microsoft.com/office/drawing/2014/main" id="{DF8C4BA8-B0E9-4AC8-C3F7-44AEBFFC63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3A28EB-A2DE-7E36-65D8-A7DB28BC4133}"/>
              </a:ext>
            </a:extLst>
          </p:cNvPr>
          <p:cNvSpPr>
            <a:spLocks noGrp="1"/>
          </p:cNvSpPr>
          <p:nvPr>
            <p:ph type="sldNum" sz="quarter" idx="12"/>
          </p:nvPr>
        </p:nvSpPr>
        <p:spPr/>
        <p:txBody>
          <a:bodyPr/>
          <a:lstStyle/>
          <a:p>
            <a:fld id="{1C5501AF-5E08-4E48-99C4-78596E75E761}" type="slidenum">
              <a:rPr lang="en-IN" smtClean="0"/>
              <a:t>‹#›</a:t>
            </a:fld>
            <a:endParaRPr lang="en-IN"/>
          </a:p>
        </p:txBody>
      </p:sp>
    </p:spTree>
    <p:extLst>
      <p:ext uri="{BB962C8B-B14F-4D97-AF65-F5344CB8AC3E}">
        <p14:creationId xmlns:p14="http://schemas.microsoft.com/office/powerpoint/2010/main" val="1679039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3016-8F3B-8CD8-69F6-E22F078A4E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3C84A9-8D68-64D1-92C7-CD12BFE74B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A279C8-13BC-3BC9-D808-9E5CCC9A02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A9849F-0EE9-5A6D-E6FD-05E66021EF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9295C5-E363-B14F-6CDF-2FC02A24D2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F1A491-E643-7B83-5BA3-DD24285D0D52}"/>
              </a:ext>
            </a:extLst>
          </p:cNvPr>
          <p:cNvSpPr>
            <a:spLocks noGrp="1"/>
          </p:cNvSpPr>
          <p:nvPr>
            <p:ph type="dt" sz="half" idx="10"/>
          </p:nvPr>
        </p:nvSpPr>
        <p:spPr/>
        <p:txBody>
          <a:bodyPr/>
          <a:lstStyle/>
          <a:p>
            <a:fld id="{BA26469D-7D99-4F95-9378-973FF152E1A6}" type="datetimeFigureOut">
              <a:rPr lang="en-IN" smtClean="0"/>
              <a:t>27-01-2025</a:t>
            </a:fld>
            <a:endParaRPr lang="en-IN"/>
          </a:p>
        </p:txBody>
      </p:sp>
      <p:sp>
        <p:nvSpPr>
          <p:cNvPr id="8" name="Footer Placeholder 7">
            <a:extLst>
              <a:ext uri="{FF2B5EF4-FFF2-40B4-BE49-F238E27FC236}">
                <a16:creationId xmlns:a16="http://schemas.microsoft.com/office/drawing/2014/main" id="{E5ADDD19-BACF-9048-E8A0-6F20FDBBDA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AAE89E-F1D5-E61B-A96C-B1A5050C124C}"/>
              </a:ext>
            </a:extLst>
          </p:cNvPr>
          <p:cNvSpPr>
            <a:spLocks noGrp="1"/>
          </p:cNvSpPr>
          <p:nvPr>
            <p:ph type="sldNum" sz="quarter" idx="12"/>
          </p:nvPr>
        </p:nvSpPr>
        <p:spPr/>
        <p:txBody>
          <a:bodyPr/>
          <a:lstStyle/>
          <a:p>
            <a:fld id="{1C5501AF-5E08-4E48-99C4-78596E75E761}" type="slidenum">
              <a:rPr lang="en-IN" smtClean="0"/>
              <a:t>‹#›</a:t>
            </a:fld>
            <a:endParaRPr lang="en-IN"/>
          </a:p>
        </p:txBody>
      </p:sp>
    </p:spTree>
    <p:extLst>
      <p:ext uri="{BB962C8B-B14F-4D97-AF65-F5344CB8AC3E}">
        <p14:creationId xmlns:p14="http://schemas.microsoft.com/office/powerpoint/2010/main" val="4131927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CB77-AB2B-E792-4C63-95BB2CCCA3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D8B07B-518D-A4E2-3E7E-C48BB89294C2}"/>
              </a:ext>
            </a:extLst>
          </p:cNvPr>
          <p:cNvSpPr>
            <a:spLocks noGrp="1"/>
          </p:cNvSpPr>
          <p:nvPr>
            <p:ph type="dt" sz="half" idx="10"/>
          </p:nvPr>
        </p:nvSpPr>
        <p:spPr/>
        <p:txBody>
          <a:bodyPr/>
          <a:lstStyle/>
          <a:p>
            <a:fld id="{BA26469D-7D99-4F95-9378-973FF152E1A6}" type="datetimeFigureOut">
              <a:rPr lang="en-IN" smtClean="0"/>
              <a:t>27-01-2025</a:t>
            </a:fld>
            <a:endParaRPr lang="en-IN"/>
          </a:p>
        </p:txBody>
      </p:sp>
      <p:sp>
        <p:nvSpPr>
          <p:cNvPr id="4" name="Footer Placeholder 3">
            <a:extLst>
              <a:ext uri="{FF2B5EF4-FFF2-40B4-BE49-F238E27FC236}">
                <a16:creationId xmlns:a16="http://schemas.microsoft.com/office/drawing/2014/main" id="{AA3DE4A3-11B7-7107-7507-39E1CEC6AC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4F13E6B-494A-13B7-B1B5-520CB42244E2}"/>
              </a:ext>
            </a:extLst>
          </p:cNvPr>
          <p:cNvSpPr>
            <a:spLocks noGrp="1"/>
          </p:cNvSpPr>
          <p:nvPr>
            <p:ph type="sldNum" sz="quarter" idx="12"/>
          </p:nvPr>
        </p:nvSpPr>
        <p:spPr/>
        <p:txBody>
          <a:bodyPr/>
          <a:lstStyle/>
          <a:p>
            <a:fld id="{1C5501AF-5E08-4E48-99C4-78596E75E761}" type="slidenum">
              <a:rPr lang="en-IN" smtClean="0"/>
              <a:t>‹#›</a:t>
            </a:fld>
            <a:endParaRPr lang="en-IN"/>
          </a:p>
        </p:txBody>
      </p:sp>
    </p:spTree>
    <p:extLst>
      <p:ext uri="{BB962C8B-B14F-4D97-AF65-F5344CB8AC3E}">
        <p14:creationId xmlns:p14="http://schemas.microsoft.com/office/powerpoint/2010/main" val="1535402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79B4D5-DE72-49DE-0B0E-FD41F47F559F}"/>
              </a:ext>
            </a:extLst>
          </p:cNvPr>
          <p:cNvSpPr>
            <a:spLocks noGrp="1"/>
          </p:cNvSpPr>
          <p:nvPr>
            <p:ph type="dt" sz="half" idx="10"/>
          </p:nvPr>
        </p:nvSpPr>
        <p:spPr/>
        <p:txBody>
          <a:bodyPr/>
          <a:lstStyle/>
          <a:p>
            <a:fld id="{BA26469D-7D99-4F95-9378-973FF152E1A6}" type="datetimeFigureOut">
              <a:rPr lang="en-IN" smtClean="0"/>
              <a:t>27-01-2025</a:t>
            </a:fld>
            <a:endParaRPr lang="en-IN"/>
          </a:p>
        </p:txBody>
      </p:sp>
      <p:sp>
        <p:nvSpPr>
          <p:cNvPr id="3" name="Footer Placeholder 2">
            <a:extLst>
              <a:ext uri="{FF2B5EF4-FFF2-40B4-BE49-F238E27FC236}">
                <a16:creationId xmlns:a16="http://schemas.microsoft.com/office/drawing/2014/main" id="{0E9C7208-9DBC-52C4-AC1C-CF056D3FE6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862CB3-0B60-E5A4-0BAC-94D765791955}"/>
              </a:ext>
            </a:extLst>
          </p:cNvPr>
          <p:cNvSpPr>
            <a:spLocks noGrp="1"/>
          </p:cNvSpPr>
          <p:nvPr>
            <p:ph type="sldNum" sz="quarter" idx="12"/>
          </p:nvPr>
        </p:nvSpPr>
        <p:spPr/>
        <p:txBody>
          <a:bodyPr/>
          <a:lstStyle/>
          <a:p>
            <a:fld id="{1C5501AF-5E08-4E48-99C4-78596E75E761}" type="slidenum">
              <a:rPr lang="en-IN" smtClean="0"/>
              <a:t>‹#›</a:t>
            </a:fld>
            <a:endParaRPr lang="en-IN"/>
          </a:p>
        </p:txBody>
      </p:sp>
    </p:spTree>
    <p:extLst>
      <p:ext uri="{BB962C8B-B14F-4D97-AF65-F5344CB8AC3E}">
        <p14:creationId xmlns:p14="http://schemas.microsoft.com/office/powerpoint/2010/main" val="3147072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8875-2A4B-F81E-C0BB-C9C67E09E9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37EC72-4833-7D6D-E00A-1C21F1C458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50AC7F-06BC-DEAC-4060-C31CE555E9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B4C866-D2C7-6680-F098-143756E680A3}"/>
              </a:ext>
            </a:extLst>
          </p:cNvPr>
          <p:cNvSpPr>
            <a:spLocks noGrp="1"/>
          </p:cNvSpPr>
          <p:nvPr>
            <p:ph type="dt" sz="half" idx="10"/>
          </p:nvPr>
        </p:nvSpPr>
        <p:spPr/>
        <p:txBody>
          <a:bodyPr/>
          <a:lstStyle/>
          <a:p>
            <a:fld id="{BA26469D-7D99-4F95-9378-973FF152E1A6}" type="datetimeFigureOut">
              <a:rPr lang="en-IN" smtClean="0"/>
              <a:t>27-01-2025</a:t>
            </a:fld>
            <a:endParaRPr lang="en-IN"/>
          </a:p>
        </p:txBody>
      </p:sp>
      <p:sp>
        <p:nvSpPr>
          <p:cNvPr id="6" name="Footer Placeholder 5">
            <a:extLst>
              <a:ext uri="{FF2B5EF4-FFF2-40B4-BE49-F238E27FC236}">
                <a16:creationId xmlns:a16="http://schemas.microsoft.com/office/drawing/2014/main" id="{74B8812A-41EB-4A41-CCA6-E3BFAFEF4F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6CEFC7-B0F2-0E4F-A51B-8E677DE2CD8C}"/>
              </a:ext>
            </a:extLst>
          </p:cNvPr>
          <p:cNvSpPr>
            <a:spLocks noGrp="1"/>
          </p:cNvSpPr>
          <p:nvPr>
            <p:ph type="sldNum" sz="quarter" idx="12"/>
          </p:nvPr>
        </p:nvSpPr>
        <p:spPr/>
        <p:txBody>
          <a:bodyPr/>
          <a:lstStyle/>
          <a:p>
            <a:fld id="{1C5501AF-5E08-4E48-99C4-78596E75E761}" type="slidenum">
              <a:rPr lang="en-IN" smtClean="0"/>
              <a:t>‹#›</a:t>
            </a:fld>
            <a:endParaRPr lang="en-IN"/>
          </a:p>
        </p:txBody>
      </p:sp>
    </p:spTree>
    <p:extLst>
      <p:ext uri="{BB962C8B-B14F-4D97-AF65-F5344CB8AC3E}">
        <p14:creationId xmlns:p14="http://schemas.microsoft.com/office/powerpoint/2010/main" val="1308507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01D58-1051-3A1E-31B8-604521CC93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0BC419-27CC-BC12-C311-15D9011F31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D79423-E201-1030-FB39-F348012F0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5EC40F-76C1-1756-BD50-A1CBF0E13CDB}"/>
              </a:ext>
            </a:extLst>
          </p:cNvPr>
          <p:cNvSpPr>
            <a:spLocks noGrp="1"/>
          </p:cNvSpPr>
          <p:nvPr>
            <p:ph type="dt" sz="half" idx="10"/>
          </p:nvPr>
        </p:nvSpPr>
        <p:spPr/>
        <p:txBody>
          <a:bodyPr/>
          <a:lstStyle/>
          <a:p>
            <a:fld id="{BA26469D-7D99-4F95-9378-973FF152E1A6}" type="datetimeFigureOut">
              <a:rPr lang="en-IN" smtClean="0"/>
              <a:t>27-01-2025</a:t>
            </a:fld>
            <a:endParaRPr lang="en-IN"/>
          </a:p>
        </p:txBody>
      </p:sp>
      <p:sp>
        <p:nvSpPr>
          <p:cNvPr id="6" name="Footer Placeholder 5">
            <a:extLst>
              <a:ext uri="{FF2B5EF4-FFF2-40B4-BE49-F238E27FC236}">
                <a16:creationId xmlns:a16="http://schemas.microsoft.com/office/drawing/2014/main" id="{A0DD95B5-832A-0F5E-1474-2F20565509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8A7B50-9EC2-CA1C-933B-A2E53FDD2800}"/>
              </a:ext>
            </a:extLst>
          </p:cNvPr>
          <p:cNvSpPr>
            <a:spLocks noGrp="1"/>
          </p:cNvSpPr>
          <p:nvPr>
            <p:ph type="sldNum" sz="quarter" idx="12"/>
          </p:nvPr>
        </p:nvSpPr>
        <p:spPr/>
        <p:txBody>
          <a:bodyPr/>
          <a:lstStyle/>
          <a:p>
            <a:fld id="{1C5501AF-5E08-4E48-99C4-78596E75E761}" type="slidenum">
              <a:rPr lang="en-IN" smtClean="0"/>
              <a:t>‹#›</a:t>
            </a:fld>
            <a:endParaRPr lang="en-IN"/>
          </a:p>
        </p:txBody>
      </p:sp>
    </p:spTree>
    <p:extLst>
      <p:ext uri="{BB962C8B-B14F-4D97-AF65-F5344CB8AC3E}">
        <p14:creationId xmlns:p14="http://schemas.microsoft.com/office/powerpoint/2010/main" val="186166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091B08-AF2A-15D8-8680-514A055973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749740-8214-B416-DA5A-7131533D4A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ECC578-750E-AD7A-9D09-FBFD48447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6469D-7D99-4F95-9378-973FF152E1A6}" type="datetimeFigureOut">
              <a:rPr lang="en-IN" smtClean="0"/>
              <a:t>27-01-2025</a:t>
            </a:fld>
            <a:endParaRPr lang="en-IN"/>
          </a:p>
        </p:txBody>
      </p:sp>
      <p:sp>
        <p:nvSpPr>
          <p:cNvPr id="5" name="Footer Placeholder 4">
            <a:extLst>
              <a:ext uri="{FF2B5EF4-FFF2-40B4-BE49-F238E27FC236}">
                <a16:creationId xmlns:a16="http://schemas.microsoft.com/office/drawing/2014/main" id="{BCD18E57-08E0-CDED-C5F9-38C13C081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D438C0-00A5-5C64-D699-4606AE0469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5501AF-5E08-4E48-99C4-78596E75E761}" type="slidenum">
              <a:rPr lang="en-IN" smtClean="0"/>
              <a:t>‹#›</a:t>
            </a:fld>
            <a:endParaRPr lang="en-IN"/>
          </a:p>
        </p:txBody>
      </p:sp>
    </p:spTree>
    <p:extLst>
      <p:ext uri="{BB962C8B-B14F-4D97-AF65-F5344CB8AC3E}">
        <p14:creationId xmlns:p14="http://schemas.microsoft.com/office/powerpoint/2010/main" val="621875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creativecommons.org/licenses/by-sa/3.0/" TargetMode="External"/><Relationship Id="rId5" Type="http://schemas.openxmlformats.org/officeDocument/2006/relationships/hyperlink" Target="http://gis.stackexchange.com/questions/198647/on-a-map-of-the-globe-that-is-1920x1080px-how-big-would-each-pixel-be/198651"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Layout" Target="../slideLayouts/slideLayout8.xml"/><Relationship Id="rId5" Type="http://schemas.openxmlformats.org/officeDocument/2006/relationships/chart" Target="../charts/chart2.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9.xml"/><Relationship Id="rId5" Type="http://schemas.openxmlformats.org/officeDocument/2006/relationships/chart" Target="../charts/chart3.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9.xml"/><Relationship Id="rId5" Type="http://schemas.openxmlformats.org/officeDocument/2006/relationships/chart" Target="../charts/chart4.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0F16"/>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600815-7D1E-4D77-9129-1750A4BFC9D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8000"/>
                    </a14:imgEffect>
                    <a14:imgEffect>
                      <a14:saturation sat="185000"/>
                    </a14:imgEffect>
                    <a14:imgEffect>
                      <a14:brightnessContrast bright="-4000" contrast="3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431" y="-268855"/>
            <a:ext cx="12444669" cy="7919335"/>
          </a:xfrm>
          <a:prstGeom prst="rect">
            <a:avLst/>
          </a:prstGeom>
        </p:spPr>
      </p:pic>
      <p:sp>
        <p:nvSpPr>
          <p:cNvPr id="6" name="TextBox 5">
            <a:extLst>
              <a:ext uri="{FF2B5EF4-FFF2-40B4-BE49-F238E27FC236}">
                <a16:creationId xmlns:a16="http://schemas.microsoft.com/office/drawing/2014/main" id="{ED16295B-9E29-B171-5851-801CACC884B4}"/>
              </a:ext>
            </a:extLst>
          </p:cNvPr>
          <p:cNvSpPr txBox="1"/>
          <p:nvPr/>
        </p:nvSpPr>
        <p:spPr>
          <a:xfrm>
            <a:off x="1882877" y="1899107"/>
            <a:ext cx="8426245" cy="3754874"/>
          </a:xfrm>
          <a:prstGeom prst="rect">
            <a:avLst/>
          </a:prstGeom>
          <a:noFill/>
        </p:spPr>
        <p:txBody>
          <a:bodyPr wrap="square" rtlCol="0">
            <a:spAutoFit/>
          </a:bodyPr>
          <a:lstStyle/>
          <a:p>
            <a:pPr algn="ctr"/>
            <a:r>
              <a:rPr lang="en-IN" sz="6600" b="1" dirty="0">
                <a:solidFill>
                  <a:schemeClr val="bg2">
                    <a:lumMod val="25000"/>
                  </a:schemeClr>
                </a:solidFill>
                <a:effectLst>
                  <a:outerShdw blurRad="38100" dist="38100" dir="2700000" algn="tl">
                    <a:srgbClr val="000000">
                      <a:alpha val="43137"/>
                    </a:srgbClr>
                  </a:outerShdw>
                </a:effectLst>
                <a:latin typeface="Century Gothic" panose="020B0502020202020204" pitchFamily="34" charset="0"/>
              </a:rPr>
              <a:t>CENSUS OF INDIA </a:t>
            </a:r>
          </a:p>
          <a:p>
            <a:pPr algn="ctr"/>
            <a:r>
              <a:rPr lang="en-IN" sz="6600" b="1" dirty="0">
                <a:solidFill>
                  <a:schemeClr val="bg2">
                    <a:lumMod val="25000"/>
                  </a:schemeClr>
                </a:solidFill>
                <a:effectLst>
                  <a:outerShdw blurRad="38100" dist="38100" dir="2700000" algn="tl">
                    <a:srgbClr val="000000">
                      <a:alpha val="43137"/>
                    </a:srgbClr>
                  </a:outerShdw>
                </a:effectLst>
                <a:latin typeface="Century Gothic" panose="020B0502020202020204" pitchFamily="34" charset="0"/>
              </a:rPr>
              <a:t>Project</a:t>
            </a:r>
            <a:br>
              <a:rPr lang="en-IN" sz="6600" b="1" dirty="0">
                <a:solidFill>
                  <a:schemeClr val="bg2">
                    <a:lumMod val="25000"/>
                  </a:schemeClr>
                </a:solidFill>
                <a:effectLst>
                  <a:outerShdw blurRad="38100" dist="38100" dir="2700000" algn="tl">
                    <a:srgbClr val="000000">
                      <a:alpha val="43137"/>
                    </a:srgbClr>
                  </a:outerShdw>
                </a:effectLst>
                <a:latin typeface="Century Gothic" panose="020B0502020202020204" pitchFamily="34" charset="0"/>
              </a:rPr>
            </a:br>
            <a:r>
              <a:rPr lang="en-IN" sz="6600" b="1" dirty="0">
                <a:solidFill>
                  <a:schemeClr val="bg2">
                    <a:lumMod val="25000"/>
                  </a:schemeClr>
                </a:solidFill>
                <a:effectLst>
                  <a:outerShdw blurRad="38100" dist="38100" dir="2700000" algn="tl">
                    <a:srgbClr val="000000">
                      <a:alpha val="43137"/>
                    </a:srgbClr>
                  </a:outerShdw>
                </a:effectLst>
                <a:latin typeface="Century Gothic" panose="020B0502020202020204" pitchFamily="34" charset="0"/>
              </a:rPr>
              <a:t> </a:t>
            </a:r>
          </a:p>
          <a:p>
            <a:endParaRPr lang="en-IN" sz="4000" dirty="0">
              <a:solidFill>
                <a:schemeClr val="bg2">
                  <a:lumMod val="2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2" name="TextBox 1">
            <a:extLst>
              <a:ext uri="{FF2B5EF4-FFF2-40B4-BE49-F238E27FC236}">
                <a16:creationId xmlns:a16="http://schemas.microsoft.com/office/drawing/2014/main" id="{94F3A197-E58E-E519-37B0-82786FE90F54}"/>
              </a:ext>
            </a:extLst>
          </p:cNvPr>
          <p:cNvSpPr txBox="1"/>
          <p:nvPr/>
        </p:nvSpPr>
        <p:spPr>
          <a:xfrm>
            <a:off x="9364666" y="5900460"/>
            <a:ext cx="3583858" cy="369332"/>
          </a:xfrm>
          <a:prstGeom prst="rect">
            <a:avLst/>
          </a:prstGeom>
          <a:noFill/>
        </p:spPr>
        <p:txBody>
          <a:bodyPr wrap="square" rtlCol="0">
            <a:spAutoFit/>
          </a:bodyPr>
          <a:lstStyle/>
          <a:p>
            <a:r>
              <a:rPr lang="en-US" dirty="0">
                <a:solidFill>
                  <a:schemeClr val="bg2">
                    <a:lumMod val="25000"/>
                  </a:schemeClr>
                </a:solidFill>
              </a:rPr>
              <a:t>BY:-  Rituraj Sharma</a:t>
            </a:r>
            <a:endParaRPr lang="en-IN" dirty="0">
              <a:solidFill>
                <a:schemeClr val="bg2">
                  <a:lumMod val="25000"/>
                </a:schemeClr>
              </a:solidFill>
            </a:endParaRPr>
          </a:p>
        </p:txBody>
      </p:sp>
      <p:sp>
        <p:nvSpPr>
          <p:cNvPr id="7" name="TextBox 6">
            <a:extLst>
              <a:ext uri="{FF2B5EF4-FFF2-40B4-BE49-F238E27FC236}">
                <a16:creationId xmlns:a16="http://schemas.microsoft.com/office/drawing/2014/main" id="{D8EB73E0-B1D0-4172-8212-F7E078E439D2}"/>
              </a:ext>
            </a:extLst>
          </p:cNvPr>
          <p:cNvSpPr txBox="1"/>
          <p:nvPr/>
        </p:nvSpPr>
        <p:spPr>
          <a:xfrm>
            <a:off x="857250" y="6762750"/>
            <a:ext cx="10477500" cy="230832"/>
          </a:xfrm>
          <a:prstGeom prst="rect">
            <a:avLst/>
          </a:prstGeom>
          <a:noFill/>
        </p:spPr>
        <p:txBody>
          <a:bodyPr wrap="square" rtlCol="0">
            <a:spAutoFit/>
          </a:bodyPr>
          <a:lstStyle/>
          <a:p>
            <a:r>
              <a:rPr lang="en-IN" sz="900">
                <a:hlinkClick r:id="rId5" tooltip="http://gis.stackexchange.com/questions/198647/on-a-map-of-the-globe-that-is-1920x1080px-how-big-would-each-pixel-be/198651"/>
              </a:rPr>
              <a:t>This Photo</a:t>
            </a:r>
            <a:r>
              <a:rPr lang="en-IN" sz="900"/>
              <a:t> by Unknown Author is licensed under </a:t>
            </a:r>
            <a:r>
              <a:rPr lang="en-IN" sz="900">
                <a:hlinkClick r:id="rId6" tooltip="https://creativecommons.org/licenses/by-sa/3.0/"/>
              </a:rPr>
              <a:t>CC BY-SA</a:t>
            </a:r>
            <a:endParaRPr lang="en-IN" sz="900"/>
          </a:p>
        </p:txBody>
      </p:sp>
    </p:spTree>
    <p:extLst>
      <p:ext uri="{BB962C8B-B14F-4D97-AF65-F5344CB8AC3E}">
        <p14:creationId xmlns:p14="http://schemas.microsoft.com/office/powerpoint/2010/main" val="38756084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4C3C2F"/>
            </a:gs>
            <a:gs pos="100000">
              <a:srgbClr val="B7947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64D82-F29A-4C18-B92B-D605D98E8C14}"/>
              </a:ext>
            </a:extLst>
          </p:cNvPr>
          <p:cNvSpPr>
            <a:spLocks noGrp="1"/>
          </p:cNvSpPr>
          <p:nvPr>
            <p:ph type="title"/>
          </p:nvPr>
        </p:nvSpPr>
        <p:spPr>
          <a:xfrm>
            <a:off x="538846" y="73789"/>
            <a:ext cx="6845802" cy="1600200"/>
          </a:xfrm>
        </p:spPr>
        <p:txBody>
          <a:bodyPr>
            <a:normAutofit/>
          </a:bodyPr>
          <a:lstStyle/>
          <a:p>
            <a:r>
              <a:rPr lang="en-US" sz="2400" dirty="0">
                <a:solidFill>
                  <a:schemeClr val="bg1"/>
                </a:solidFill>
                <a:latin typeface="Arial Black" panose="020B0A04020102020204" pitchFamily="34" charset="0"/>
              </a:rPr>
              <a:t>Some of the key findings from this dataset are as follows:</a:t>
            </a:r>
            <a:br>
              <a:rPr lang="en-US" sz="2400" dirty="0">
                <a:solidFill>
                  <a:schemeClr val="bg1"/>
                </a:solidFill>
                <a:latin typeface="Arial Black" panose="020B0A04020102020204" pitchFamily="34" charset="0"/>
              </a:rPr>
            </a:br>
            <a:endParaRPr lang="en-IN" sz="2400" dirty="0">
              <a:solidFill>
                <a:schemeClr val="bg1"/>
              </a:solidFill>
              <a:latin typeface="Arial Black" panose="020B0A04020102020204" pitchFamily="34" charset="0"/>
            </a:endParaRPr>
          </a:p>
        </p:txBody>
      </p:sp>
      <p:grpSp>
        <p:nvGrpSpPr>
          <p:cNvPr id="7" name="Content Placeholder 5" descr="Bar chart with solid fill">
            <a:extLst>
              <a:ext uri="{FF2B5EF4-FFF2-40B4-BE49-F238E27FC236}">
                <a16:creationId xmlns:a16="http://schemas.microsoft.com/office/drawing/2014/main" id="{B6140E2B-89FD-D47A-ED55-7C535FDCD2DD}"/>
              </a:ext>
            </a:extLst>
          </p:cNvPr>
          <p:cNvGrpSpPr/>
          <p:nvPr/>
        </p:nvGrpSpPr>
        <p:grpSpPr>
          <a:xfrm>
            <a:off x="5266482" y="457201"/>
            <a:ext cx="6085730" cy="5526910"/>
            <a:chOff x="6208612" y="1363561"/>
            <a:chExt cx="3845205" cy="3845205"/>
          </a:xfrm>
          <a:blipFill dpi="0" rotWithShape="1">
            <a:blip r:embed="rId2">
              <a:extLst>
                <a:ext uri="{28A0092B-C50C-407E-A947-70E740481C1C}">
                  <a14:useLocalDpi xmlns:a14="http://schemas.microsoft.com/office/drawing/2010/main" val="0"/>
                </a:ext>
              </a:extLst>
            </a:blip>
            <a:srcRect/>
            <a:stretch>
              <a:fillRect/>
            </a:stretch>
          </a:blipFill>
        </p:grpSpPr>
        <p:sp>
          <p:nvSpPr>
            <p:cNvPr id="8" name="Freeform: Shape 7">
              <a:extLst>
                <a:ext uri="{FF2B5EF4-FFF2-40B4-BE49-F238E27FC236}">
                  <a16:creationId xmlns:a16="http://schemas.microsoft.com/office/drawing/2014/main" id="{62944415-FBA1-7840-6D27-4A86C0A9197B}"/>
                </a:ext>
              </a:extLst>
            </p:cNvPr>
            <p:cNvSpPr/>
            <p:nvPr/>
          </p:nvSpPr>
          <p:spPr>
            <a:xfrm>
              <a:off x="6208612" y="1363561"/>
              <a:ext cx="3845205" cy="3845205"/>
            </a:xfrm>
            <a:custGeom>
              <a:avLst/>
              <a:gdLst>
                <a:gd name="connsiteX0" fmla="*/ 3505923 w 3845205"/>
                <a:gd name="connsiteY0" fmla="*/ 0 h 3845205"/>
                <a:gd name="connsiteX1" fmla="*/ 3845206 w 3845205"/>
                <a:gd name="connsiteY1" fmla="*/ 0 h 3845205"/>
                <a:gd name="connsiteX2" fmla="*/ 3845206 w 3845205"/>
                <a:gd name="connsiteY2" fmla="*/ 3845206 h 3845205"/>
                <a:gd name="connsiteX3" fmla="*/ 0 w 3845205"/>
                <a:gd name="connsiteY3" fmla="*/ 3845206 h 3845205"/>
                <a:gd name="connsiteX4" fmla="*/ 0 w 3845205"/>
                <a:gd name="connsiteY4" fmla="*/ 3505923 h 3845205"/>
                <a:gd name="connsiteX5" fmla="*/ 3505923 w 3845205"/>
                <a:gd name="connsiteY5" fmla="*/ 3505923 h 384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45205" h="3845205">
                  <a:moveTo>
                    <a:pt x="3505923" y="0"/>
                  </a:moveTo>
                  <a:lnTo>
                    <a:pt x="3845206" y="0"/>
                  </a:lnTo>
                  <a:lnTo>
                    <a:pt x="3845206" y="3845206"/>
                  </a:lnTo>
                  <a:lnTo>
                    <a:pt x="0" y="3845206"/>
                  </a:lnTo>
                  <a:lnTo>
                    <a:pt x="0" y="3505923"/>
                  </a:lnTo>
                  <a:lnTo>
                    <a:pt x="3505923" y="3505923"/>
                  </a:lnTo>
                  <a:close/>
                </a:path>
              </a:pathLst>
            </a:custGeom>
            <a:grpFill/>
            <a:ln w="3175" cap="flat">
              <a:solidFill>
                <a:schemeClr val="tx1"/>
              </a:solid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C829F93D-6F01-0ED7-B111-B3E7BDD6AE9A}"/>
                </a:ext>
              </a:extLst>
            </p:cNvPr>
            <p:cNvSpPr/>
            <p:nvPr/>
          </p:nvSpPr>
          <p:spPr>
            <a:xfrm>
              <a:off x="8753233" y="2551051"/>
              <a:ext cx="622018" cy="1979150"/>
            </a:xfrm>
            <a:custGeom>
              <a:avLst/>
              <a:gdLst>
                <a:gd name="connsiteX0" fmla="*/ 0 w 622018"/>
                <a:gd name="connsiteY0" fmla="*/ 0 h 1979150"/>
                <a:gd name="connsiteX1" fmla="*/ 622019 w 622018"/>
                <a:gd name="connsiteY1" fmla="*/ 0 h 1979150"/>
                <a:gd name="connsiteX2" fmla="*/ 622019 w 622018"/>
                <a:gd name="connsiteY2" fmla="*/ 1979150 h 1979150"/>
                <a:gd name="connsiteX3" fmla="*/ 0 w 622018"/>
                <a:gd name="connsiteY3" fmla="*/ 1979150 h 1979150"/>
              </a:gdLst>
              <a:ahLst/>
              <a:cxnLst>
                <a:cxn ang="0">
                  <a:pos x="connsiteX0" y="connsiteY0"/>
                </a:cxn>
                <a:cxn ang="0">
                  <a:pos x="connsiteX1" y="connsiteY1"/>
                </a:cxn>
                <a:cxn ang="0">
                  <a:pos x="connsiteX2" y="connsiteY2"/>
                </a:cxn>
                <a:cxn ang="0">
                  <a:pos x="connsiteX3" y="connsiteY3"/>
                </a:cxn>
              </a:cxnLst>
              <a:rect l="l" t="t" r="r" b="b"/>
              <a:pathLst>
                <a:path w="622018" h="1979150">
                  <a:moveTo>
                    <a:pt x="0" y="0"/>
                  </a:moveTo>
                  <a:lnTo>
                    <a:pt x="622019" y="0"/>
                  </a:lnTo>
                  <a:lnTo>
                    <a:pt x="622019" y="1979150"/>
                  </a:lnTo>
                  <a:lnTo>
                    <a:pt x="0" y="1979150"/>
                  </a:lnTo>
                  <a:close/>
                </a:path>
              </a:pathLst>
            </a:custGeom>
            <a:grpFill/>
            <a:ln w="3175" cap="flat">
              <a:solidFill>
                <a:schemeClr val="tx1"/>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D1BAE3C0-36D8-E452-EAF6-E2BA85852C8C}"/>
                </a:ext>
              </a:extLst>
            </p:cNvPr>
            <p:cNvSpPr/>
            <p:nvPr/>
          </p:nvSpPr>
          <p:spPr>
            <a:xfrm>
              <a:off x="7905026" y="1363561"/>
              <a:ext cx="622018" cy="3166640"/>
            </a:xfrm>
            <a:custGeom>
              <a:avLst/>
              <a:gdLst>
                <a:gd name="connsiteX0" fmla="*/ 0 w 622018"/>
                <a:gd name="connsiteY0" fmla="*/ 0 h 3166640"/>
                <a:gd name="connsiteX1" fmla="*/ 622019 w 622018"/>
                <a:gd name="connsiteY1" fmla="*/ 0 h 3166640"/>
                <a:gd name="connsiteX2" fmla="*/ 622019 w 622018"/>
                <a:gd name="connsiteY2" fmla="*/ 3166640 h 3166640"/>
                <a:gd name="connsiteX3" fmla="*/ 0 w 622018"/>
                <a:gd name="connsiteY3" fmla="*/ 3166640 h 3166640"/>
              </a:gdLst>
              <a:ahLst/>
              <a:cxnLst>
                <a:cxn ang="0">
                  <a:pos x="connsiteX0" y="connsiteY0"/>
                </a:cxn>
                <a:cxn ang="0">
                  <a:pos x="connsiteX1" y="connsiteY1"/>
                </a:cxn>
                <a:cxn ang="0">
                  <a:pos x="connsiteX2" y="connsiteY2"/>
                </a:cxn>
                <a:cxn ang="0">
                  <a:pos x="connsiteX3" y="connsiteY3"/>
                </a:cxn>
              </a:cxnLst>
              <a:rect l="l" t="t" r="r" b="b"/>
              <a:pathLst>
                <a:path w="622018" h="3166640">
                  <a:moveTo>
                    <a:pt x="0" y="0"/>
                  </a:moveTo>
                  <a:lnTo>
                    <a:pt x="622019" y="0"/>
                  </a:lnTo>
                  <a:lnTo>
                    <a:pt x="622019" y="3166640"/>
                  </a:lnTo>
                  <a:lnTo>
                    <a:pt x="0" y="3166640"/>
                  </a:lnTo>
                  <a:close/>
                </a:path>
              </a:pathLst>
            </a:custGeom>
            <a:grpFill/>
            <a:ln w="3175" cap="flat">
              <a:solidFill>
                <a:schemeClr val="tx1"/>
              </a:solid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D872C1C0-D8F8-BAF2-267B-BB700F23B8C9}"/>
                </a:ext>
              </a:extLst>
            </p:cNvPr>
            <p:cNvSpPr/>
            <p:nvPr/>
          </p:nvSpPr>
          <p:spPr>
            <a:xfrm>
              <a:off x="7056819" y="2551051"/>
              <a:ext cx="622018" cy="1979150"/>
            </a:xfrm>
            <a:custGeom>
              <a:avLst/>
              <a:gdLst>
                <a:gd name="connsiteX0" fmla="*/ 0 w 622018"/>
                <a:gd name="connsiteY0" fmla="*/ 0 h 1979150"/>
                <a:gd name="connsiteX1" fmla="*/ 622019 w 622018"/>
                <a:gd name="connsiteY1" fmla="*/ 0 h 1979150"/>
                <a:gd name="connsiteX2" fmla="*/ 622019 w 622018"/>
                <a:gd name="connsiteY2" fmla="*/ 1979150 h 1979150"/>
                <a:gd name="connsiteX3" fmla="*/ 0 w 622018"/>
                <a:gd name="connsiteY3" fmla="*/ 1979150 h 1979150"/>
              </a:gdLst>
              <a:ahLst/>
              <a:cxnLst>
                <a:cxn ang="0">
                  <a:pos x="connsiteX0" y="connsiteY0"/>
                </a:cxn>
                <a:cxn ang="0">
                  <a:pos x="connsiteX1" y="connsiteY1"/>
                </a:cxn>
                <a:cxn ang="0">
                  <a:pos x="connsiteX2" y="connsiteY2"/>
                </a:cxn>
                <a:cxn ang="0">
                  <a:pos x="connsiteX3" y="connsiteY3"/>
                </a:cxn>
              </a:cxnLst>
              <a:rect l="l" t="t" r="r" b="b"/>
              <a:pathLst>
                <a:path w="622018" h="1979150">
                  <a:moveTo>
                    <a:pt x="0" y="0"/>
                  </a:moveTo>
                  <a:lnTo>
                    <a:pt x="622019" y="0"/>
                  </a:lnTo>
                  <a:lnTo>
                    <a:pt x="622019" y="1979150"/>
                  </a:lnTo>
                  <a:lnTo>
                    <a:pt x="0" y="1979150"/>
                  </a:lnTo>
                  <a:close/>
                </a:path>
              </a:pathLst>
            </a:custGeom>
            <a:grpFill/>
            <a:ln w="3175" cap="flat">
              <a:solidFill>
                <a:schemeClr val="tx1"/>
              </a:solid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00B93385-AA29-BFBD-68F4-CC5CA3F9D28D}"/>
                </a:ext>
              </a:extLst>
            </p:cNvPr>
            <p:cNvSpPr/>
            <p:nvPr/>
          </p:nvSpPr>
          <p:spPr>
            <a:xfrm>
              <a:off x="6208612" y="3512352"/>
              <a:ext cx="622018" cy="1017848"/>
            </a:xfrm>
            <a:custGeom>
              <a:avLst/>
              <a:gdLst>
                <a:gd name="connsiteX0" fmla="*/ 0 w 622018"/>
                <a:gd name="connsiteY0" fmla="*/ 0 h 1017848"/>
                <a:gd name="connsiteX1" fmla="*/ 622019 w 622018"/>
                <a:gd name="connsiteY1" fmla="*/ 0 h 1017848"/>
                <a:gd name="connsiteX2" fmla="*/ 622019 w 622018"/>
                <a:gd name="connsiteY2" fmla="*/ 1017849 h 1017848"/>
                <a:gd name="connsiteX3" fmla="*/ 0 w 622018"/>
                <a:gd name="connsiteY3" fmla="*/ 1017849 h 1017848"/>
              </a:gdLst>
              <a:ahLst/>
              <a:cxnLst>
                <a:cxn ang="0">
                  <a:pos x="connsiteX0" y="connsiteY0"/>
                </a:cxn>
                <a:cxn ang="0">
                  <a:pos x="connsiteX1" y="connsiteY1"/>
                </a:cxn>
                <a:cxn ang="0">
                  <a:pos x="connsiteX2" y="connsiteY2"/>
                </a:cxn>
                <a:cxn ang="0">
                  <a:pos x="connsiteX3" y="connsiteY3"/>
                </a:cxn>
              </a:cxnLst>
              <a:rect l="l" t="t" r="r" b="b"/>
              <a:pathLst>
                <a:path w="622018" h="1017848">
                  <a:moveTo>
                    <a:pt x="0" y="0"/>
                  </a:moveTo>
                  <a:lnTo>
                    <a:pt x="622019" y="0"/>
                  </a:lnTo>
                  <a:lnTo>
                    <a:pt x="622019" y="1017849"/>
                  </a:lnTo>
                  <a:lnTo>
                    <a:pt x="0" y="1017849"/>
                  </a:lnTo>
                  <a:close/>
                </a:path>
              </a:pathLst>
            </a:custGeom>
            <a:grpFill/>
            <a:ln w="3175" cap="flat">
              <a:solidFill>
                <a:schemeClr val="tx1"/>
              </a:solidFill>
              <a:prstDash val="solid"/>
              <a:miter/>
            </a:ln>
          </p:spPr>
          <p:txBody>
            <a:bodyPr rtlCol="0" anchor="ctr"/>
            <a:lstStyle/>
            <a:p>
              <a:endParaRPr lang="en-IN"/>
            </a:p>
          </p:txBody>
        </p:sp>
      </p:grpSp>
      <p:sp>
        <p:nvSpPr>
          <p:cNvPr id="4" name="Text Placeholder 3">
            <a:extLst>
              <a:ext uri="{FF2B5EF4-FFF2-40B4-BE49-F238E27FC236}">
                <a16:creationId xmlns:a16="http://schemas.microsoft.com/office/drawing/2014/main" id="{E134D6E8-C638-981D-0E3C-B178C029C163}"/>
              </a:ext>
            </a:extLst>
          </p:cNvPr>
          <p:cNvSpPr>
            <a:spLocks noGrp="1"/>
          </p:cNvSpPr>
          <p:nvPr>
            <p:ph type="body" sz="half" idx="2"/>
          </p:nvPr>
        </p:nvSpPr>
        <p:spPr>
          <a:xfrm>
            <a:off x="180862" y="1515630"/>
            <a:ext cx="4958297" cy="4956064"/>
          </a:xfrm>
        </p:spPr>
        <p:txBody>
          <a:bodyPr>
            <a:normAutofit/>
          </a:bodyPr>
          <a:lstStyle/>
          <a:p>
            <a:pPr marL="457200" indent="-457200">
              <a:lnSpc>
                <a:spcPct val="110000"/>
              </a:lnSpc>
              <a:buAutoNum type="arabicPeriod"/>
            </a:pPr>
            <a:r>
              <a:rPr lang="en-US" sz="2000" dirty="0">
                <a:solidFill>
                  <a:schemeClr val="bg1"/>
                </a:solidFill>
                <a:latin typeface="Cambria" panose="02040503050406030204" pitchFamily="18" charset="0"/>
                <a:ea typeface="Cambria" panose="02040503050406030204" pitchFamily="18" charset="0"/>
              </a:rPr>
              <a:t>Mizoram had the highest literacy rate in 2011, at  97.91%. </a:t>
            </a:r>
          </a:p>
          <a:p>
            <a:pPr marL="457200" indent="-457200">
              <a:lnSpc>
                <a:spcPct val="110000"/>
              </a:lnSpc>
              <a:buAutoNum type="arabicPeriod"/>
            </a:pPr>
            <a:r>
              <a:rPr lang="en-US" sz="2000" dirty="0">
                <a:solidFill>
                  <a:schemeClr val="bg1"/>
                </a:solidFill>
                <a:latin typeface="Cambria" panose="02040503050406030204" pitchFamily="18" charset="0"/>
                <a:ea typeface="Cambria" panose="02040503050406030204" pitchFamily="18" charset="0"/>
              </a:rPr>
              <a:t> Serchhip district in Mizoram recorded the highest literacy rate, also at  97.91%.</a:t>
            </a:r>
          </a:p>
          <a:p>
            <a:pPr marL="457200" indent="-457200">
              <a:lnSpc>
                <a:spcPct val="110000"/>
              </a:lnSpc>
              <a:buAutoNum type="arabicPeriod"/>
            </a:pPr>
            <a:r>
              <a:rPr lang="en-US" sz="2000" dirty="0">
                <a:solidFill>
                  <a:schemeClr val="bg1"/>
                </a:solidFill>
                <a:latin typeface="Cambria" panose="02040503050406030204" pitchFamily="18" charset="0"/>
                <a:ea typeface="Cambria" panose="02040503050406030204" pitchFamily="18" charset="0"/>
              </a:rPr>
              <a:t>Puducherry had the highest sex ratio in 2011, with 1,184 females for every 1,000 males. </a:t>
            </a:r>
          </a:p>
          <a:p>
            <a:pPr marL="457200" indent="-457200">
              <a:lnSpc>
                <a:spcPct val="110000"/>
              </a:lnSpc>
              <a:buAutoNum type="arabicPeriod"/>
            </a:pPr>
            <a:r>
              <a:rPr lang="en-US" sz="2000" dirty="0">
                <a:solidFill>
                  <a:schemeClr val="bg1"/>
                </a:solidFill>
                <a:latin typeface="Cambria" panose="02040503050406030204" pitchFamily="18" charset="0"/>
                <a:ea typeface="Cambria" panose="02040503050406030204" pitchFamily="18" charset="0"/>
              </a:rPr>
              <a:t>Mahe, a district in Puducherry, also had the highest sex ratio in 2011, at 1,184 females for every 1,000 males.</a:t>
            </a:r>
            <a:br>
              <a:rPr lang="en-US" sz="2000" dirty="0">
                <a:solidFill>
                  <a:schemeClr val="bg1"/>
                </a:solidFill>
                <a:latin typeface="Cambria" panose="02040503050406030204" pitchFamily="18" charset="0"/>
                <a:ea typeface="Cambria" panose="02040503050406030204" pitchFamily="18" charset="0"/>
              </a:rPr>
            </a:br>
            <a:endParaRPr lang="en-US" sz="2000" dirty="0">
              <a:solidFill>
                <a:schemeClr val="bg1"/>
              </a:solidFill>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33245859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 calcmode="lin" valueType="num">
                                      <p:cBhvr additive="base">
                                        <p:cTn id="3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12B2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DA22-3F34-D8CE-26FC-6FFD07DAED45}"/>
              </a:ext>
            </a:extLst>
          </p:cNvPr>
          <p:cNvSpPr>
            <a:spLocks noGrp="1"/>
          </p:cNvSpPr>
          <p:nvPr>
            <p:ph type="title"/>
          </p:nvPr>
        </p:nvSpPr>
        <p:spPr>
          <a:xfrm>
            <a:off x="305082" y="479726"/>
            <a:ext cx="4959128" cy="800100"/>
          </a:xfrm>
        </p:spPr>
        <p:txBody>
          <a:bodyPr>
            <a:normAutofit/>
          </a:bodyPr>
          <a:lstStyle/>
          <a:p>
            <a:r>
              <a:rPr lang="en-IN" sz="4800" dirty="0">
                <a:solidFill>
                  <a:schemeClr val="bg1"/>
                </a:solidFill>
                <a:latin typeface="Arial Black" panose="020B0A04020102020204" pitchFamily="34" charset="0"/>
              </a:rPr>
              <a:t>CONCLUSION </a:t>
            </a:r>
          </a:p>
        </p:txBody>
      </p:sp>
      <p:pic>
        <p:nvPicPr>
          <p:cNvPr id="8" name="Picture Placeholder 7">
            <a:extLst>
              <a:ext uri="{FF2B5EF4-FFF2-40B4-BE49-F238E27FC236}">
                <a16:creationId xmlns:a16="http://schemas.microsoft.com/office/drawing/2014/main" id="{39E7B33B-7C16-91FD-6F96-82A861473A0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0204" b="30204"/>
          <a:stretch>
            <a:fillRect/>
          </a:stretch>
        </p:blipFill>
        <p:spPr>
          <a:xfrm>
            <a:off x="5264210" y="642394"/>
            <a:ext cx="6398544" cy="5052349"/>
          </a:xfrm>
          <a:scene3d>
            <a:camera prst="orthographicFront"/>
            <a:lightRig rig="threePt" dir="t"/>
          </a:scene3d>
          <a:sp3d>
            <a:bevelT w="101600" prst="riblet"/>
          </a:sp3d>
        </p:spPr>
      </p:pic>
      <p:sp>
        <p:nvSpPr>
          <p:cNvPr id="4" name="Text Placeholder 3">
            <a:extLst>
              <a:ext uri="{FF2B5EF4-FFF2-40B4-BE49-F238E27FC236}">
                <a16:creationId xmlns:a16="http://schemas.microsoft.com/office/drawing/2014/main" id="{66A96869-8C00-DA28-FADF-809B95188041}"/>
              </a:ext>
            </a:extLst>
          </p:cNvPr>
          <p:cNvSpPr>
            <a:spLocks noGrp="1"/>
          </p:cNvSpPr>
          <p:nvPr>
            <p:ph type="body" sz="half" idx="2"/>
          </p:nvPr>
        </p:nvSpPr>
        <p:spPr>
          <a:xfrm>
            <a:off x="413499" y="1302152"/>
            <a:ext cx="4332121" cy="4878729"/>
          </a:xfrm>
        </p:spPr>
        <p:txBody>
          <a:bodyPr>
            <a:normAutofit fontScale="40000" lnSpcReduction="20000"/>
          </a:bodyPr>
          <a:lstStyle/>
          <a:p>
            <a:pPr>
              <a:lnSpc>
                <a:spcPct val="120000"/>
              </a:lnSpc>
            </a:pPr>
            <a:r>
              <a:rPr lang="en-US" sz="5100" dirty="0">
                <a:solidFill>
                  <a:schemeClr val="bg1"/>
                </a:solidFill>
                <a:latin typeface="Cambria" panose="02040503050406030204" pitchFamily="18" charset="0"/>
                <a:ea typeface="Cambria" panose="02040503050406030204" pitchFamily="18" charset="0"/>
              </a:rPr>
              <a:t>The Census of India represents a vital dataset that offers in-depth insights into the demographics, social structure, and economic conditions of the nation. By analyzing this comprehensive information, we can uncover numerous details about the diverse population of India, including patterns of migration, education levels, and employment trends, which are essential for informed policymaking and development planning.</a:t>
            </a:r>
          </a:p>
          <a:p>
            <a:br>
              <a:rPr lang="en-US" b="0" dirty="0">
                <a:solidFill>
                  <a:srgbClr val="000000"/>
                </a:solidFill>
                <a:effectLst/>
                <a:latin typeface="Courier New" panose="02070309020205020404" pitchFamily="49" charset="0"/>
              </a:rPr>
            </a:br>
            <a:endParaRPr lang="en-US" b="0" dirty="0">
              <a:solidFill>
                <a:srgbClr val="000000"/>
              </a:solidFill>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35354201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CEE0-D4B3-1827-5BE1-4EE7670667BD}"/>
              </a:ext>
            </a:extLst>
          </p:cNvPr>
          <p:cNvSpPr>
            <a:spLocks noGrp="1"/>
          </p:cNvSpPr>
          <p:nvPr>
            <p:ph type="title"/>
          </p:nvPr>
        </p:nvSpPr>
        <p:spPr>
          <a:xfrm>
            <a:off x="2035698" y="2390434"/>
            <a:ext cx="8120605" cy="2077133"/>
          </a:xfrm>
        </p:spPr>
        <p:txBody>
          <a:bodyPr>
            <a:normAutofit/>
          </a:bodyPr>
          <a:lstStyle/>
          <a:p>
            <a:pPr algn="ctr"/>
            <a:r>
              <a:rPr lang="en-IN" sz="9600" dirty="0">
                <a:solidFill>
                  <a:schemeClr val="bg1"/>
                </a:solidFill>
                <a:latin typeface="Arial Black" panose="020B0A04020102020204" pitchFamily="34" charset="0"/>
              </a:rPr>
              <a:t>THANKYOU </a:t>
            </a:r>
          </a:p>
        </p:txBody>
      </p:sp>
    </p:spTree>
    <p:extLst>
      <p:ext uri="{BB962C8B-B14F-4D97-AF65-F5344CB8AC3E}">
        <p14:creationId xmlns:p14="http://schemas.microsoft.com/office/powerpoint/2010/main" val="129956666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94B4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9300-CDC9-3900-19FB-8C24F33E933A}"/>
              </a:ext>
            </a:extLst>
          </p:cNvPr>
          <p:cNvSpPr>
            <a:spLocks noGrp="1"/>
          </p:cNvSpPr>
          <p:nvPr>
            <p:ph type="title"/>
          </p:nvPr>
        </p:nvSpPr>
        <p:spPr>
          <a:xfrm>
            <a:off x="307257" y="178312"/>
            <a:ext cx="5582265" cy="1325563"/>
          </a:xfrm>
        </p:spPr>
        <p:txBody>
          <a:bodyPr/>
          <a:lstStyle/>
          <a:p>
            <a:r>
              <a:rPr lang="en-IN" sz="6600" dirty="0">
                <a:solidFill>
                  <a:schemeClr val="bg1"/>
                </a:solidFill>
                <a:latin typeface="Arial Black" panose="020B0A04020102020204" pitchFamily="34" charset="0"/>
              </a:rPr>
              <a:t>Objective</a:t>
            </a:r>
            <a:r>
              <a:rPr lang="en-IN" dirty="0"/>
              <a:t> </a:t>
            </a:r>
          </a:p>
        </p:txBody>
      </p:sp>
      <p:sp>
        <p:nvSpPr>
          <p:cNvPr id="3" name="Content Placeholder 2">
            <a:extLst>
              <a:ext uri="{FF2B5EF4-FFF2-40B4-BE49-F238E27FC236}">
                <a16:creationId xmlns:a16="http://schemas.microsoft.com/office/drawing/2014/main" id="{3C8DB4F7-CA4E-E9E3-C256-7557A0120B59}"/>
              </a:ext>
            </a:extLst>
          </p:cNvPr>
          <p:cNvSpPr>
            <a:spLocks noGrp="1"/>
          </p:cNvSpPr>
          <p:nvPr>
            <p:ph sz="half" idx="1"/>
          </p:nvPr>
        </p:nvSpPr>
        <p:spPr>
          <a:xfrm>
            <a:off x="405581" y="1690688"/>
            <a:ext cx="5690419" cy="4351338"/>
          </a:xfrm>
        </p:spPr>
        <p:txBody>
          <a:bodyPr>
            <a:normAutofit/>
          </a:bodyPr>
          <a:lstStyle/>
          <a:p>
            <a:r>
              <a:rPr lang="en-IN" sz="4400" dirty="0">
                <a:solidFill>
                  <a:schemeClr val="bg1"/>
                </a:solidFill>
                <a:latin typeface="Aptos" panose="020B0004020202020204" pitchFamily="34" charset="0"/>
              </a:rPr>
              <a:t>INTRODUCTION </a:t>
            </a:r>
          </a:p>
          <a:p>
            <a:r>
              <a:rPr lang="en-IN" sz="4400" dirty="0">
                <a:solidFill>
                  <a:schemeClr val="bg1"/>
                </a:solidFill>
                <a:latin typeface="Aptos" panose="020B0004020202020204" pitchFamily="34" charset="0"/>
              </a:rPr>
              <a:t>PROBLEM STATEMENT</a:t>
            </a:r>
          </a:p>
          <a:p>
            <a:r>
              <a:rPr lang="en-IN" sz="4400" dirty="0">
                <a:solidFill>
                  <a:schemeClr val="bg1"/>
                </a:solidFill>
                <a:latin typeface="Aptos" panose="020B0004020202020204" pitchFamily="34" charset="0"/>
              </a:rPr>
              <a:t>DEFINE QUESTIONS</a:t>
            </a:r>
          </a:p>
          <a:p>
            <a:r>
              <a:rPr lang="en-IN" sz="4400" dirty="0">
                <a:solidFill>
                  <a:schemeClr val="bg1"/>
                </a:solidFill>
                <a:latin typeface="Aptos" panose="020B0004020202020204" pitchFamily="34" charset="0"/>
              </a:rPr>
              <a:t>KEY INSIGHT</a:t>
            </a:r>
          </a:p>
          <a:p>
            <a:r>
              <a:rPr lang="en-IN" sz="4400" dirty="0">
                <a:solidFill>
                  <a:schemeClr val="bg1"/>
                </a:solidFill>
                <a:latin typeface="Aptos" panose="020B0004020202020204" pitchFamily="34" charset="0"/>
              </a:rPr>
              <a:t>CONCLUSION</a:t>
            </a:r>
          </a:p>
        </p:txBody>
      </p:sp>
      <p:pic>
        <p:nvPicPr>
          <p:cNvPr id="6" name="Content Placeholder 5">
            <a:extLst>
              <a:ext uri="{FF2B5EF4-FFF2-40B4-BE49-F238E27FC236}">
                <a16:creationId xmlns:a16="http://schemas.microsoft.com/office/drawing/2014/main" id="{02F4B6AD-DA11-2D32-40F6-1A09AB0E60A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28674" y="466162"/>
            <a:ext cx="4575067" cy="5575864"/>
          </a:xfrm>
          <a:scene3d>
            <a:camera prst="orthographicFront"/>
            <a:lightRig rig="threePt" dir="t"/>
          </a:scene3d>
          <a:sp3d>
            <a:bevelT w="139700" h="139700" prst="divot"/>
          </a:sp3d>
        </p:spPr>
      </p:pic>
    </p:spTree>
    <p:extLst>
      <p:ext uri="{BB962C8B-B14F-4D97-AF65-F5344CB8AC3E}">
        <p14:creationId xmlns:p14="http://schemas.microsoft.com/office/powerpoint/2010/main" val="21283288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F110E"/>
        </a:solidFill>
        <a:effectLst/>
      </p:bgPr>
    </p:bg>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B11F6277-4879-09C4-F031-F197BAECC55A}"/>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73197" y="376428"/>
            <a:ext cx="3434142" cy="6105144"/>
          </a:xfrm>
          <a:effectLst>
            <a:innerShdw blurRad="63500" dist="50800" dir="8100000">
              <a:prstClr val="black">
                <a:alpha val="50000"/>
              </a:prstClr>
            </a:innerShdw>
          </a:effectLst>
        </p:spPr>
      </p:pic>
      <p:sp>
        <p:nvSpPr>
          <p:cNvPr id="9" name="TextBox 8">
            <a:extLst>
              <a:ext uri="{FF2B5EF4-FFF2-40B4-BE49-F238E27FC236}">
                <a16:creationId xmlns:a16="http://schemas.microsoft.com/office/drawing/2014/main" id="{EC393E9C-A780-E95A-273E-1444962CABFA}"/>
              </a:ext>
            </a:extLst>
          </p:cNvPr>
          <p:cNvSpPr txBox="1"/>
          <p:nvPr/>
        </p:nvSpPr>
        <p:spPr>
          <a:xfrm>
            <a:off x="4325503" y="334301"/>
            <a:ext cx="8240124" cy="1107996"/>
          </a:xfrm>
          <a:prstGeom prst="rect">
            <a:avLst/>
          </a:prstGeom>
          <a:noFill/>
        </p:spPr>
        <p:txBody>
          <a:bodyPr wrap="square" rtlCol="0">
            <a:spAutoFit/>
          </a:bodyPr>
          <a:lstStyle/>
          <a:p>
            <a:r>
              <a:rPr lang="en-IN" sz="6600" dirty="0">
                <a:solidFill>
                  <a:schemeClr val="bg1"/>
                </a:solidFill>
                <a:latin typeface="Arial Black" panose="020B0A04020102020204" pitchFamily="34" charset="0"/>
                <a:ea typeface="+mj-ea"/>
                <a:cs typeface="+mj-cs"/>
              </a:rPr>
              <a:t>INTRODUCTION</a:t>
            </a:r>
          </a:p>
        </p:txBody>
      </p:sp>
      <p:sp>
        <p:nvSpPr>
          <p:cNvPr id="10" name="TextBox 9">
            <a:extLst>
              <a:ext uri="{FF2B5EF4-FFF2-40B4-BE49-F238E27FC236}">
                <a16:creationId xmlns:a16="http://schemas.microsoft.com/office/drawing/2014/main" id="{CC91ED1F-2C30-9617-3280-3D47A4B21557}"/>
              </a:ext>
            </a:extLst>
          </p:cNvPr>
          <p:cNvSpPr txBox="1"/>
          <p:nvPr/>
        </p:nvSpPr>
        <p:spPr>
          <a:xfrm>
            <a:off x="4652211" y="1493467"/>
            <a:ext cx="6801852" cy="4247317"/>
          </a:xfrm>
          <a:prstGeom prst="rect">
            <a:avLst/>
          </a:prstGeom>
          <a:noFill/>
        </p:spPr>
        <p:txBody>
          <a:bodyPr wrap="square" rtlCol="0">
            <a:spAutoFit/>
          </a:bodyPr>
          <a:lstStyle/>
          <a:p>
            <a:r>
              <a:rPr lang="en-US" sz="2800" dirty="0">
                <a:solidFill>
                  <a:schemeClr val="bg1"/>
                </a:solidFill>
                <a:latin typeface="Aptos" panose="020B0004020202020204" pitchFamily="34" charset="0"/>
              </a:rPr>
              <a:t>This dataset provides comprehensive demographic information for various districts in India. It includes data on population, growth rates, sex ratios, and literacy rates. The dataset offers insights into the socio-economic landscape of Indian districts, making it valuable for demographic analyses, regional studies, and decision-making processes.</a:t>
            </a:r>
          </a:p>
          <a:p>
            <a:endParaRPr lang="en-IN" dirty="0">
              <a:solidFill>
                <a:schemeClr val="bg1"/>
              </a:solidFill>
            </a:endParaRPr>
          </a:p>
        </p:txBody>
      </p:sp>
    </p:spTree>
    <p:extLst>
      <p:ext uri="{BB962C8B-B14F-4D97-AF65-F5344CB8AC3E}">
        <p14:creationId xmlns:p14="http://schemas.microsoft.com/office/powerpoint/2010/main" val="6677818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80">
                                          <p:stCondLst>
                                            <p:cond delay="0"/>
                                          </p:stCondLst>
                                        </p:cTn>
                                        <p:tgtEl>
                                          <p:spTgt spid="9"/>
                                        </p:tgtEl>
                                      </p:cBhvr>
                                    </p:animEffect>
                                    <p:anim calcmode="lin" valueType="num">
                                      <p:cBhvr>
                                        <p:cTn id="1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9" dur="26">
                                          <p:stCondLst>
                                            <p:cond delay="650"/>
                                          </p:stCondLst>
                                        </p:cTn>
                                        <p:tgtEl>
                                          <p:spTgt spid="9"/>
                                        </p:tgtEl>
                                      </p:cBhvr>
                                      <p:to x="100000" y="60000"/>
                                    </p:animScale>
                                    <p:animScale>
                                      <p:cBhvr>
                                        <p:cTn id="20" dur="166" decel="50000">
                                          <p:stCondLst>
                                            <p:cond delay="676"/>
                                          </p:stCondLst>
                                        </p:cTn>
                                        <p:tgtEl>
                                          <p:spTgt spid="9"/>
                                        </p:tgtEl>
                                      </p:cBhvr>
                                      <p:to x="100000" y="100000"/>
                                    </p:animScale>
                                    <p:animScale>
                                      <p:cBhvr>
                                        <p:cTn id="21" dur="26">
                                          <p:stCondLst>
                                            <p:cond delay="1312"/>
                                          </p:stCondLst>
                                        </p:cTn>
                                        <p:tgtEl>
                                          <p:spTgt spid="9"/>
                                        </p:tgtEl>
                                      </p:cBhvr>
                                      <p:to x="100000" y="80000"/>
                                    </p:animScale>
                                    <p:animScale>
                                      <p:cBhvr>
                                        <p:cTn id="22" dur="166" decel="50000">
                                          <p:stCondLst>
                                            <p:cond delay="1338"/>
                                          </p:stCondLst>
                                        </p:cTn>
                                        <p:tgtEl>
                                          <p:spTgt spid="9"/>
                                        </p:tgtEl>
                                      </p:cBhvr>
                                      <p:to x="100000" y="100000"/>
                                    </p:animScale>
                                    <p:animScale>
                                      <p:cBhvr>
                                        <p:cTn id="23" dur="26">
                                          <p:stCondLst>
                                            <p:cond delay="1642"/>
                                          </p:stCondLst>
                                        </p:cTn>
                                        <p:tgtEl>
                                          <p:spTgt spid="9"/>
                                        </p:tgtEl>
                                      </p:cBhvr>
                                      <p:to x="100000" y="90000"/>
                                    </p:animScale>
                                    <p:animScale>
                                      <p:cBhvr>
                                        <p:cTn id="24" dur="166" decel="50000">
                                          <p:stCondLst>
                                            <p:cond delay="1668"/>
                                          </p:stCondLst>
                                        </p:cTn>
                                        <p:tgtEl>
                                          <p:spTgt spid="9"/>
                                        </p:tgtEl>
                                      </p:cBhvr>
                                      <p:to x="100000" y="100000"/>
                                    </p:animScale>
                                    <p:animScale>
                                      <p:cBhvr>
                                        <p:cTn id="25" dur="26">
                                          <p:stCondLst>
                                            <p:cond delay="1808"/>
                                          </p:stCondLst>
                                        </p:cTn>
                                        <p:tgtEl>
                                          <p:spTgt spid="9"/>
                                        </p:tgtEl>
                                      </p:cBhvr>
                                      <p:to x="100000" y="95000"/>
                                    </p:animScale>
                                    <p:animScale>
                                      <p:cBhvr>
                                        <p:cTn id="26"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C46B-762B-0FEE-FEA2-81FADF2C050C}"/>
              </a:ext>
            </a:extLst>
          </p:cNvPr>
          <p:cNvSpPr>
            <a:spLocks noGrp="1"/>
          </p:cNvSpPr>
          <p:nvPr>
            <p:ph type="title"/>
          </p:nvPr>
        </p:nvSpPr>
        <p:spPr>
          <a:xfrm>
            <a:off x="409327" y="460600"/>
            <a:ext cx="8597021" cy="1325563"/>
          </a:xfrm>
        </p:spPr>
        <p:txBody>
          <a:bodyPr>
            <a:normAutofit fontScale="90000"/>
          </a:bodyPr>
          <a:lstStyle/>
          <a:p>
            <a:r>
              <a:rPr lang="en-IN" sz="6600" dirty="0">
                <a:solidFill>
                  <a:schemeClr val="bg1"/>
                </a:solidFill>
                <a:latin typeface="Arial Black" panose="020B0A04020102020204" pitchFamily="34" charset="0"/>
              </a:rPr>
              <a:t>PROBLEM STATEMENT</a:t>
            </a:r>
          </a:p>
        </p:txBody>
      </p:sp>
      <p:grpSp>
        <p:nvGrpSpPr>
          <p:cNvPr id="19" name="Group 18">
            <a:extLst>
              <a:ext uri="{FF2B5EF4-FFF2-40B4-BE49-F238E27FC236}">
                <a16:creationId xmlns:a16="http://schemas.microsoft.com/office/drawing/2014/main" id="{49E1C6D9-CF6B-AC45-014F-68F06A51E02F}"/>
              </a:ext>
            </a:extLst>
          </p:cNvPr>
          <p:cNvGrpSpPr/>
          <p:nvPr/>
        </p:nvGrpSpPr>
        <p:grpSpPr>
          <a:xfrm>
            <a:off x="6479458" y="288260"/>
            <a:ext cx="5417574" cy="5722834"/>
            <a:chOff x="5152103" y="687798"/>
            <a:chExt cx="4876800" cy="4835417"/>
          </a:xfrm>
          <a:blipFill dpi="0" rotWithShape="1">
            <a:blip r:embed="rId2">
              <a:extLst>
                <a:ext uri="{28A0092B-C50C-407E-A947-70E740481C1C}">
                  <a14:useLocalDpi xmlns:a14="http://schemas.microsoft.com/office/drawing/2010/main" val="0"/>
                </a:ext>
              </a:extLst>
            </a:blip>
            <a:srcRect/>
            <a:stretch>
              <a:fillRect/>
            </a:stretch>
          </a:blipFill>
        </p:grpSpPr>
        <p:sp>
          <p:nvSpPr>
            <p:cNvPr id="13" name="Hexagon 12">
              <a:extLst>
                <a:ext uri="{FF2B5EF4-FFF2-40B4-BE49-F238E27FC236}">
                  <a16:creationId xmlns:a16="http://schemas.microsoft.com/office/drawing/2014/main" id="{33BDF096-7025-B37C-D488-443A45625F26}"/>
                </a:ext>
              </a:extLst>
            </p:cNvPr>
            <p:cNvSpPr/>
            <p:nvPr/>
          </p:nvSpPr>
          <p:spPr>
            <a:xfrm>
              <a:off x="5152103" y="2526890"/>
              <a:ext cx="1750142" cy="1484671"/>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Hexagon 13">
              <a:extLst>
                <a:ext uri="{FF2B5EF4-FFF2-40B4-BE49-F238E27FC236}">
                  <a16:creationId xmlns:a16="http://schemas.microsoft.com/office/drawing/2014/main" id="{27B621A3-90AE-9849-752B-9BBCC709D8DC}"/>
                </a:ext>
              </a:extLst>
            </p:cNvPr>
            <p:cNvSpPr/>
            <p:nvPr/>
          </p:nvSpPr>
          <p:spPr>
            <a:xfrm>
              <a:off x="6715432" y="3282717"/>
              <a:ext cx="1750142" cy="1484671"/>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Hexagon 14">
              <a:extLst>
                <a:ext uri="{FF2B5EF4-FFF2-40B4-BE49-F238E27FC236}">
                  <a16:creationId xmlns:a16="http://schemas.microsoft.com/office/drawing/2014/main" id="{CF70E9A3-1578-58F2-66C4-F12CB627F4E6}"/>
                </a:ext>
              </a:extLst>
            </p:cNvPr>
            <p:cNvSpPr/>
            <p:nvPr/>
          </p:nvSpPr>
          <p:spPr>
            <a:xfrm>
              <a:off x="8278761" y="4038544"/>
              <a:ext cx="1750142" cy="1484671"/>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Hexagon 15">
              <a:extLst>
                <a:ext uri="{FF2B5EF4-FFF2-40B4-BE49-F238E27FC236}">
                  <a16:creationId xmlns:a16="http://schemas.microsoft.com/office/drawing/2014/main" id="{719FEEC6-C2EE-FCB6-4B59-8A92B6D64029}"/>
                </a:ext>
              </a:extLst>
            </p:cNvPr>
            <p:cNvSpPr/>
            <p:nvPr/>
          </p:nvSpPr>
          <p:spPr>
            <a:xfrm>
              <a:off x="8190271" y="2363171"/>
              <a:ext cx="1750142" cy="1484671"/>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Hexagon 16">
              <a:extLst>
                <a:ext uri="{FF2B5EF4-FFF2-40B4-BE49-F238E27FC236}">
                  <a16:creationId xmlns:a16="http://schemas.microsoft.com/office/drawing/2014/main" id="{276932AE-709C-75DB-C38A-829DB5204BD4}"/>
                </a:ext>
              </a:extLst>
            </p:cNvPr>
            <p:cNvSpPr/>
            <p:nvPr/>
          </p:nvSpPr>
          <p:spPr>
            <a:xfrm>
              <a:off x="8101781" y="687798"/>
              <a:ext cx="1750142" cy="1484671"/>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Hexagon 17">
              <a:extLst>
                <a:ext uri="{FF2B5EF4-FFF2-40B4-BE49-F238E27FC236}">
                  <a16:creationId xmlns:a16="http://schemas.microsoft.com/office/drawing/2014/main" id="{CC6828BD-3616-D46F-1610-D0C33B5FD8ED}"/>
                </a:ext>
              </a:extLst>
            </p:cNvPr>
            <p:cNvSpPr/>
            <p:nvPr/>
          </p:nvSpPr>
          <p:spPr>
            <a:xfrm>
              <a:off x="6650293" y="1589241"/>
              <a:ext cx="1750142" cy="1484671"/>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 name="TextBox 21">
            <a:extLst>
              <a:ext uri="{FF2B5EF4-FFF2-40B4-BE49-F238E27FC236}">
                <a16:creationId xmlns:a16="http://schemas.microsoft.com/office/drawing/2014/main" id="{F16FF770-174B-354B-FC60-7EBC9E759C16}"/>
              </a:ext>
            </a:extLst>
          </p:cNvPr>
          <p:cNvSpPr txBox="1"/>
          <p:nvPr/>
        </p:nvSpPr>
        <p:spPr>
          <a:xfrm>
            <a:off x="648929" y="2045403"/>
            <a:ext cx="5784107" cy="3539430"/>
          </a:xfrm>
          <a:prstGeom prst="rect">
            <a:avLst/>
          </a:prstGeom>
          <a:noFill/>
        </p:spPr>
        <p:txBody>
          <a:bodyPr wrap="square" rtlCol="0">
            <a:spAutoFit/>
          </a:bodyPr>
          <a:lstStyle/>
          <a:p>
            <a:r>
              <a:rPr lang="en-US" sz="3200" dirty="0">
                <a:solidFill>
                  <a:schemeClr val="bg1"/>
                </a:solidFill>
                <a:latin typeface="Aptos" panose="020B0004020202020204" pitchFamily="34" charset="0"/>
              </a:rPr>
              <a:t>What is India's position regarding its sex ratio and literacy rate? Additionally, what is the rationale for analysing this dataset? Finally, please summarise all the key parameters associated with it.</a:t>
            </a:r>
            <a:endParaRPr lang="en-IN" sz="3200" dirty="0">
              <a:solidFill>
                <a:schemeClr val="bg1"/>
              </a:solidFill>
              <a:latin typeface="Aptos" panose="020B0004020202020204" pitchFamily="34" charset="0"/>
            </a:endParaRPr>
          </a:p>
        </p:txBody>
      </p:sp>
    </p:spTree>
    <p:extLst>
      <p:ext uri="{BB962C8B-B14F-4D97-AF65-F5344CB8AC3E}">
        <p14:creationId xmlns:p14="http://schemas.microsoft.com/office/powerpoint/2010/main" val="20311487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52525"/>
        </a:solidFill>
        <a:effectLst/>
      </p:bgPr>
    </p:bg>
    <p:spTree>
      <p:nvGrpSpPr>
        <p:cNvPr id="1" name=""/>
        <p:cNvGrpSpPr/>
        <p:nvPr/>
      </p:nvGrpSpPr>
      <p:grpSpPr>
        <a:xfrm>
          <a:off x="0" y="0"/>
          <a:ext cx="0" cy="0"/>
          <a:chOff x="0" y="0"/>
          <a:chExt cx="0" cy="0"/>
        </a:xfrm>
      </p:grpSpPr>
      <p:sp>
        <p:nvSpPr>
          <p:cNvPr id="6" name="Hexagon 5">
            <a:extLst>
              <a:ext uri="{FF2B5EF4-FFF2-40B4-BE49-F238E27FC236}">
                <a16:creationId xmlns:a16="http://schemas.microsoft.com/office/drawing/2014/main" id="{1DD7FD44-5D98-BE81-4AE1-CCF6B2FDAF0E}"/>
              </a:ext>
            </a:extLst>
          </p:cNvPr>
          <p:cNvSpPr/>
          <p:nvPr/>
        </p:nvSpPr>
        <p:spPr>
          <a:xfrm>
            <a:off x="2379404" y="811776"/>
            <a:ext cx="6607279" cy="5234448"/>
          </a:xfrm>
          <a:prstGeom prst="hexagon">
            <a:avLst/>
          </a:prstGeom>
          <a:blipFill dpi="0" rotWithShape="1">
            <a:blip r:embed="rId2">
              <a:alphaModFix amt="5000"/>
              <a:extLst>
                <a:ext uri="{28A0092B-C50C-407E-A947-70E740481C1C}">
                  <a14:useLocalDpi xmlns:a14="http://schemas.microsoft.com/office/drawing/2010/main" val="0"/>
                </a:ext>
              </a:extLst>
            </a:blip>
            <a:srcRect/>
            <a:stretch>
              <a:fillRect/>
            </a:stretch>
          </a:blipFill>
          <a:ln>
            <a:noFill/>
          </a:ln>
          <a:scene3d>
            <a:camera prst="orthographicFront">
              <a:rot lat="20699994" lon="20099981" rev="0"/>
            </a:camera>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17B1A20-D84E-E0A6-814F-76A69CB6FAE0}"/>
              </a:ext>
            </a:extLst>
          </p:cNvPr>
          <p:cNvSpPr txBox="1"/>
          <p:nvPr/>
        </p:nvSpPr>
        <p:spPr>
          <a:xfrm>
            <a:off x="1366685" y="209004"/>
            <a:ext cx="10009238" cy="1200329"/>
          </a:xfrm>
          <a:prstGeom prst="rect">
            <a:avLst/>
          </a:prstGeom>
          <a:noFill/>
        </p:spPr>
        <p:txBody>
          <a:bodyPr wrap="square" rtlCol="0">
            <a:spAutoFit/>
          </a:bodyPr>
          <a:lstStyle/>
          <a:p>
            <a:pPr algn="ctr">
              <a:lnSpc>
                <a:spcPct val="90000"/>
              </a:lnSpc>
              <a:spcBef>
                <a:spcPct val="0"/>
              </a:spcBef>
            </a:pPr>
            <a:r>
              <a:rPr lang="en-IN" sz="5900" dirty="0">
                <a:solidFill>
                  <a:schemeClr val="bg1"/>
                </a:solidFill>
                <a:latin typeface="Arial Black" panose="020B0A04020102020204" pitchFamily="34" charset="0"/>
                <a:ea typeface="+mj-ea"/>
                <a:cs typeface="+mj-cs"/>
              </a:rPr>
              <a:t>DEFINE QUESTIONS</a:t>
            </a:r>
          </a:p>
          <a:p>
            <a:endParaRPr lang="en-IN" dirty="0"/>
          </a:p>
        </p:txBody>
      </p:sp>
      <p:graphicFrame>
        <p:nvGraphicFramePr>
          <p:cNvPr id="11" name="Diagram 10">
            <a:extLst>
              <a:ext uri="{FF2B5EF4-FFF2-40B4-BE49-F238E27FC236}">
                <a16:creationId xmlns:a16="http://schemas.microsoft.com/office/drawing/2014/main" id="{3F3F6BA1-5A0A-BAE7-3E38-FBA6760CB42F}"/>
              </a:ext>
            </a:extLst>
          </p:cNvPr>
          <p:cNvGraphicFramePr/>
          <p:nvPr>
            <p:extLst>
              <p:ext uri="{D42A27DB-BD31-4B8C-83A1-F6EECF244321}">
                <p14:modId xmlns:p14="http://schemas.microsoft.com/office/powerpoint/2010/main" val="153884536"/>
              </p:ext>
            </p:extLst>
          </p:nvPr>
        </p:nvGraphicFramePr>
        <p:xfrm>
          <a:off x="3033253" y="209004"/>
          <a:ext cx="6479457" cy="650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43488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Graphic spid="11"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mt="20000"/>
            <a:extLst>
              <a:ext uri="{28A0092B-C50C-407E-A947-70E740481C1C}">
                <a14:useLocalDpi xmlns:a14="http://schemas.microsoft.com/office/drawing/2010/main" val="0"/>
              </a:ext>
            </a:extLst>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4F753-3686-FF09-E591-F7C3ED51359A}"/>
              </a:ext>
            </a:extLst>
          </p:cNvPr>
          <p:cNvSpPr>
            <a:spLocks noGrp="1"/>
          </p:cNvSpPr>
          <p:nvPr>
            <p:ph type="title"/>
          </p:nvPr>
        </p:nvSpPr>
        <p:spPr>
          <a:xfrm>
            <a:off x="963239" y="762695"/>
            <a:ext cx="4481052" cy="976569"/>
          </a:xfrm>
        </p:spPr>
        <p:txBody>
          <a:bodyPr>
            <a:noAutofit/>
          </a:bodyPr>
          <a:lstStyle/>
          <a:p>
            <a:r>
              <a:rPr lang="en-US" sz="2400" dirty="0">
                <a:highlight>
                  <a:srgbClr val="E5ECF6"/>
                </a:highlight>
                <a:latin typeface="Arial Black" panose="020B0A04020102020204" pitchFamily="34" charset="0"/>
              </a:rPr>
              <a:t>1. What state had the highest literacy rate?</a:t>
            </a:r>
            <a:br>
              <a:rPr lang="en-IN" dirty="0">
                <a:latin typeface="Arial Black" panose="020B0A04020102020204" pitchFamily="34" charset="0"/>
              </a:rPr>
            </a:br>
            <a:endParaRPr lang="en-IN" dirty="0">
              <a:latin typeface="Arial Black" panose="020B0A04020102020204" pitchFamily="34" charset="0"/>
            </a:endParaRPr>
          </a:p>
        </p:txBody>
      </p:sp>
      <p:sp>
        <p:nvSpPr>
          <p:cNvPr id="6" name="TextBox 5">
            <a:extLst>
              <a:ext uri="{FF2B5EF4-FFF2-40B4-BE49-F238E27FC236}">
                <a16:creationId xmlns:a16="http://schemas.microsoft.com/office/drawing/2014/main" id="{066B31B4-4104-5B00-F46C-CA5399AB444E}"/>
              </a:ext>
              <a:ext uri="{C183D7F6-B498-43B3-948B-1728B52AA6E4}">
                <adec:decorative xmlns:adec="http://schemas.microsoft.com/office/drawing/2017/decorative" val="0"/>
              </a:ext>
            </a:extLst>
          </p:cNvPr>
          <p:cNvSpPr txBox="1"/>
          <p:nvPr/>
        </p:nvSpPr>
        <p:spPr>
          <a:xfrm>
            <a:off x="379649" y="1368666"/>
            <a:ext cx="5187773" cy="4401205"/>
          </a:xfrm>
          <a:prstGeom prst="rect">
            <a:avLst/>
          </a:prstGeom>
          <a:noFill/>
          <a:ln>
            <a:noFill/>
          </a:ln>
          <a:effectLst>
            <a:softEdge rad="31750"/>
          </a:effectLst>
        </p:spPr>
        <p:txBody>
          <a:bodyPr wrap="square" rtlCol="0">
            <a:spAutoFit/>
          </a:bodyPr>
          <a:lstStyle/>
          <a:p>
            <a:r>
              <a:rPr lang="en-US" sz="2800" b="1" dirty="0">
                <a:latin typeface="Aptos" panose="020B0004020202020204" pitchFamily="34" charset="0"/>
              </a:rPr>
              <a:t>In 2011, Mizoram emerged as the state with the highest literacy rate in India, boasting an impressive figure of approximately 97.91%. This remarkable achievement highlights the state's commitment to education and the efforts made to promote literacy among its residents.</a:t>
            </a:r>
            <a:endParaRPr lang="en-IN" sz="2800" b="1" dirty="0">
              <a:latin typeface="Aptos" panose="020B0004020202020204" pitchFamily="34" charset="0"/>
            </a:endParaRPr>
          </a:p>
        </p:txBody>
      </p:sp>
      <p:pic>
        <p:nvPicPr>
          <p:cNvPr id="8" name="Graphic 7" descr="Classroom with solid fill">
            <a:extLst>
              <a:ext uri="{FF2B5EF4-FFF2-40B4-BE49-F238E27FC236}">
                <a16:creationId xmlns:a16="http://schemas.microsoft.com/office/drawing/2014/main" id="{F8BBAE7B-0504-3DC7-755A-0E029CB5B6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9073" y="388655"/>
            <a:ext cx="741207" cy="980011"/>
          </a:xfrm>
          <a:prstGeom prst="rect">
            <a:avLst/>
          </a:prstGeom>
        </p:spPr>
      </p:pic>
      <p:graphicFrame>
        <p:nvGraphicFramePr>
          <p:cNvPr id="7" name="Chart 6">
            <a:extLst>
              <a:ext uri="{FF2B5EF4-FFF2-40B4-BE49-F238E27FC236}">
                <a16:creationId xmlns:a16="http://schemas.microsoft.com/office/drawing/2014/main" id="{D965004B-C848-C459-AE11-BD5DBC68F752}"/>
              </a:ext>
            </a:extLst>
          </p:cNvPr>
          <p:cNvGraphicFramePr/>
          <p:nvPr>
            <p:extLst>
              <p:ext uri="{D42A27DB-BD31-4B8C-83A1-F6EECF244321}">
                <p14:modId xmlns:p14="http://schemas.microsoft.com/office/powerpoint/2010/main" val="416969759"/>
              </p:ext>
            </p:extLst>
          </p:nvPr>
        </p:nvGraphicFramePr>
        <p:xfrm>
          <a:off x="5263551" y="762695"/>
          <a:ext cx="6574315" cy="5423817"/>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367084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DB0D-BD87-3239-D431-454CB32F782A}"/>
              </a:ext>
            </a:extLst>
          </p:cNvPr>
          <p:cNvSpPr>
            <a:spLocks noGrp="1"/>
          </p:cNvSpPr>
          <p:nvPr>
            <p:ph type="title"/>
          </p:nvPr>
        </p:nvSpPr>
        <p:spPr>
          <a:xfrm>
            <a:off x="7919013" y="335167"/>
            <a:ext cx="3932237" cy="1600200"/>
          </a:xfrm>
        </p:spPr>
        <p:txBody>
          <a:bodyPr>
            <a:normAutofit fontScale="90000"/>
          </a:bodyPr>
          <a:lstStyle/>
          <a:p>
            <a:r>
              <a:rPr lang="en-US" sz="2700" dirty="0">
                <a:latin typeface="Arial Black" panose="020B0A04020102020204" pitchFamily="34" charset="0"/>
              </a:rPr>
              <a:t>2. What district had the highest literacy rate?</a:t>
            </a:r>
            <a:br>
              <a:rPr lang="en-IN" dirty="0"/>
            </a:br>
            <a:endParaRPr lang="en-IN" dirty="0"/>
          </a:p>
        </p:txBody>
      </p:sp>
      <p:sp>
        <p:nvSpPr>
          <p:cNvPr id="4" name="Text Placeholder 3">
            <a:extLst>
              <a:ext uri="{FF2B5EF4-FFF2-40B4-BE49-F238E27FC236}">
                <a16:creationId xmlns:a16="http://schemas.microsoft.com/office/drawing/2014/main" id="{762A85CE-6D9D-DEC1-5B9A-4320676AD03B}"/>
              </a:ext>
            </a:extLst>
          </p:cNvPr>
          <p:cNvSpPr>
            <a:spLocks noGrp="1"/>
          </p:cNvSpPr>
          <p:nvPr>
            <p:ph type="body" sz="half" idx="2"/>
          </p:nvPr>
        </p:nvSpPr>
        <p:spPr>
          <a:xfrm>
            <a:off x="7034470" y="1713271"/>
            <a:ext cx="4813401" cy="4628534"/>
          </a:xfrm>
        </p:spPr>
        <p:txBody>
          <a:bodyPr>
            <a:normAutofit lnSpcReduction="10000"/>
          </a:bodyPr>
          <a:lstStyle/>
          <a:p>
            <a:r>
              <a:rPr lang="en-US" sz="2800" b="1" dirty="0">
                <a:latin typeface="Aptos" panose="020B0004020202020204" pitchFamily="34" charset="0"/>
              </a:rPr>
              <a:t>This dataset reveals that the Serchhip District of Mizoram achieved the highest literacy rate in India in 2011which is around 97.91%. This remarkable statistic reflects the successful efforts and initiatives in education within the area, highlighting the commitment to improving literacy and learning opportunities for its residents.</a:t>
            </a:r>
            <a:endParaRPr lang="en-IN" sz="2800" b="1" dirty="0">
              <a:latin typeface="Aptos" panose="020B0004020202020204" pitchFamily="34" charset="0"/>
            </a:endParaRPr>
          </a:p>
        </p:txBody>
      </p:sp>
      <p:pic>
        <p:nvPicPr>
          <p:cNvPr id="11" name="Graphic 10" descr="Classroom with solid fill">
            <a:extLst>
              <a:ext uri="{FF2B5EF4-FFF2-40B4-BE49-F238E27FC236}">
                <a16:creationId xmlns:a16="http://schemas.microsoft.com/office/drawing/2014/main" id="{6E145145-06BE-AE45-9822-770E21BAB9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72748" y="393980"/>
            <a:ext cx="1046265" cy="1383353"/>
          </a:xfrm>
          <a:prstGeom prst="rect">
            <a:avLst/>
          </a:prstGeom>
        </p:spPr>
      </p:pic>
      <p:graphicFrame>
        <p:nvGraphicFramePr>
          <p:cNvPr id="8" name="Chart 7">
            <a:extLst>
              <a:ext uri="{FF2B5EF4-FFF2-40B4-BE49-F238E27FC236}">
                <a16:creationId xmlns:a16="http://schemas.microsoft.com/office/drawing/2014/main" id="{AF03228B-5CC4-DE3D-1496-B56F151620AB}"/>
              </a:ext>
            </a:extLst>
          </p:cNvPr>
          <p:cNvGraphicFramePr/>
          <p:nvPr>
            <p:extLst>
              <p:ext uri="{D42A27DB-BD31-4B8C-83A1-F6EECF244321}">
                <p14:modId xmlns:p14="http://schemas.microsoft.com/office/powerpoint/2010/main" val="201472542"/>
              </p:ext>
            </p:extLst>
          </p:nvPr>
        </p:nvGraphicFramePr>
        <p:xfrm>
          <a:off x="340460" y="520861"/>
          <a:ext cx="6574315" cy="625061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004208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08000" b="-10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7593E-E296-D7F7-CD89-738AA2FD0B81}"/>
              </a:ext>
            </a:extLst>
          </p:cNvPr>
          <p:cNvSpPr>
            <a:spLocks noGrp="1"/>
          </p:cNvSpPr>
          <p:nvPr>
            <p:ph type="title"/>
          </p:nvPr>
        </p:nvSpPr>
        <p:spPr>
          <a:xfrm>
            <a:off x="353649" y="-376181"/>
            <a:ext cx="5584161" cy="1996634"/>
          </a:xfrm>
        </p:spPr>
        <p:txBody>
          <a:bodyPr/>
          <a:lstStyle/>
          <a:p>
            <a:r>
              <a:rPr lang="en-US" sz="2400" dirty="0">
                <a:latin typeface="Arial Black" panose="020B0A04020102020204" pitchFamily="34" charset="0"/>
              </a:rPr>
              <a:t>3. What state had the highest sex ratio?</a:t>
            </a:r>
            <a:br>
              <a:rPr lang="en-IN" sz="2400" dirty="0">
                <a:latin typeface="Arial Black" panose="020B0A04020102020204" pitchFamily="34" charset="0"/>
              </a:rPr>
            </a:br>
            <a:endParaRPr lang="en-IN" sz="2400" dirty="0">
              <a:latin typeface="Arial Black" panose="020B0A04020102020204" pitchFamily="34" charset="0"/>
            </a:endParaRPr>
          </a:p>
        </p:txBody>
      </p:sp>
      <p:sp>
        <p:nvSpPr>
          <p:cNvPr id="4" name="Text Placeholder 3">
            <a:extLst>
              <a:ext uri="{FF2B5EF4-FFF2-40B4-BE49-F238E27FC236}">
                <a16:creationId xmlns:a16="http://schemas.microsoft.com/office/drawing/2014/main" id="{7A05F2C5-CFE4-1690-1944-F098AC5536DA}"/>
              </a:ext>
            </a:extLst>
          </p:cNvPr>
          <p:cNvSpPr>
            <a:spLocks noGrp="1"/>
          </p:cNvSpPr>
          <p:nvPr>
            <p:ph type="body" sz="half" idx="2"/>
          </p:nvPr>
        </p:nvSpPr>
        <p:spPr>
          <a:xfrm>
            <a:off x="654591" y="1455517"/>
            <a:ext cx="3932237" cy="3811588"/>
          </a:xfrm>
        </p:spPr>
        <p:txBody>
          <a:bodyPr>
            <a:noAutofit/>
          </a:bodyPr>
          <a:lstStyle/>
          <a:p>
            <a:r>
              <a:rPr lang="en-US" sz="2000" b="1" dirty="0">
                <a:latin typeface="Aptos" panose="020B0004020202020204" pitchFamily="34" charset="0"/>
              </a:rPr>
              <a:t>In 2011, Puducherry boasted the highest sex ratio in India, with an impressive figure of approximately 1184 females for every 1000 males. This remarkable statistic not only highlights the region's demographic balance but also suggests a lower rate of abortions compared to other areas, reflecting a healthier societal attitude towards female births.</a:t>
            </a:r>
            <a:endParaRPr lang="en-IN" sz="2000" b="1" dirty="0">
              <a:latin typeface="Aptos" panose="020B0004020202020204" pitchFamily="34" charset="0"/>
            </a:endParaRPr>
          </a:p>
        </p:txBody>
      </p:sp>
      <p:pic>
        <p:nvPicPr>
          <p:cNvPr id="8" name="Graphic 7" descr="Baby crawling with solid fill">
            <a:extLst>
              <a:ext uri="{FF2B5EF4-FFF2-40B4-BE49-F238E27FC236}">
                <a16:creationId xmlns:a16="http://schemas.microsoft.com/office/drawing/2014/main" id="{B159BFA6-1217-A6D3-16D7-DFDE626A15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2167" y="5829100"/>
            <a:ext cx="914400" cy="914400"/>
          </a:xfrm>
          <a:prstGeom prst="rect">
            <a:avLst/>
          </a:prstGeom>
        </p:spPr>
      </p:pic>
      <p:graphicFrame>
        <p:nvGraphicFramePr>
          <p:cNvPr id="3" name="Chart 2">
            <a:extLst>
              <a:ext uri="{FF2B5EF4-FFF2-40B4-BE49-F238E27FC236}">
                <a16:creationId xmlns:a16="http://schemas.microsoft.com/office/drawing/2014/main" id="{71DE80E1-0D68-B03A-4BC4-29454EC2DACF}"/>
              </a:ext>
            </a:extLst>
          </p:cNvPr>
          <p:cNvGraphicFramePr/>
          <p:nvPr>
            <p:extLst>
              <p:ext uri="{D42A27DB-BD31-4B8C-83A1-F6EECF244321}">
                <p14:modId xmlns:p14="http://schemas.microsoft.com/office/powerpoint/2010/main" val="2566031524"/>
              </p:ext>
            </p:extLst>
          </p:nvPr>
        </p:nvGraphicFramePr>
        <p:xfrm>
          <a:off x="5095518" y="478411"/>
          <a:ext cx="6574315" cy="625061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088555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1.45833E-6 3.33333E-6 L 0.84713 -0.00672 " pathEditMode="relative" rAng="0" ptsTypes="AA">
                                      <p:cBhvr>
                                        <p:cTn id="6" dur="3000" fill="hold"/>
                                        <p:tgtEl>
                                          <p:spTgt spid="8"/>
                                        </p:tgtEl>
                                        <p:attrNameLst>
                                          <p:attrName>ppt_x</p:attrName>
                                          <p:attrName>ppt_y</p:attrName>
                                        </p:attrNameLst>
                                      </p:cBhvr>
                                      <p:rCtr x="42357" y="-347"/>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Graphic spid="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75000" b="-7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F3FE-0F53-99C8-7FD7-F7EA92674FD9}"/>
              </a:ext>
            </a:extLst>
          </p:cNvPr>
          <p:cNvSpPr>
            <a:spLocks noGrp="1"/>
          </p:cNvSpPr>
          <p:nvPr>
            <p:ph type="title"/>
          </p:nvPr>
        </p:nvSpPr>
        <p:spPr>
          <a:xfrm>
            <a:off x="504615" y="187325"/>
            <a:ext cx="4472992" cy="1600200"/>
          </a:xfrm>
        </p:spPr>
        <p:txBody>
          <a:bodyPr/>
          <a:lstStyle/>
          <a:p>
            <a:r>
              <a:rPr lang="en-US" sz="2400" dirty="0">
                <a:latin typeface="Arial Black" panose="020B0A04020102020204" pitchFamily="34" charset="0"/>
              </a:rPr>
              <a:t>4. What District had the highest sex ratio?</a:t>
            </a:r>
            <a:br>
              <a:rPr lang="en-IN" sz="2400" dirty="0">
                <a:latin typeface="Arial Black" panose="020B0A04020102020204" pitchFamily="34" charset="0"/>
              </a:rPr>
            </a:br>
            <a:endParaRPr lang="en-IN" sz="2400" dirty="0">
              <a:latin typeface="Arial Black" panose="020B0A04020102020204" pitchFamily="34" charset="0"/>
            </a:endParaRPr>
          </a:p>
        </p:txBody>
      </p:sp>
      <p:sp>
        <p:nvSpPr>
          <p:cNvPr id="4" name="Text Placeholder 3">
            <a:extLst>
              <a:ext uri="{FF2B5EF4-FFF2-40B4-BE49-F238E27FC236}">
                <a16:creationId xmlns:a16="http://schemas.microsoft.com/office/drawing/2014/main" id="{F60C3850-3945-C303-105D-76DF316E8EE5}"/>
              </a:ext>
            </a:extLst>
          </p:cNvPr>
          <p:cNvSpPr>
            <a:spLocks noGrp="1"/>
          </p:cNvSpPr>
          <p:nvPr>
            <p:ph type="body" sz="half" idx="2"/>
          </p:nvPr>
        </p:nvSpPr>
        <p:spPr>
          <a:xfrm>
            <a:off x="724041" y="1582841"/>
            <a:ext cx="3932237" cy="3811588"/>
          </a:xfrm>
        </p:spPr>
        <p:txBody>
          <a:bodyPr/>
          <a:lstStyle/>
          <a:p>
            <a:r>
              <a:rPr lang="en-IN" sz="2000" b="1" dirty="0">
                <a:latin typeface="Aptos" panose="020B0004020202020204" pitchFamily="34" charset="0"/>
              </a:rPr>
              <a:t>Mahe District in Puducherry had the highest sex ratio in India in 2011. which is around 1184 females per 1000 males. </a:t>
            </a:r>
            <a:r>
              <a:rPr lang="en-US" sz="2000" b="1" dirty="0">
                <a:latin typeface="Aptos" panose="020B0004020202020204" pitchFamily="34" charset="0"/>
              </a:rPr>
              <a:t>This remarkable statistic not only highlights the region's demographic balance but also suggests a lower rate of abortions compared to other areas, reflecting a healthier societal attitude towards female births.</a:t>
            </a:r>
            <a:endParaRPr lang="en-IN" sz="2000" b="1" dirty="0">
              <a:latin typeface="Aptos" panose="020B0004020202020204" pitchFamily="34" charset="0"/>
            </a:endParaRPr>
          </a:p>
        </p:txBody>
      </p:sp>
      <p:pic>
        <p:nvPicPr>
          <p:cNvPr id="20" name="Graphic 19" descr="Baby with solid fill">
            <a:extLst>
              <a:ext uri="{FF2B5EF4-FFF2-40B4-BE49-F238E27FC236}">
                <a16:creationId xmlns:a16="http://schemas.microsoft.com/office/drawing/2014/main" id="{535D9F30-4568-EE60-65E0-9398166D92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98188" y="190219"/>
            <a:ext cx="914400" cy="914400"/>
          </a:xfrm>
          <a:prstGeom prst="rect">
            <a:avLst/>
          </a:prstGeom>
        </p:spPr>
      </p:pic>
      <p:graphicFrame>
        <p:nvGraphicFramePr>
          <p:cNvPr id="3" name="Chart 2">
            <a:extLst>
              <a:ext uri="{FF2B5EF4-FFF2-40B4-BE49-F238E27FC236}">
                <a16:creationId xmlns:a16="http://schemas.microsoft.com/office/drawing/2014/main" id="{A58FD6B7-B6B6-EB6C-6695-649A42B4C9B7}"/>
              </a:ext>
            </a:extLst>
          </p:cNvPr>
          <p:cNvGraphicFramePr/>
          <p:nvPr>
            <p:extLst>
              <p:ext uri="{D42A27DB-BD31-4B8C-83A1-F6EECF244321}">
                <p14:modId xmlns:p14="http://schemas.microsoft.com/office/powerpoint/2010/main" val="2451750789"/>
              </p:ext>
            </p:extLst>
          </p:nvPr>
        </p:nvGraphicFramePr>
        <p:xfrm>
          <a:off x="4650740" y="417164"/>
          <a:ext cx="6574315" cy="625061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1786769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fill="hold" nodeType="afterEffect" p14:presetBounceEnd="28000">
                                      <p:stCondLst>
                                        <p:cond delay="0"/>
                                      </p:stCondLst>
                                      <p:childTnLst>
                                        <p:animMotion origin="layout" path="M -2.08333E-7 -4.44444E-6 L -2.08333E-7 0.77639 " pathEditMode="relative" rAng="0" ptsTypes="AA" p14:bounceEnd="28000">
                                          <p:cBhvr>
                                            <p:cTn id="6" dur="5000" fill="hold"/>
                                            <p:tgtEl>
                                              <p:spTgt spid="20"/>
                                            </p:tgtEl>
                                            <p:attrNameLst>
                                              <p:attrName>ppt_x</p:attrName>
                                              <p:attrName>ppt_y</p:attrName>
                                            </p:attrNameLst>
                                          </p:cBhvr>
                                          <p:rCtr x="0" y="38819"/>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Graphic spid="3" grpId="0">
            <p:bldAsOne/>
          </p:bldGraphic>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fill="hold" nodeType="afterEffect">
                                      <p:stCondLst>
                                        <p:cond delay="0"/>
                                      </p:stCondLst>
                                      <p:childTnLst>
                                        <p:animMotion origin="layout" path="M -2.08333E-7 -4.44444E-6 L -2.08333E-7 0.77639 " pathEditMode="relative" rAng="0" ptsTypes="AA">
                                          <p:cBhvr>
                                            <p:cTn id="6" dur="5000" fill="hold"/>
                                            <p:tgtEl>
                                              <p:spTgt spid="20"/>
                                            </p:tgtEl>
                                            <p:attrNameLst>
                                              <p:attrName>ppt_x</p:attrName>
                                              <p:attrName>ppt_y</p:attrName>
                                            </p:attrNameLst>
                                          </p:cBhvr>
                                          <p:rCtr x="0" y="38819"/>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Graphic spid="3" grpId="0">
            <p:bldAsOne/>
          </p:bldGraphic>
        </p:bldLst>
      </p:timing>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E550327-1ABC-41F3-A84D-AC1E3E986D8A}">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200</TotalTime>
  <Words>608</Words>
  <Application>Microsoft Office PowerPoint</Application>
  <PresentationFormat>Widescreen</PresentationFormat>
  <Paragraphs>50</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vt:lpstr>
      <vt:lpstr>Arial</vt:lpstr>
      <vt:lpstr>Arial Black</vt:lpstr>
      <vt:lpstr>Calibri</vt:lpstr>
      <vt:lpstr>Calibri Light</vt:lpstr>
      <vt:lpstr>Cambria</vt:lpstr>
      <vt:lpstr>Century Gothic</vt:lpstr>
      <vt:lpstr>Courier New</vt:lpstr>
      <vt:lpstr>Office Theme</vt:lpstr>
      <vt:lpstr>PowerPoint Presentation</vt:lpstr>
      <vt:lpstr>Objective </vt:lpstr>
      <vt:lpstr>PowerPoint Presentation</vt:lpstr>
      <vt:lpstr>PROBLEM STATEMENT</vt:lpstr>
      <vt:lpstr>PowerPoint Presentation</vt:lpstr>
      <vt:lpstr>1. What state had the highest literacy rate? </vt:lpstr>
      <vt:lpstr>2. What district had the highest literacy rate? </vt:lpstr>
      <vt:lpstr>3. What state had the highest sex ratio? </vt:lpstr>
      <vt:lpstr>4. What District had the highest sex ratio? </vt:lpstr>
      <vt:lpstr>Some of the key findings from this dataset are as follows: </vt:lpstr>
      <vt:lpstr>CONCLUSION </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Upadhyay</dc:creator>
  <cp:lastModifiedBy>Windows User</cp:lastModifiedBy>
  <cp:revision>8</cp:revision>
  <dcterms:created xsi:type="dcterms:W3CDTF">2024-10-25T14:58:02Z</dcterms:created>
  <dcterms:modified xsi:type="dcterms:W3CDTF">2025-01-27T14:25:18Z</dcterms:modified>
</cp:coreProperties>
</file>