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63" r:id="rId2"/>
    <p:sldId id="333" r:id="rId3"/>
    <p:sldId id="338" r:id="rId4"/>
    <p:sldId id="332" r:id="rId5"/>
    <p:sldId id="354" r:id="rId6"/>
    <p:sldId id="355" r:id="rId7"/>
    <p:sldId id="356" r:id="rId8"/>
    <p:sldId id="357" r:id="rId9"/>
    <p:sldId id="358" r:id="rId10"/>
    <p:sldId id="293"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BAC0"/>
    <a:srgbClr val="0B0A1A"/>
    <a:srgbClr val="76DD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p:scale>
          <a:sx n="33" d="100"/>
          <a:sy n="33" d="100"/>
        </p:scale>
        <p:origin x="2352" y="1133"/>
      </p:cViewPr>
      <p:guideLst/>
    </p:cSldViewPr>
  </p:slideViewPr>
  <p:notesTextViewPr>
    <p:cViewPr>
      <p:scale>
        <a:sx n="1" d="1"/>
        <a:sy n="1" d="1"/>
      </p:scale>
      <p:origin x="0" y="0"/>
    </p:cViewPr>
  </p:notesTextViewPr>
  <p:sorterViewPr>
    <p:cViewPr>
      <p:scale>
        <a:sx n="100" d="100"/>
        <a:sy n="100" d="100"/>
      </p:scale>
      <p:origin x="0" y="-5592"/>
    </p:cViewPr>
  </p:sorterViewPr>
  <p:notesViewPr>
    <p:cSldViewPr snapToGrid="0">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FEB346-1FFC-4F59-83AF-BB6DBC8F0D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a:extLst>
              <a:ext uri="{FF2B5EF4-FFF2-40B4-BE49-F238E27FC236}">
                <a16:creationId xmlns:a16="http://schemas.microsoft.com/office/drawing/2014/main" id="{0FFAE4D2-3EDB-4877-848E-7B1A622329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13681F-F82C-4130-94B1-B083FA755347}" type="datetimeFigureOut">
              <a:rPr lang="en-ID" smtClean="0"/>
              <a:t>27/01/2025</a:t>
            </a:fld>
            <a:endParaRPr lang="en-ID"/>
          </a:p>
        </p:txBody>
      </p:sp>
      <p:sp>
        <p:nvSpPr>
          <p:cNvPr id="4" name="Footer Placeholder 3">
            <a:extLst>
              <a:ext uri="{FF2B5EF4-FFF2-40B4-BE49-F238E27FC236}">
                <a16:creationId xmlns:a16="http://schemas.microsoft.com/office/drawing/2014/main" id="{7E585B6E-19F8-4001-AA6D-5F6BDF6FB7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a:extLst>
              <a:ext uri="{FF2B5EF4-FFF2-40B4-BE49-F238E27FC236}">
                <a16:creationId xmlns:a16="http://schemas.microsoft.com/office/drawing/2014/main" id="{F668EFE7-40BA-49CC-8ACE-4F80D6360A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A15C60-751E-4F0F-9274-3B7EEEE94550}" type="slidenum">
              <a:rPr lang="en-ID" smtClean="0"/>
              <a:t>‹#›</a:t>
            </a:fld>
            <a:endParaRPr lang="en-ID"/>
          </a:p>
        </p:txBody>
      </p:sp>
    </p:spTree>
    <p:extLst>
      <p:ext uri="{BB962C8B-B14F-4D97-AF65-F5344CB8AC3E}">
        <p14:creationId xmlns:p14="http://schemas.microsoft.com/office/powerpoint/2010/main" val="2193639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54121-BB24-4F4D-8C7F-7F02538C3D0C}" type="datetimeFigureOut">
              <a:rPr lang="en-ID" smtClean="0"/>
              <a:t>27/01/2025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4D3F2-F9BA-49D8-A9B0-455D1BD7CF23}" type="slidenum">
              <a:rPr lang="en-ID" smtClean="0"/>
              <a:t>‹#›</a:t>
            </a:fld>
            <a:endParaRPr lang="en-ID"/>
          </a:p>
        </p:txBody>
      </p:sp>
    </p:spTree>
    <p:extLst>
      <p:ext uri="{BB962C8B-B14F-4D97-AF65-F5344CB8AC3E}">
        <p14:creationId xmlns:p14="http://schemas.microsoft.com/office/powerpoint/2010/main" val="131348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232C0FF-CF55-4347-969C-B2582E21F280}"/>
              </a:ext>
            </a:extLst>
          </p:cNvPr>
          <p:cNvSpPr>
            <a:spLocks noGrp="1"/>
          </p:cNvSpPr>
          <p:nvPr>
            <p:ph type="pic" sz="quarter" idx="10"/>
          </p:nvPr>
        </p:nvSpPr>
        <p:spPr>
          <a:xfrm>
            <a:off x="6893388" y="1295400"/>
            <a:ext cx="4267202" cy="4267200"/>
          </a:xfrm>
          <a:custGeom>
            <a:avLst/>
            <a:gdLst>
              <a:gd name="connsiteX0" fmla="*/ 2133601 w 4267202"/>
              <a:gd name="connsiteY0" fmla="*/ 0 h 4267200"/>
              <a:gd name="connsiteX1" fmla="*/ 4267202 w 4267202"/>
              <a:gd name="connsiteY1" fmla="*/ 2133600 h 4267200"/>
              <a:gd name="connsiteX2" fmla="*/ 2133601 w 4267202"/>
              <a:gd name="connsiteY2" fmla="*/ 4267200 h 4267200"/>
              <a:gd name="connsiteX3" fmla="*/ 0 w 4267202"/>
              <a:gd name="connsiteY3" fmla="*/ 2133600 h 4267200"/>
              <a:gd name="connsiteX4" fmla="*/ 2133601 w 4267202"/>
              <a:gd name="connsiteY4" fmla="*/ 0 h 426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202" h="4267200">
                <a:moveTo>
                  <a:pt x="2133601" y="0"/>
                </a:moveTo>
                <a:cubicBezTo>
                  <a:pt x="3311956" y="0"/>
                  <a:pt x="4267202" y="955245"/>
                  <a:pt x="4267202" y="2133600"/>
                </a:cubicBezTo>
                <a:cubicBezTo>
                  <a:pt x="4267202" y="3311955"/>
                  <a:pt x="3311956" y="4267200"/>
                  <a:pt x="2133601" y="4267200"/>
                </a:cubicBezTo>
                <a:cubicBezTo>
                  <a:pt x="955246" y="4267200"/>
                  <a:pt x="0" y="3311955"/>
                  <a:pt x="0" y="2133600"/>
                </a:cubicBezTo>
                <a:cubicBezTo>
                  <a:pt x="0" y="955245"/>
                  <a:pt x="955246" y="0"/>
                  <a:pt x="2133601" y="0"/>
                </a:cubicBezTo>
                <a:close/>
              </a:path>
            </a:pathLst>
          </a:custGeom>
        </p:spPr>
        <p:txBody>
          <a:bodyPr wrap="square">
            <a:noAutofit/>
          </a:bodyPr>
          <a:lstStyle/>
          <a:p>
            <a:endParaRPr lang="en-ID"/>
          </a:p>
        </p:txBody>
      </p:sp>
      <p:sp>
        <p:nvSpPr>
          <p:cNvPr id="2" name="Footer Placeholder 1">
            <a:extLst>
              <a:ext uri="{FF2B5EF4-FFF2-40B4-BE49-F238E27FC236}">
                <a16:creationId xmlns:a16="http://schemas.microsoft.com/office/drawing/2014/main" id="{BED10D8E-8A4C-4316-BA50-2A7CC1606806}"/>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101608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179D759-283C-4C3E-BC95-FDE3D11B6147}"/>
              </a:ext>
            </a:extLst>
          </p:cNvPr>
          <p:cNvSpPr>
            <a:spLocks noGrp="1"/>
          </p:cNvSpPr>
          <p:nvPr>
            <p:ph type="pic" sz="quarter" idx="10"/>
          </p:nvPr>
        </p:nvSpPr>
        <p:spPr>
          <a:xfrm>
            <a:off x="3584827" y="3813713"/>
            <a:ext cx="3457527" cy="2204950"/>
          </a:xfrm>
          <a:custGeom>
            <a:avLst/>
            <a:gdLst>
              <a:gd name="connsiteX0" fmla="*/ 88000 w 3457527"/>
              <a:gd name="connsiteY0" fmla="*/ 0 h 2204950"/>
              <a:gd name="connsiteX1" fmla="*/ 3369527 w 3457527"/>
              <a:gd name="connsiteY1" fmla="*/ 0 h 2204950"/>
              <a:gd name="connsiteX2" fmla="*/ 3457527 w 3457527"/>
              <a:gd name="connsiteY2" fmla="*/ 88000 h 2204950"/>
              <a:gd name="connsiteX3" fmla="*/ 3457527 w 3457527"/>
              <a:gd name="connsiteY3" fmla="*/ 2116950 h 2204950"/>
              <a:gd name="connsiteX4" fmla="*/ 3369527 w 3457527"/>
              <a:gd name="connsiteY4" fmla="*/ 2204950 h 2204950"/>
              <a:gd name="connsiteX5" fmla="*/ 88000 w 3457527"/>
              <a:gd name="connsiteY5" fmla="*/ 2204950 h 2204950"/>
              <a:gd name="connsiteX6" fmla="*/ 0 w 3457527"/>
              <a:gd name="connsiteY6" fmla="*/ 2116950 h 2204950"/>
              <a:gd name="connsiteX7" fmla="*/ 0 w 3457527"/>
              <a:gd name="connsiteY7" fmla="*/ 88000 h 2204950"/>
              <a:gd name="connsiteX8" fmla="*/ 88000 w 3457527"/>
              <a:gd name="connsiteY8" fmla="*/ 0 h 220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7527" h="2204950">
                <a:moveTo>
                  <a:pt x="88000" y="0"/>
                </a:moveTo>
                <a:lnTo>
                  <a:pt x="3369527" y="0"/>
                </a:lnTo>
                <a:cubicBezTo>
                  <a:pt x="3418128" y="0"/>
                  <a:pt x="3457527" y="39399"/>
                  <a:pt x="3457527" y="88000"/>
                </a:cubicBezTo>
                <a:lnTo>
                  <a:pt x="3457527" y="2116950"/>
                </a:lnTo>
                <a:cubicBezTo>
                  <a:pt x="3457527" y="2165551"/>
                  <a:pt x="3418128" y="2204950"/>
                  <a:pt x="3369527" y="2204950"/>
                </a:cubicBezTo>
                <a:lnTo>
                  <a:pt x="88000" y="2204950"/>
                </a:lnTo>
                <a:cubicBezTo>
                  <a:pt x="39399" y="2204950"/>
                  <a:pt x="0" y="2165551"/>
                  <a:pt x="0" y="2116950"/>
                </a:cubicBezTo>
                <a:lnTo>
                  <a:pt x="0" y="88000"/>
                </a:lnTo>
                <a:cubicBezTo>
                  <a:pt x="0" y="39399"/>
                  <a:pt x="39399" y="0"/>
                  <a:pt x="88000" y="0"/>
                </a:cubicBezTo>
                <a:close/>
              </a:path>
            </a:pathLst>
          </a:custGeom>
          <a:effectLst>
            <a:outerShdw blurRad="571500" dist="292100" dir="2700000" algn="tl" rotWithShape="0">
              <a:prstClr val="black">
                <a:alpha val="20000"/>
              </a:prstClr>
            </a:outerShdw>
          </a:effectLst>
        </p:spPr>
        <p:txBody>
          <a:bodyPr wrap="square">
            <a:noAutofit/>
          </a:bodyPr>
          <a:lstStyle/>
          <a:p>
            <a:endParaRPr lang="en-US"/>
          </a:p>
        </p:txBody>
      </p:sp>
      <p:sp>
        <p:nvSpPr>
          <p:cNvPr id="10" name="Picture Placeholder 9">
            <a:extLst>
              <a:ext uri="{FF2B5EF4-FFF2-40B4-BE49-F238E27FC236}">
                <a16:creationId xmlns:a16="http://schemas.microsoft.com/office/drawing/2014/main" id="{CE75BCAE-F7DA-4A34-ACC6-0B2023104360}"/>
              </a:ext>
            </a:extLst>
          </p:cNvPr>
          <p:cNvSpPr>
            <a:spLocks noGrp="1"/>
          </p:cNvSpPr>
          <p:nvPr>
            <p:ph type="pic" sz="quarter" idx="11"/>
          </p:nvPr>
        </p:nvSpPr>
        <p:spPr>
          <a:xfrm>
            <a:off x="7312214" y="3813713"/>
            <a:ext cx="3457527" cy="2204950"/>
          </a:xfrm>
          <a:custGeom>
            <a:avLst/>
            <a:gdLst>
              <a:gd name="connsiteX0" fmla="*/ 88000 w 3457527"/>
              <a:gd name="connsiteY0" fmla="*/ 0 h 2204950"/>
              <a:gd name="connsiteX1" fmla="*/ 3369527 w 3457527"/>
              <a:gd name="connsiteY1" fmla="*/ 0 h 2204950"/>
              <a:gd name="connsiteX2" fmla="*/ 3457527 w 3457527"/>
              <a:gd name="connsiteY2" fmla="*/ 88000 h 2204950"/>
              <a:gd name="connsiteX3" fmla="*/ 3457527 w 3457527"/>
              <a:gd name="connsiteY3" fmla="*/ 2116950 h 2204950"/>
              <a:gd name="connsiteX4" fmla="*/ 3369527 w 3457527"/>
              <a:gd name="connsiteY4" fmla="*/ 2204950 h 2204950"/>
              <a:gd name="connsiteX5" fmla="*/ 88000 w 3457527"/>
              <a:gd name="connsiteY5" fmla="*/ 2204950 h 2204950"/>
              <a:gd name="connsiteX6" fmla="*/ 0 w 3457527"/>
              <a:gd name="connsiteY6" fmla="*/ 2116950 h 2204950"/>
              <a:gd name="connsiteX7" fmla="*/ 0 w 3457527"/>
              <a:gd name="connsiteY7" fmla="*/ 88000 h 2204950"/>
              <a:gd name="connsiteX8" fmla="*/ 88000 w 3457527"/>
              <a:gd name="connsiteY8" fmla="*/ 0 h 220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57527" h="2204950">
                <a:moveTo>
                  <a:pt x="88000" y="0"/>
                </a:moveTo>
                <a:lnTo>
                  <a:pt x="3369527" y="0"/>
                </a:lnTo>
                <a:cubicBezTo>
                  <a:pt x="3418128" y="0"/>
                  <a:pt x="3457527" y="39399"/>
                  <a:pt x="3457527" y="88000"/>
                </a:cubicBezTo>
                <a:lnTo>
                  <a:pt x="3457527" y="2116950"/>
                </a:lnTo>
                <a:cubicBezTo>
                  <a:pt x="3457527" y="2165551"/>
                  <a:pt x="3418128" y="2204950"/>
                  <a:pt x="3369527" y="2204950"/>
                </a:cubicBezTo>
                <a:lnTo>
                  <a:pt x="88000" y="2204950"/>
                </a:lnTo>
                <a:cubicBezTo>
                  <a:pt x="39399" y="2204950"/>
                  <a:pt x="0" y="2165551"/>
                  <a:pt x="0" y="2116950"/>
                </a:cubicBezTo>
                <a:lnTo>
                  <a:pt x="0" y="88000"/>
                </a:lnTo>
                <a:cubicBezTo>
                  <a:pt x="0" y="39399"/>
                  <a:pt x="39399" y="0"/>
                  <a:pt x="88000" y="0"/>
                </a:cubicBezTo>
                <a:close/>
              </a:path>
            </a:pathLst>
          </a:custGeom>
          <a:effectLst>
            <a:outerShdw blurRad="571500" dist="292100" dir="2700000" algn="tl" rotWithShape="0">
              <a:prstClr val="black">
                <a:alpha val="20000"/>
              </a:prstClr>
            </a:outerShdw>
          </a:effectLst>
        </p:spPr>
        <p:txBody>
          <a:bodyPr wrap="square">
            <a:noAutofit/>
          </a:bodyPr>
          <a:lstStyle/>
          <a:p>
            <a:endParaRPr lang="en-US"/>
          </a:p>
        </p:txBody>
      </p:sp>
      <p:sp>
        <p:nvSpPr>
          <p:cNvPr id="2" name="Footer Placeholder 1">
            <a:extLst>
              <a:ext uri="{FF2B5EF4-FFF2-40B4-BE49-F238E27FC236}">
                <a16:creationId xmlns:a16="http://schemas.microsoft.com/office/drawing/2014/main" id="{5355B8D7-20C9-4523-B22D-CAE5B3DA5602}"/>
              </a:ext>
            </a:extLst>
          </p:cNvPr>
          <p:cNvSpPr>
            <a:spLocks noGrp="1"/>
          </p:cNvSpPr>
          <p:nvPr>
            <p:ph type="ftr" sz="quarter" idx="12"/>
          </p:nvPr>
        </p:nvSpPr>
        <p:spPr/>
        <p:txBody>
          <a:bodyPr/>
          <a:lstStyle/>
          <a:p>
            <a:r>
              <a:rPr lang="en-US"/>
              <a:t>presentationstemplate.com</a:t>
            </a:r>
            <a:endParaRPr lang="en-PK"/>
          </a:p>
        </p:txBody>
      </p:sp>
    </p:spTree>
    <p:extLst>
      <p:ext uri="{BB962C8B-B14F-4D97-AF65-F5344CB8AC3E}">
        <p14:creationId xmlns:p14="http://schemas.microsoft.com/office/powerpoint/2010/main" val="413240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300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1+#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nodePh="1">
                                  <p:stCondLst>
                                    <p:cond delay="3750"/>
                                  </p:stCondLst>
                                  <p:endCondLst>
                                    <p:cond evt="begin" delay="0">
                                      <p:tn val="9"/>
                                    </p:cond>
                                  </p:end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0B58931-9BC6-49FF-B0A4-1F3644E1E297}"/>
              </a:ext>
            </a:extLst>
          </p:cNvPr>
          <p:cNvSpPr>
            <a:spLocks noGrp="1"/>
          </p:cNvSpPr>
          <p:nvPr>
            <p:ph type="pic" sz="quarter" idx="10"/>
          </p:nvPr>
        </p:nvSpPr>
        <p:spPr>
          <a:xfrm>
            <a:off x="0" y="1"/>
            <a:ext cx="12192000" cy="6858001"/>
          </a:xfrm>
          <a:custGeom>
            <a:avLst/>
            <a:gdLst>
              <a:gd name="connsiteX0" fmla="*/ 0 w 12192000"/>
              <a:gd name="connsiteY0" fmla="*/ 0 h 6858001"/>
              <a:gd name="connsiteX1" fmla="*/ 12192000 w 12192000"/>
              <a:gd name="connsiteY1" fmla="*/ 0 h 6858001"/>
              <a:gd name="connsiteX2" fmla="*/ 12192000 w 12192000"/>
              <a:gd name="connsiteY2" fmla="*/ 6858001 h 6858001"/>
              <a:gd name="connsiteX3" fmla="*/ 0 w 12192000"/>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2000" h="6858001">
                <a:moveTo>
                  <a:pt x="0" y="0"/>
                </a:moveTo>
                <a:lnTo>
                  <a:pt x="12192000" y="0"/>
                </a:lnTo>
                <a:lnTo>
                  <a:pt x="12192000" y="6858001"/>
                </a:lnTo>
                <a:lnTo>
                  <a:pt x="0" y="6858001"/>
                </a:lnTo>
                <a:close/>
              </a:path>
            </a:pathLst>
          </a:custGeom>
        </p:spPr>
        <p:txBody>
          <a:bodyPr wrap="square">
            <a:noAutofit/>
          </a:bodyPr>
          <a:lstStyle/>
          <a:p>
            <a:endParaRPr lang="en-ID"/>
          </a:p>
        </p:txBody>
      </p:sp>
      <p:sp>
        <p:nvSpPr>
          <p:cNvPr id="2" name="Footer Placeholder 1">
            <a:extLst>
              <a:ext uri="{FF2B5EF4-FFF2-40B4-BE49-F238E27FC236}">
                <a16:creationId xmlns:a16="http://schemas.microsoft.com/office/drawing/2014/main" id="{5ABE7236-BCF5-4A78-9690-950B1DB14E4C}"/>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3005781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C58053F-6E24-4873-9D0A-A152F9717F93}"/>
              </a:ext>
            </a:extLst>
          </p:cNvPr>
          <p:cNvSpPr>
            <a:spLocks noGrp="1"/>
          </p:cNvSpPr>
          <p:nvPr>
            <p:ph type="pic" sz="quarter" idx="10"/>
          </p:nvPr>
        </p:nvSpPr>
        <p:spPr>
          <a:xfrm>
            <a:off x="959899" y="903027"/>
            <a:ext cx="3817078" cy="3709311"/>
          </a:xfrm>
          <a:custGeom>
            <a:avLst/>
            <a:gdLst>
              <a:gd name="connsiteX0" fmla="*/ 0 w 3817078"/>
              <a:gd name="connsiteY0" fmla="*/ 0 h 3709311"/>
              <a:gd name="connsiteX1" fmla="*/ 3817078 w 3817078"/>
              <a:gd name="connsiteY1" fmla="*/ 0 h 3709311"/>
              <a:gd name="connsiteX2" fmla="*/ 3817078 w 3817078"/>
              <a:gd name="connsiteY2" fmla="*/ 3709311 h 3709311"/>
              <a:gd name="connsiteX3" fmla="*/ 0 w 3817078"/>
              <a:gd name="connsiteY3" fmla="*/ 3709311 h 3709311"/>
            </a:gdLst>
            <a:ahLst/>
            <a:cxnLst>
              <a:cxn ang="0">
                <a:pos x="connsiteX0" y="connsiteY0"/>
              </a:cxn>
              <a:cxn ang="0">
                <a:pos x="connsiteX1" y="connsiteY1"/>
              </a:cxn>
              <a:cxn ang="0">
                <a:pos x="connsiteX2" y="connsiteY2"/>
              </a:cxn>
              <a:cxn ang="0">
                <a:pos x="connsiteX3" y="connsiteY3"/>
              </a:cxn>
            </a:cxnLst>
            <a:rect l="l" t="t" r="r" b="b"/>
            <a:pathLst>
              <a:path w="3817078" h="3709311">
                <a:moveTo>
                  <a:pt x="0" y="0"/>
                </a:moveTo>
                <a:lnTo>
                  <a:pt x="3817078" y="0"/>
                </a:lnTo>
                <a:lnTo>
                  <a:pt x="3817078" y="3709311"/>
                </a:lnTo>
                <a:lnTo>
                  <a:pt x="0" y="3709311"/>
                </a:lnTo>
                <a:close/>
              </a:path>
            </a:pathLst>
          </a:custGeom>
        </p:spPr>
        <p:txBody>
          <a:bodyPr wrap="square">
            <a:noAutofit/>
          </a:bodyPr>
          <a:lstStyle/>
          <a:p>
            <a:endParaRPr lang="en-US"/>
          </a:p>
        </p:txBody>
      </p:sp>
      <p:sp>
        <p:nvSpPr>
          <p:cNvPr id="2" name="Footer Placeholder 1">
            <a:extLst>
              <a:ext uri="{FF2B5EF4-FFF2-40B4-BE49-F238E27FC236}">
                <a16:creationId xmlns:a16="http://schemas.microsoft.com/office/drawing/2014/main" id="{4E224C29-C93F-4BF7-86C4-7C246E73B1A6}"/>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144239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nodePh="1">
                                  <p:stCondLst>
                                    <p:cond delay="75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60765A4-DFC0-452B-9EC2-72220CC0DAD7}"/>
              </a:ext>
            </a:extLst>
          </p:cNvPr>
          <p:cNvSpPr>
            <a:spLocks noGrp="1"/>
          </p:cNvSpPr>
          <p:nvPr>
            <p:ph type="pic" sz="quarter" idx="10"/>
          </p:nvPr>
        </p:nvSpPr>
        <p:spPr>
          <a:xfrm>
            <a:off x="0" y="0"/>
            <a:ext cx="12192000" cy="6858000"/>
          </a:xfrm>
          <a:prstGeom prst="rect">
            <a:avLst/>
          </a:prstGeom>
          <a:solidFill>
            <a:schemeClr val="bg1">
              <a:lumMod val="85000"/>
            </a:schemeClr>
          </a:solidFill>
        </p:spPr>
        <p:txBody>
          <a:bodyPr/>
          <a:lstStyle/>
          <a:p>
            <a:endParaRPr lang="en-US"/>
          </a:p>
        </p:txBody>
      </p:sp>
      <p:sp>
        <p:nvSpPr>
          <p:cNvPr id="2" name="Footer Placeholder 1">
            <a:extLst>
              <a:ext uri="{FF2B5EF4-FFF2-40B4-BE49-F238E27FC236}">
                <a16:creationId xmlns:a16="http://schemas.microsoft.com/office/drawing/2014/main" id="{8CB84B80-2C43-43EE-8514-768E9A02EE01}"/>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149011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9301697-774D-4ECE-B0E3-F0CA86F44EED}"/>
              </a:ext>
            </a:extLst>
          </p:cNvPr>
          <p:cNvSpPr>
            <a:spLocks noGrp="1"/>
          </p:cNvSpPr>
          <p:nvPr>
            <p:ph type="pic" sz="quarter" idx="10"/>
          </p:nvPr>
        </p:nvSpPr>
        <p:spPr>
          <a:xfrm>
            <a:off x="989480" y="495301"/>
            <a:ext cx="4610633" cy="5509815"/>
          </a:xfrm>
          <a:custGeom>
            <a:avLst/>
            <a:gdLst>
              <a:gd name="connsiteX0" fmla="*/ 0 w 4610633"/>
              <a:gd name="connsiteY0" fmla="*/ 0 h 5509815"/>
              <a:gd name="connsiteX1" fmla="*/ 4610633 w 4610633"/>
              <a:gd name="connsiteY1" fmla="*/ 0 h 5509815"/>
              <a:gd name="connsiteX2" fmla="*/ 4610633 w 4610633"/>
              <a:gd name="connsiteY2" fmla="*/ 5509815 h 5509815"/>
              <a:gd name="connsiteX3" fmla="*/ 0 w 4610633"/>
              <a:gd name="connsiteY3" fmla="*/ 5509815 h 5509815"/>
            </a:gdLst>
            <a:ahLst/>
            <a:cxnLst>
              <a:cxn ang="0">
                <a:pos x="connsiteX0" y="connsiteY0"/>
              </a:cxn>
              <a:cxn ang="0">
                <a:pos x="connsiteX1" y="connsiteY1"/>
              </a:cxn>
              <a:cxn ang="0">
                <a:pos x="connsiteX2" y="connsiteY2"/>
              </a:cxn>
              <a:cxn ang="0">
                <a:pos x="connsiteX3" y="connsiteY3"/>
              </a:cxn>
            </a:cxnLst>
            <a:rect l="l" t="t" r="r" b="b"/>
            <a:pathLst>
              <a:path w="4610633" h="5509815">
                <a:moveTo>
                  <a:pt x="0" y="0"/>
                </a:moveTo>
                <a:lnTo>
                  <a:pt x="4610633" y="0"/>
                </a:lnTo>
                <a:lnTo>
                  <a:pt x="4610633" y="5509815"/>
                </a:lnTo>
                <a:lnTo>
                  <a:pt x="0" y="5509815"/>
                </a:lnTo>
                <a:close/>
              </a:path>
            </a:pathLst>
          </a:custGeom>
          <a:effectLst>
            <a:outerShdw blurRad="1270000" dist="368300" dir="8100000" algn="tr" rotWithShape="0">
              <a:prstClr val="black">
                <a:alpha val="25000"/>
              </a:prstClr>
            </a:outerShdw>
          </a:effectLst>
        </p:spPr>
        <p:txBody>
          <a:bodyPr wrap="square">
            <a:noAutofit/>
          </a:bodyPr>
          <a:lstStyle/>
          <a:p>
            <a:endParaRPr lang="en-US"/>
          </a:p>
        </p:txBody>
      </p:sp>
      <p:sp>
        <p:nvSpPr>
          <p:cNvPr id="2" name="Footer Placeholder 1">
            <a:extLst>
              <a:ext uri="{FF2B5EF4-FFF2-40B4-BE49-F238E27FC236}">
                <a16:creationId xmlns:a16="http://schemas.microsoft.com/office/drawing/2014/main" id="{166E9392-4546-4E4D-A34B-8FFC3C908DF2}"/>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409989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220D58-3660-4B50-9EF0-7E9C2245D72E}"/>
              </a:ext>
            </a:extLst>
          </p:cNvPr>
          <p:cNvSpPr>
            <a:spLocks noGrp="1"/>
          </p:cNvSpPr>
          <p:nvPr>
            <p:ph type="ftr" sz="quarter" idx="10"/>
          </p:nvPr>
        </p:nvSpPr>
        <p:spPr/>
        <p:txBody>
          <a:bodyPr/>
          <a:lstStyle/>
          <a:p>
            <a:r>
              <a:rPr lang="en-US"/>
              <a:t>presentationstemplate.com</a:t>
            </a:r>
            <a:endParaRPr lang="en-PK"/>
          </a:p>
        </p:txBody>
      </p:sp>
    </p:spTree>
    <p:extLst>
      <p:ext uri="{BB962C8B-B14F-4D97-AF65-F5344CB8AC3E}">
        <p14:creationId xmlns:p14="http://schemas.microsoft.com/office/powerpoint/2010/main" val="185178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35C11AED-D5EA-4633-8CC7-E0173F65C9AE}"/>
              </a:ext>
            </a:extLst>
          </p:cNvPr>
          <p:cNvSpPr>
            <a:spLocks noGrp="1"/>
          </p:cNvSpPr>
          <p:nvPr>
            <p:ph type="pic" sz="quarter" idx="10"/>
          </p:nvPr>
        </p:nvSpPr>
        <p:spPr>
          <a:xfrm>
            <a:off x="6769252" y="0"/>
            <a:ext cx="4497623" cy="6858000"/>
          </a:xfrm>
          <a:custGeom>
            <a:avLst/>
            <a:gdLst>
              <a:gd name="connsiteX0" fmla="*/ 0 w 4615542"/>
              <a:gd name="connsiteY0" fmla="*/ 0 h 5277853"/>
              <a:gd name="connsiteX1" fmla="*/ 4615542 w 4615542"/>
              <a:gd name="connsiteY1" fmla="*/ 0 h 5277853"/>
              <a:gd name="connsiteX2" fmla="*/ 4615542 w 4615542"/>
              <a:gd name="connsiteY2" fmla="*/ 5277853 h 5277853"/>
              <a:gd name="connsiteX3" fmla="*/ 0 w 4615542"/>
              <a:gd name="connsiteY3" fmla="*/ 5277853 h 5277853"/>
            </a:gdLst>
            <a:ahLst/>
            <a:cxnLst>
              <a:cxn ang="0">
                <a:pos x="connsiteX0" y="connsiteY0"/>
              </a:cxn>
              <a:cxn ang="0">
                <a:pos x="connsiteX1" y="connsiteY1"/>
              </a:cxn>
              <a:cxn ang="0">
                <a:pos x="connsiteX2" y="connsiteY2"/>
              </a:cxn>
              <a:cxn ang="0">
                <a:pos x="connsiteX3" y="connsiteY3"/>
              </a:cxn>
            </a:cxnLst>
            <a:rect l="l" t="t" r="r" b="b"/>
            <a:pathLst>
              <a:path w="4615542" h="5277853">
                <a:moveTo>
                  <a:pt x="0" y="0"/>
                </a:moveTo>
                <a:lnTo>
                  <a:pt x="4615542" y="0"/>
                </a:lnTo>
                <a:lnTo>
                  <a:pt x="4615542" y="5277853"/>
                </a:lnTo>
                <a:lnTo>
                  <a:pt x="0" y="5277853"/>
                </a:lnTo>
                <a:close/>
              </a:path>
            </a:pathLst>
          </a:custGeom>
        </p:spPr>
        <p:txBody>
          <a:bodyPr wrap="square">
            <a:noAutofit/>
          </a:bodyPr>
          <a:lstStyle/>
          <a:p>
            <a:endParaRPr lang="en-ID"/>
          </a:p>
        </p:txBody>
      </p:sp>
      <p:sp>
        <p:nvSpPr>
          <p:cNvPr id="2" name="Footer Placeholder 1">
            <a:extLst>
              <a:ext uri="{FF2B5EF4-FFF2-40B4-BE49-F238E27FC236}">
                <a16:creationId xmlns:a16="http://schemas.microsoft.com/office/drawing/2014/main" id="{1C76C972-EC35-4EB9-8B20-2D81135F6DC9}"/>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4111613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D5BD6E-75EF-4E89-ACC2-206C931A6F5C}"/>
              </a:ext>
            </a:extLst>
          </p:cNvPr>
          <p:cNvSpPr>
            <a:spLocks noGrp="1"/>
          </p:cNvSpPr>
          <p:nvPr>
            <p:ph type="pic" sz="quarter" idx="10"/>
          </p:nvPr>
        </p:nvSpPr>
        <p:spPr>
          <a:xfrm>
            <a:off x="0" y="0"/>
            <a:ext cx="12192000" cy="6858000"/>
          </a:xfrm>
          <a:prstGeom prst="rect">
            <a:avLst/>
          </a:prstGeom>
          <a:solidFill>
            <a:schemeClr val="accent3"/>
          </a:solidFill>
        </p:spPr>
        <p:txBody>
          <a:bodyPr/>
          <a:lstStyle/>
          <a:p>
            <a:endParaRPr lang="en-US"/>
          </a:p>
        </p:txBody>
      </p:sp>
      <p:sp>
        <p:nvSpPr>
          <p:cNvPr id="2" name="Footer Placeholder 1">
            <a:extLst>
              <a:ext uri="{FF2B5EF4-FFF2-40B4-BE49-F238E27FC236}">
                <a16:creationId xmlns:a16="http://schemas.microsoft.com/office/drawing/2014/main" id="{F3807111-432B-425A-ACCA-EF0E2B131BF7}"/>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393386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B27FA3F-698B-4B12-B974-FB38796E4BF6}"/>
              </a:ext>
            </a:extLst>
          </p:cNvPr>
          <p:cNvSpPr>
            <a:spLocks noGrp="1"/>
          </p:cNvSpPr>
          <p:nvPr>
            <p:ph type="pic" sz="quarter" idx="10"/>
          </p:nvPr>
        </p:nvSpPr>
        <p:spPr>
          <a:xfrm>
            <a:off x="837303" y="588819"/>
            <a:ext cx="3588390" cy="5680365"/>
          </a:xfrm>
          <a:custGeom>
            <a:avLst/>
            <a:gdLst>
              <a:gd name="connsiteX0" fmla="*/ 0 w 3588390"/>
              <a:gd name="connsiteY0" fmla="*/ 0 h 5680365"/>
              <a:gd name="connsiteX1" fmla="*/ 3116876 w 3588390"/>
              <a:gd name="connsiteY1" fmla="*/ 0 h 5680365"/>
              <a:gd name="connsiteX2" fmla="*/ 3588390 w 3588390"/>
              <a:gd name="connsiteY2" fmla="*/ 471514 h 5680365"/>
              <a:gd name="connsiteX3" fmla="*/ 3588390 w 3588390"/>
              <a:gd name="connsiteY3" fmla="*/ 5680365 h 5680365"/>
              <a:gd name="connsiteX4" fmla="*/ 0 w 3588390"/>
              <a:gd name="connsiteY4" fmla="*/ 5680365 h 56803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8390" h="5680365">
                <a:moveTo>
                  <a:pt x="0" y="0"/>
                </a:moveTo>
                <a:lnTo>
                  <a:pt x="3116876" y="0"/>
                </a:lnTo>
                <a:lnTo>
                  <a:pt x="3588390" y="471514"/>
                </a:lnTo>
                <a:lnTo>
                  <a:pt x="3588390" y="5680365"/>
                </a:lnTo>
                <a:lnTo>
                  <a:pt x="0" y="5680365"/>
                </a:lnTo>
                <a:close/>
              </a:path>
            </a:pathLst>
          </a:custGeom>
        </p:spPr>
        <p:txBody>
          <a:bodyPr wrap="square">
            <a:noAutofit/>
          </a:bodyPr>
          <a:lstStyle/>
          <a:p>
            <a:endParaRPr lang="en-ID"/>
          </a:p>
        </p:txBody>
      </p:sp>
      <p:sp>
        <p:nvSpPr>
          <p:cNvPr id="2" name="Footer Placeholder 1">
            <a:extLst>
              <a:ext uri="{FF2B5EF4-FFF2-40B4-BE49-F238E27FC236}">
                <a16:creationId xmlns:a16="http://schemas.microsoft.com/office/drawing/2014/main" id="{E7670576-D931-4F7E-8126-8D4DAD6619D6}"/>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2676143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885288D-0EFF-4B13-A755-DF15074CF711}"/>
              </a:ext>
            </a:extLst>
          </p:cNvPr>
          <p:cNvSpPr>
            <a:spLocks noGrp="1"/>
          </p:cNvSpPr>
          <p:nvPr>
            <p:ph type="pic" sz="quarter" idx="10"/>
          </p:nvPr>
        </p:nvSpPr>
        <p:spPr>
          <a:xfrm>
            <a:off x="0" y="0"/>
            <a:ext cx="12192000" cy="6858000"/>
          </a:xfrm>
          <a:prstGeom prst="rect">
            <a:avLst/>
          </a:prstGeom>
        </p:spPr>
        <p:txBody>
          <a:bodyPr anchor="ctr"/>
          <a:lstStyle>
            <a:lvl1pPr marL="0" indent="0" algn="ctr">
              <a:buNone/>
              <a:defRPr>
                <a:solidFill>
                  <a:schemeClr val="bg1">
                    <a:lumMod val="50000"/>
                  </a:schemeClr>
                </a:solidFill>
                <a:latin typeface="Segoe UI Light" panose="020B0502040204020203" pitchFamily="34" charset="0"/>
                <a:cs typeface="Segoe UI Light" panose="020B0502040204020203" pitchFamily="34" charset="0"/>
              </a:defRPr>
            </a:lvl1pPr>
          </a:lstStyle>
          <a:p>
            <a:endParaRPr lang="en-GB"/>
          </a:p>
        </p:txBody>
      </p:sp>
      <p:sp>
        <p:nvSpPr>
          <p:cNvPr id="2" name="Footer Placeholder 1">
            <a:extLst>
              <a:ext uri="{FF2B5EF4-FFF2-40B4-BE49-F238E27FC236}">
                <a16:creationId xmlns:a16="http://schemas.microsoft.com/office/drawing/2014/main" id="{1EE642E3-D9D4-4596-A716-4A95F226439A}"/>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147460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utoRev="1" fill="hold" grpId="0" nodeType="withEffect" nodePh="1">
                                  <p:stCondLst>
                                    <p:cond delay="0"/>
                                  </p:stCondLst>
                                  <p:endCondLst>
                                    <p:cond evt="begin" delay="0">
                                      <p:tn val="5"/>
                                    </p:cond>
                                  </p:endCondLst>
                                  <p:childTnLst>
                                    <p:animScale>
                                      <p:cBhvr>
                                        <p:cTn id="6" dur="20000" fill="hold"/>
                                        <p:tgtEl>
                                          <p:spTgt spid="4"/>
                                        </p:tgtEl>
                                      </p:cBhvr>
                                      <p:by x="120000" y="12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5D5BD6E-75EF-4E89-ACC2-206C931A6F5C}"/>
              </a:ext>
            </a:extLst>
          </p:cNvPr>
          <p:cNvSpPr>
            <a:spLocks noGrp="1"/>
          </p:cNvSpPr>
          <p:nvPr>
            <p:ph type="pic" sz="quarter" idx="10"/>
          </p:nvPr>
        </p:nvSpPr>
        <p:spPr>
          <a:xfrm>
            <a:off x="0" y="0"/>
            <a:ext cx="12192000" cy="6858000"/>
          </a:xfrm>
          <a:prstGeom prst="rect">
            <a:avLst/>
          </a:prstGeom>
          <a:solidFill>
            <a:schemeClr val="accent3"/>
          </a:solidFill>
        </p:spPr>
        <p:txBody>
          <a:bodyPr/>
          <a:lstStyle/>
          <a:p>
            <a:endParaRPr lang="en-US"/>
          </a:p>
        </p:txBody>
      </p:sp>
      <p:sp>
        <p:nvSpPr>
          <p:cNvPr id="2" name="Footer Placeholder 1">
            <a:extLst>
              <a:ext uri="{FF2B5EF4-FFF2-40B4-BE49-F238E27FC236}">
                <a16:creationId xmlns:a16="http://schemas.microsoft.com/office/drawing/2014/main" id="{F69557DB-9BB9-4F8D-8DEC-F9B54360916A}"/>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285356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ppt_x"/>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E9BAB57-9399-4857-9F82-37B818BFB525}"/>
              </a:ext>
            </a:extLst>
          </p:cNvPr>
          <p:cNvSpPr>
            <a:spLocks noGrp="1"/>
          </p:cNvSpPr>
          <p:nvPr>
            <p:ph type="pic" sz="quarter" idx="10"/>
          </p:nvPr>
        </p:nvSpPr>
        <p:spPr>
          <a:xfrm>
            <a:off x="6419742" y="0"/>
            <a:ext cx="5772261" cy="6858001"/>
          </a:xfrm>
          <a:custGeom>
            <a:avLst/>
            <a:gdLst>
              <a:gd name="connsiteX0" fmla="*/ 3040754 w 5772261"/>
              <a:gd name="connsiteY0" fmla="*/ 0 h 6858001"/>
              <a:gd name="connsiteX1" fmla="*/ 5772261 w 5772261"/>
              <a:gd name="connsiteY1" fmla="*/ 0 h 6858001"/>
              <a:gd name="connsiteX2" fmla="*/ 5772261 w 5772261"/>
              <a:gd name="connsiteY2" fmla="*/ 6858001 h 6858001"/>
              <a:gd name="connsiteX3" fmla="*/ 1761981 w 5772261"/>
              <a:gd name="connsiteY3" fmla="*/ 6858001 h 6858001"/>
              <a:gd name="connsiteX4" fmla="*/ 1682948 w 5772261"/>
              <a:gd name="connsiteY4" fmla="*/ 6759272 h 6858001"/>
              <a:gd name="connsiteX5" fmla="*/ 1543813 w 5772261"/>
              <a:gd name="connsiteY5" fmla="*/ 6544126 h 6858001"/>
              <a:gd name="connsiteX6" fmla="*/ 335720 w 5772261"/>
              <a:gd name="connsiteY6" fmla="*/ 4451648 h 6858001"/>
              <a:gd name="connsiteX7" fmla="*/ 1251780 w 5772261"/>
              <a:gd name="connsiteY7" fmla="*/ 1032865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2261" h="6858001">
                <a:moveTo>
                  <a:pt x="3040754" y="0"/>
                </a:moveTo>
                <a:lnTo>
                  <a:pt x="5772261" y="0"/>
                </a:lnTo>
                <a:lnTo>
                  <a:pt x="5772261" y="6858001"/>
                </a:lnTo>
                <a:lnTo>
                  <a:pt x="1761981" y="6858001"/>
                </a:lnTo>
                <a:lnTo>
                  <a:pt x="1682948" y="6759272"/>
                </a:lnTo>
                <a:cubicBezTo>
                  <a:pt x="1633481" y="6690681"/>
                  <a:pt x="1587007" y="6618940"/>
                  <a:pt x="1543813" y="6544126"/>
                </a:cubicBezTo>
                <a:lnTo>
                  <a:pt x="335720" y="4451648"/>
                </a:lnTo>
                <a:cubicBezTo>
                  <a:pt x="-355388" y="3254614"/>
                  <a:pt x="54746" y="1723973"/>
                  <a:pt x="1251780" y="1032865"/>
                </a:cubicBezTo>
                <a:close/>
              </a:path>
            </a:pathLst>
          </a:custGeom>
        </p:spPr>
        <p:txBody>
          <a:bodyPr wrap="square">
            <a:noAutofit/>
          </a:bodyPr>
          <a:lstStyle/>
          <a:p>
            <a:endParaRPr lang="en-US"/>
          </a:p>
        </p:txBody>
      </p:sp>
      <p:sp>
        <p:nvSpPr>
          <p:cNvPr id="2" name="Footer Placeholder 1">
            <a:extLst>
              <a:ext uri="{FF2B5EF4-FFF2-40B4-BE49-F238E27FC236}">
                <a16:creationId xmlns:a16="http://schemas.microsoft.com/office/drawing/2014/main" id="{A796F6AD-F7C4-4898-8F41-9944981F084C}"/>
              </a:ext>
            </a:extLst>
          </p:cNvPr>
          <p:cNvSpPr>
            <a:spLocks noGrp="1"/>
          </p:cNvSpPr>
          <p:nvPr>
            <p:ph type="ftr" sz="quarter" idx="11"/>
          </p:nvPr>
        </p:nvSpPr>
        <p:spPr/>
        <p:txBody>
          <a:bodyPr/>
          <a:lstStyle/>
          <a:p>
            <a:r>
              <a:rPr lang="en-US"/>
              <a:t>presentationstemplate.com</a:t>
            </a:r>
            <a:endParaRPr lang="en-PK"/>
          </a:p>
        </p:txBody>
      </p:sp>
    </p:spTree>
    <p:extLst>
      <p:ext uri="{BB962C8B-B14F-4D97-AF65-F5344CB8AC3E}">
        <p14:creationId xmlns:p14="http://schemas.microsoft.com/office/powerpoint/2010/main" val="1225049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nodePh="1">
                                  <p:stCondLst>
                                    <p:cond delay="15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1+#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8_Custom Layou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73B847C6-267E-49DC-859A-8F6ED421F500}"/>
              </a:ext>
            </a:extLst>
          </p:cNvPr>
          <p:cNvSpPr>
            <a:spLocks noGrp="1"/>
          </p:cNvSpPr>
          <p:nvPr>
            <p:ph type="pic" sz="quarter" idx="13"/>
          </p:nvPr>
        </p:nvSpPr>
        <p:spPr>
          <a:xfrm>
            <a:off x="0" y="0"/>
            <a:ext cx="12192000" cy="6858001"/>
          </a:xfrm>
          <a:custGeom>
            <a:avLst/>
            <a:gdLst>
              <a:gd name="connsiteX0" fmla="*/ 0 w 12192000"/>
              <a:gd name="connsiteY0" fmla="*/ 0 h 6858001"/>
              <a:gd name="connsiteX1" fmla="*/ 12192000 w 12192000"/>
              <a:gd name="connsiteY1" fmla="*/ 0 h 6858001"/>
              <a:gd name="connsiteX2" fmla="*/ 12192000 w 12192000"/>
              <a:gd name="connsiteY2" fmla="*/ 6858001 h 6858001"/>
              <a:gd name="connsiteX3" fmla="*/ 0 w 12192000"/>
              <a:gd name="connsiteY3" fmla="*/ 6858001 h 6858001"/>
            </a:gdLst>
            <a:ahLst/>
            <a:cxnLst>
              <a:cxn ang="0">
                <a:pos x="connsiteX0" y="connsiteY0"/>
              </a:cxn>
              <a:cxn ang="0">
                <a:pos x="connsiteX1" y="connsiteY1"/>
              </a:cxn>
              <a:cxn ang="0">
                <a:pos x="connsiteX2" y="connsiteY2"/>
              </a:cxn>
              <a:cxn ang="0">
                <a:pos x="connsiteX3" y="connsiteY3"/>
              </a:cxn>
            </a:cxnLst>
            <a:rect l="l" t="t" r="r" b="b"/>
            <a:pathLst>
              <a:path w="12192000" h="6858001">
                <a:moveTo>
                  <a:pt x="0" y="0"/>
                </a:moveTo>
                <a:lnTo>
                  <a:pt x="12192000" y="0"/>
                </a:lnTo>
                <a:lnTo>
                  <a:pt x="12192000" y="6858001"/>
                </a:lnTo>
                <a:lnTo>
                  <a:pt x="0" y="6858001"/>
                </a:lnTo>
                <a:close/>
              </a:path>
            </a:pathLst>
          </a:custGeom>
        </p:spPr>
        <p:txBody>
          <a:bodyPr wrap="square">
            <a:noAutofit/>
          </a:bodyPr>
          <a:lstStyle/>
          <a:p>
            <a:endParaRPr lang="en-ID"/>
          </a:p>
        </p:txBody>
      </p:sp>
      <p:sp>
        <p:nvSpPr>
          <p:cNvPr id="16" name="Picture Placeholder 15">
            <a:extLst>
              <a:ext uri="{FF2B5EF4-FFF2-40B4-BE49-F238E27FC236}">
                <a16:creationId xmlns:a16="http://schemas.microsoft.com/office/drawing/2014/main" id="{7C2C130F-5C7E-4E7F-9502-0F364B196B5C}"/>
              </a:ext>
            </a:extLst>
          </p:cNvPr>
          <p:cNvSpPr>
            <a:spLocks noGrp="1"/>
          </p:cNvSpPr>
          <p:nvPr>
            <p:ph type="pic" sz="quarter" idx="12"/>
          </p:nvPr>
        </p:nvSpPr>
        <p:spPr>
          <a:xfrm>
            <a:off x="1108075" y="2071772"/>
            <a:ext cx="2690948" cy="3579223"/>
          </a:xfrm>
          <a:custGeom>
            <a:avLst/>
            <a:gdLst>
              <a:gd name="connsiteX0" fmla="*/ 0 w 2690948"/>
              <a:gd name="connsiteY0" fmla="*/ 0 h 3579223"/>
              <a:gd name="connsiteX1" fmla="*/ 2690948 w 2690948"/>
              <a:gd name="connsiteY1" fmla="*/ 0 h 3579223"/>
              <a:gd name="connsiteX2" fmla="*/ 2690948 w 2690948"/>
              <a:gd name="connsiteY2" fmla="*/ 3579223 h 3579223"/>
              <a:gd name="connsiteX3" fmla="*/ 0 w 2690948"/>
              <a:gd name="connsiteY3" fmla="*/ 3579223 h 3579223"/>
            </a:gdLst>
            <a:ahLst/>
            <a:cxnLst>
              <a:cxn ang="0">
                <a:pos x="connsiteX0" y="connsiteY0"/>
              </a:cxn>
              <a:cxn ang="0">
                <a:pos x="connsiteX1" y="connsiteY1"/>
              </a:cxn>
              <a:cxn ang="0">
                <a:pos x="connsiteX2" y="connsiteY2"/>
              </a:cxn>
              <a:cxn ang="0">
                <a:pos x="connsiteX3" y="connsiteY3"/>
              </a:cxn>
            </a:cxnLst>
            <a:rect l="l" t="t" r="r" b="b"/>
            <a:pathLst>
              <a:path w="2690948" h="3579223">
                <a:moveTo>
                  <a:pt x="0" y="0"/>
                </a:moveTo>
                <a:lnTo>
                  <a:pt x="2690948" y="0"/>
                </a:lnTo>
                <a:lnTo>
                  <a:pt x="2690948" y="3579223"/>
                </a:lnTo>
                <a:lnTo>
                  <a:pt x="0" y="3579223"/>
                </a:lnTo>
                <a:close/>
              </a:path>
            </a:pathLst>
          </a:custGeom>
        </p:spPr>
        <p:txBody>
          <a:bodyPr wrap="square">
            <a:noAutofit/>
          </a:bodyPr>
          <a:lstStyle/>
          <a:p>
            <a:endParaRPr lang="en-ID"/>
          </a:p>
        </p:txBody>
      </p:sp>
      <p:sp>
        <p:nvSpPr>
          <p:cNvPr id="14" name="Picture Placeholder 13">
            <a:extLst>
              <a:ext uri="{FF2B5EF4-FFF2-40B4-BE49-F238E27FC236}">
                <a16:creationId xmlns:a16="http://schemas.microsoft.com/office/drawing/2014/main" id="{A807094F-85D0-4AF6-B047-7E03A5A23049}"/>
              </a:ext>
            </a:extLst>
          </p:cNvPr>
          <p:cNvSpPr>
            <a:spLocks noGrp="1"/>
          </p:cNvSpPr>
          <p:nvPr>
            <p:ph type="pic" sz="quarter" idx="11"/>
          </p:nvPr>
        </p:nvSpPr>
        <p:spPr>
          <a:xfrm>
            <a:off x="1828287" y="1471969"/>
            <a:ext cx="2690948" cy="3579223"/>
          </a:xfrm>
          <a:custGeom>
            <a:avLst/>
            <a:gdLst>
              <a:gd name="connsiteX0" fmla="*/ 0 w 2690948"/>
              <a:gd name="connsiteY0" fmla="*/ 0 h 3579223"/>
              <a:gd name="connsiteX1" fmla="*/ 2690948 w 2690948"/>
              <a:gd name="connsiteY1" fmla="*/ 0 h 3579223"/>
              <a:gd name="connsiteX2" fmla="*/ 2690948 w 2690948"/>
              <a:gd name="connsiteY2" fmla="*/ 3579223 h 3579223"/>
              <a:gd name="connsiteX3" fmla="*/ 0 w 2690948"/>
              <a:gd name="connsiteY3" fmla="*/ 3579223 h 3579223"/>
            </a:gdLst>
            <a:ahLst/>
            <a:cxnLst>
              <a:cxn ang="0">
                <a:pos x="connsiteX0" y="connsiteY0"/>
              </a:cxn>
              <a:cxn ang="0">
                <a:pos x="connsiteX1" y="connsiteY1"/>
              </a:cxn>
              <a:cxn ang="0">
                <a:pos x="connsiteX2" y="connsiteY2"/>
              </a:cxn>
              <a:cxn ang="0">
                <a:pos x="connsiteX3" y="connsiteY3"/>
              </a:cxn>
            </a:cxnLst>
            <a:rect l="l" t="t" r="r" b="b"/>
            <a:pathLst>
              <a:path w="2690948" h="3579223">
                <a:moveTo>
                  <a:pt x="0" y="0"/>
                </a:moveTo>
                <a:lnTo>
                  <a:pt x="2690948" y="0"/>
                </a:lnTo>
                <a:lnTo>
                  <a:pt x="2690948" y="3579223"/>
                </a:lnTo>
                <a:lnTo>
                  <a:pt x="0" y="3579223"/>
                </a:lnTo>
                <a:close/>
              </a:path>
            </a:pathLst>
          </a:custGeom>
        </p:spPr>
        <p:txBody>
          <a:bodyPr wrap="square">
            <a:noAutofit/>
          </a:bodyPr>
          <a:lstStyle/>
          <a:p>
            <a:endParaRPr lang="en-ID"/>
          </a:p>
        </p:txBody>
      </p:sp>
      <p:sp>
        <p:nvSpPr>
          <p:cNvPr id="13" name="Picture Placeholder 12">
            <a:extLst>
              <a:ext uri="{FF2B5EF4-FFF2-40B4-BE49-F238E27FC236}">
                <a16:creationId xmlns:a16="http://schemas.microsoft.com/office/drawing/2014/main" id="{B556B1FF-ABA9-408B-A74F-B6F518CC7603}"/>
              </a:ext>
            </a:extLst>
          </p:cNvPr>
          <p:cNvSpPr>
            <a:spLocks noGrp="1"/>
          </p:cNvSpPr>
          <p:nvPr>
            <p:ph type="pic" sz="quarter" idx="10"/>
          </p:nvPr>
        </p:nvSpPr>
        <p:spPr>
          <a:xfrm>
            <a:off x="2548499" y="807651"/>
            <a:ext cx="2690948" cy="3579223"/>
          </a:xfrm>
          <a:custGeom>
            <a:avLst/>
            <a:gdLst>
              <a:gd name="connsiteX0" fmla="*/ 0 w 2690948"/>
              <a:gd name="connsiteY0" fmla="*/ 0 h 3579223"/>
              <a:gd name="connsiteX1" fmla="*/ 2690948 w 2690948"/>
              <a:gd name="connsiteY1" fmla="*/ 0 h 3579223"/>
              <a:gd name="connsiteX2" fmla="*/ 2690948 w 2690948"/>
              <a:gd name="connsiteY2" fmla="*/ 3579223 h 3579223"/>
              <a:gd name="connsiteX3" fmla="*/ 0 w 2690948"/>
              <a:gd name="connsiteY3" fmla="*/ 3579223 h 3579223"/>
            </a:gdLst>
            <a:ahLst/>
            <a:cxnLst>
              <a:cxn ang="0">
                <a:pos x="connsiteX0" y="connsiteY0"/>
              </a:cxn>
              <a:cxn ang="0">
                <a:pos x="connsiteX1" y="connsiteY1"/>
              </a:cxn>
              <a:cxn ang="0">
                <a:pos x="connsiteX2" y="connsiteY2"/>
              </a:cxn>
              <a:cxn ang="0">
                <a:pos x="connsiteX3" y="connsiteY3"/>
              </a:cxn>
            </a:cxnLst>
            <a:rect l="l" t="t" r="r" b="b"/>
            <a:pathLst>
              <a:path w="2690948" h="3579223">
                <a:moveTo>
                  <a:pt x="0" y="0"/>
                </a:moveTo>
                <a:lnTo>
                  <a:pt x="2690948" y="0"/>
                </a:lnTo>
                <a:lnTo>
                  <a:pt x="2690948" y="3579223"/>
                </a:lnTo>
                <a:lnTo>
                  <a:pt x="0" y="3579223"/>
                </a:lnTo>
                <a:close/>
              </a:path>
            </a:pathLst>
          </a:custGeom>
        </p:spPr>
        <p:txBody>
          <a:bodyPr wrap="square">
            <a:noAutofit/>
          </a:bodyPr>
          <a:lstStyle/>
          <a:p>
            <a:endParaRPr lang="en-ID"/>
          </a:p>
        </p:txBody>
      </p:sp>
      <p:sp>
        <p:nvSpPr>
          <p:cNvPr id="2" name="Footer Placeholder 1">
            <a:extLst>
              <a:ext uri="{FF2B5EF4-FFF2-40B4-BE49-F238E27FC236}">
                <a16:creationId xmlns:a16="http://schemas.microsoft.com/office/drawing/2014/main" id="{15217D80-619D-4DB0-81D2-C7467B08749A}"/>
              </a:ext>
            </a:extLst>
          </p:cNvPr>
          <p:cNvSpPr>
            <a:spLocks noGrp="1"/>
          </p:cNvSpPr>
          <p:nvPr>
            <p:ph type="ftr" sz="quarter" idx="14"/>
          </p:nvPr>
        </p:nvSpPr>
        <p:spPr/>
        <p:txBody>
          <a:bodyPr/>
          <a:lstStyle/>
          <a:p>
            <a:r>
              <a:rPr lang="en-US"/>
              <a:t>presentationstemplate.com</a:t>
            </a:r>
            <a:endParaRPr lang="en-PK"/>
          </a:p>
        </p:txBody>
      </p:sp>
    </p:spTree>
    <p:extLst>
      <p:ext uri="{BB962C8B-B14F-4D97-AF65-F5344CB8AC3E}">
        <p14:creationId xmlns:p14="http://schemas.microsoft.com/office/powerpoint/2010/main" val="2686899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BE00B27-08FF-4C19-9FA7-955AF96E921F}"/>
              </a:ext>
            </a:extLst>
          </p:cNvPr>
          <p:cNvGrpSpPr/>
          <p:nvPr userDrawn="1"/>
        </p:nvGrpSpPr>
        <p:grpSpPr>
          <a:xfrm>
            <a:off x="281792" y="6363431"/>
            <a:ext cx="1092851" cy="178812"/>
            <a:chOff x="10439654" y="436097"/>
            <a:chExt cx="1092851" cy="178812"/>
          </a:xfrm>
        </p:grpSpPr>
        <p:sp>
          <p:nvSpPr>
            <p:cNvPr id="8" name="Freeform 49">
              <a:extLst>
                <a:ext uri="{FF2B5EF4-FFF2-40B4-BE49-F238E27FC236}">
                  <a16:creationId xmlns:a16="http://schemas.microsoft.com/office/drawing/2014/main" id="{0355E617-2D5A-48EE-88AF-9FC714890133}"/>
                </a:ext>
              </a:extLst>
            </p:cNvPr>
            <p:cNvSpPr>
              <a:spLocks noChangeArrowheads="1"/>
            </p:cNvSpPr>
            <p:nvPr/>
          </p:nvSpPr>
          <p:spPr bwMode="auto">
            <a:xfrm>
              <a:off x="11351485" y="437201"/>
              <a:ext cx="181020" cy="177708"/>
            </a:xfrm>
            <a:custGeom>
              <a:avLst/>
              <a:gdLst>
                <a:gd name="T0" fmla="*/ 129903 w 479"/>
                <a:gd name="T1" fmla="*/ 0 h 471"/>
                <a:gd name="T2" fmla="*/ 129903 w 479"/>
                <a:gd name="T3" fmla="*/ 0 h 471"/>
                <a:gd name="T4" fmla="*/ 0 w 479"/>
                <a:gd name="T5" fmla="*/ 125352 h 471"/>
                <a:gd name="T6" fmla="*/ 129903 w 479"/>
                <a:gd name="T7" fmla="*/ 255044 h 471"/>
                <a:gd name="T8" fmla="*/ 259806 w 479"/>
                <a:gd name="T9" fmla="*/ 125352 h 471"/>
                <a:gd name="T10" fmla="*/ 129903 w 479"/>
                <a:gd name="T11" fmla="*/ 0 h 471"/>
                <a:gd name="T12" fmla="*/ 96204 w 479"/>
                <a:gd name="T13" fmla="*/ 183415 h 471"/>
                <a:gd name="T14" fmla="*/ 96204 w 479"/>
                <a:gd name="T15" fmla="*/ 183415 h 471"/>
                <a:gd name="T16" fmla="*/ 72289 w 479"/>
                <a:gd name="T17" fmla="*/ 183415 h 471"/>
                <a:gd name="T18" fmla="*/ 72289 w 479"/>
                <a:gd name="T19" fmla="*/ 96591 h 471"/>
                <a:gd name="T20" fmla="*/ 96204 w 479"/>
                <a:gd name="T21" fmla="*/ 96591 h 471"/>
                <a:gd name="T22" fmla="*/ 96204 w 479"/>
                <a:gd name="T23" fmla="*/ 183415 h 471"/>
                <a:gd name="T24" fmla="*/ 86421 w 479"/>
                <a:gd name="T25" fmla="*/ 86824 h 471"/>
                <a:gd name="T26" fmla="*/ 86421 w 479"/>
                <a:gd name="T27" fmla="*/ 86824 h 471"/>
                <a:gd name="T28" fmla="*/ 72289 w 479"/>
                <a:gd name="T29" fmla="*/ 72715 h 471"/>
                <a:gd name="T30" fmla="*/ 86421 w 479"/>
                <a:gd name="T31" fmla="*/ 58063 h 471"/>
                <a:gd name="T32" fmla="*/ 101096 w 479"/>
                <a:gd name="T33" fmla="*/ 72715 h 471"/>
                <a:gd name="T34" fmla="*/ 86421 w 479"/>
                <a:gd name="T35" fmla="*/ 86824 h 471"/>
                <a:gd name="T36" fmla="*/ 192409 w 479"/>
                <a:gd name="T37" fmla="*/ 183415 h 471"/>
                <a:gd name="T38" fmla="*/ 192409 w 479"/>
                <a:gd name="T39" fmla="*/ 183415 h 471"/>
                <a:gd name="T40" fmla="*/ 168494 w 479"/>
                <a:gd name="T41" fmla="*/ 183415 h 471"/>
                <a:gd name="T42" fmla="*/ 168494 w 479"/>
                <a:gd name="T43" fmla="*/ 135119 h 471"/>
                <a:gd name="T44" fmla="*/ 154362 w 479"/>
                <a:gd name="T45" fmla="*/ 115584 h 471"/>
                <a:gd name="T46" fmla="*/ 139143 w 479"/>
                <a:gd name="T47" fmla="*/ 125352 h 471"/>
                <a:gd name="T48" fmla="*/ 139143 w 479"/>
                <a:gd name="T49" fmla="*/ 130235 h 471"/>
                <a:gd name="T50" fmla="*/ 139143 w 479"/>
                <a:gd name="T51" fmla="*/ 183415 h 471"/>
                <a:gd name="T52" fmla="*/ 115228 w 479"/>
                <a:gd name="T53" fmla="*/ 183415 h 471"/>
                <a:gd name="T54" fmla="*/ 115228 w 479"/>
                <a:gd name="T55" fmla="*/ 125352 h 471"/>
                <a:gd name="T56" fmla="*/ 110336 w 479"/>
                <a:gd name="T57" fmla="*/ 96591 h 471"/>
                <a:gd name="T58" fmla="*/ 134251 w 479"/>
                <a:gd name="T59" fmla="*/ 96591 h 471"/>
                <a:gd name="T60" fmla="*/ 134251 w 479"/>
                <a:gd name="T61" fmla="*/ 106359 h 471"/>
                <a:gd name="T62" fmla="*/ 139143 w 479"/>
                <a:gd name="T63" fmla="*/ 106359 h 471"/>
                <a:gd name="T64" fmla="*/ 163058 w 479"/>
                <a:gd name="T65" fmla="*/ 96591 h 471"/>
                <a:gd name="T66" fmla="*/ 192409 w 479"/>
                <a:gd name="T67" fmla="*/ 130235 h 471"/>
                <a:gd name="T68" fmla="*/ 192409 w 479"/>
                <a:gd name="T69" fmla="*/ 183415 h 4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479" h="471">
                  <a:moveTo>
                    <a:pt x="239" y="0"/>
                  </a:moveTo>
                  <a:lnTo>
                    <a:pt x="239" y="0"/>
                  </a:lnTo>
                  <a:cubicBezTo>
                    <a:pt x="106" y="0"/>
                    <a:pt x="0" y="107"/>
                    <a:pt x="0" y="231"/>
                  </a:cubicBezTo>
                  <a:cubicBezTo>
                    <a:pt x="0" y="364"/>
                    <a:pt x="106" y="470"/>
                    <a:pt x="239" y="470"/>
                  </a:cubicBezTo>
                  <a:cubicBezTo>
                    <a:pt x="372" y="470"/>
                    <a:pt x="478" y="364"/>
                    <a:pt x="478" y="231"/>
                  </a:cubicBezTo>
                  <a:cubicBezTo>
                    <a:pt x="478" y="107"/>
                    <a:pt x="372" y="0"/>
                    <a:pt x="239" y="0"/>
                  </a:cubicBezTo>
                  <a:close/>
                  <a:moveTo>
                    <a:pt x="177" y="338"/>
                  </a:moveTo>
                  <a:lnTo>
                    <a:pt x="177" y="338"/>
                  </a:lnTo>
                  <a:cubicBezTo>
                    <a:pt x="133" y="338"/>
                    <a:pt x="133" y="338"/>
                    <a:pt x="133" y="338"/>
                  </a:cubicBezTo>
                  <a:cubicBezTo>
                    <a:pt x="133" y="178"/>
                    <a:pt x="133" y="178"/>
                    <a:pt x="133" y="178"/>
                  </a:cubicBezTo>
                  <a:cubicBezTo>
                    <a:pt x="177" y="178"/>
                    <a:pt x="177" y="178"/>
                    <a:pt x="177" y="178"/>
                  </a:cubicBezTo>
                  <a:lnTo>
                    <a:pt x="177" y="338"/>
                  </a:lnTo>
                  <a:close/>
                  <a:moveTo>
                    <a:pt x="159" y="160"/>
                  </a:moveTo>
                  <a:lnTo>
                    <a:pt x="159" y="160"/>
                  </a:lnTo>
                  <a:cubicBezTo>
                    <a:pt x="141" y="160"/>
                    <a:pt x="133" y="151"/>
                    <a:pt x="133" y="134"/>
                  </a:cubicBezTo>
                  <a:cubicBezTo>
                    <a:pt x="133" y="125"/>
                    <a:pt x="141" y="107"/>
                    <a:pt x="159" y="107"/>
                  </a:cubicBezTo>
                  <a:cubicBezTo>
                    <a:pt x="168" y="107"/>
                    <a:pt x="177" y="125"/>
                    <a:pt x="186" y="134"/>
                  </a:cubicBezTo>
                  <a:cubicBezTo>
                    <a:pt x="186" y="151"/>
                    <a:pt x="168" y="160"/>
                    <a:pt x="159" y="160"/>
                  </a:cubicBezTo>
                  <a:close/>
                  <a:moveTo>
                    <a:pt x="354" y="338"/>
                  </a:moveTo>
                  <a:lnTo>
                    <a:pt x="354" y="338"/>
                  </a:lnTo>
                  <a:cubicBezTo>
                    <a:pt x="310" y="338"/>
                    <a:pt x="310" y="338"/>
                    <a:pt x="310" y="338"/>
                  </a:cubicBezTo>
                  <a:cubicBezTo>
                    <a:pt x="310" y="249"/>
                    <a:pt x="310" y="249"/>
                    <a:pt x="310" y="249"/>
                  </a:cubicBezTo>
                  <a:cubicBezTo>
                    <a:pt x="310" y="231"/>
                    <a:pt x="300" y="213"/>
                    <a:pt x="284" y="213"/>
                  </a:cubicBezTo>
                  <a:cubicBezTo>
                    <a:pt x="275" y="213"/>
                    <a:pt x="265" y="222"/>
                    <a:pt x="256" y="231"/>
                  </a:cubicBezTo>
                  <a:lnTo>
                    <a:pt x="256" y="240"/>
                  </a:lnTo>
                  <a:cubicBezTo>
                    <a:pt x="256" y="338"/>
                    <a:pt x="256" y="338"/>
                    <a:pt x="256" y="338"/>
                  </a:cubicBezTo>
                  <a:cubicBezTo>
                    <a:pt x="212" y="338"/>
                    <a:pt x="212" y="338"/>
                    <a:pt x="212" y="338"/>
                  </a:cubicBezTo>
                  <a:cubicBezTo>
                    <a:pt x="212" y="231"/>
                    <a:pt x="212" y="231"/>
                    <a:pt x="212" y="231"/>
                  </a:cubicBezTo>
                  <a:cubicBezTo>
                    <a:pt x="212" y="205"/>
                    <a:pt x="212" y="196"/>
                    <a:pt x="203" y="178"/>
                  </a:cubicBezTo>
                  <a:cubicBezTo>
                    <a:pt x="247" y="178"/>
                    <a:pt x="247" y="178"/>
                    <a:pt x="247" y="178"/>
                  </a:cubicBezTo>
                  <a:cubicBezTo>
                    <a:pt x="247" y="196"/>
                    <a:pt x="247" y="196"/>
                    <a:pt x="247" y="196"/>
                  </a:cubicBezTo>
                  <a:cubicBezTo>
                    <a:pt x="256" y="196"/>
                    <a:pt x="256" y="196"/>
                    <a:pt x="256" y="196"/>
                  </a:cubicBezTo>
                  <a:cubicBezTo>
                    <a:pt x="256" y="187"/>
                    <a:pt x="275" y="178"/>
                    <a:pt x="300" y="178"/>
                  </a:cubicBezTo>
                  <a:cubicBezTo>
                    <a:pt x="337" y="178"/>
                    <a:pt x="354" y="196"/>
                    <a:pt x="354" y="240"/>
                  </a:cubicBezTo>
                  <a:lnTo>
                    <a:pt x="354" y="338"/>
                  </a:lnTo>
                  <a:close/>
                </a:path>
              </a:pathLst>
            </a:custGeom>
            <a:solidFill>
              <a:sysClr val="window" lastClr="FFFFFF">
                <a:lumMod val="85000"/>
                <a:alpha val="40000"/>
              </a:sysClr>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9" name="Freeform 78">
              <a:extLst>
                <a:ext uri="{FF2B5EF4-FFF2-40B4-BE49-F238E27FC236}">
                  <a16:creationId xmlns:a16="http://schemas.microsoft.com/office/drawing/2014/main" id="{34EDCAE5-2A1C-4FCB-89A2-22D50E3411D7}"/>
                </a:ext>
              </a:extLst>
            </p:cNvPr>
            <p:cNvSpPr>
              <a:spLocks noChangeArrowheads="1"/>
            </p:cNvSpPr>
            <p:nvPr/>
          </p:nvSpPr>
          <p:spPr bwMode="auto">
            <a:xfrm>
              <a:off x="11047909" y="436097"/>
              <a:ext cx="181020" cy="178812"/>
            </a:xfrm>
            <a:custGeom>
              <a:avLst/>
              <a:gdLst>
                <a:gd name="T0" fmla="*/ 115228 w 479"/>
                <a:gd name="T1" fmla="*/ 92277 h 471"/>
                <a:gd name="T2" fmla="*/ 115228 w 479"/>
                <a:gd name="T3" fmla="*/ 92277 h 471"/>
                <a:gd name="T4" fmla="*/ 100553 w 479"/>
                <a:gd name="T5" fmla="*/ 77535 h 471"/>
                <a:gd name="T6" fmla="*/ 96204 w 479"/>
                <a:gd name="T7" fmla="*/ 77535 h 471"/>
                <a:gd name="T8" fmla="*/ 91313 w 479"/>
                <a:gd name="T9" fmla="*/ 87363 h 471"/>
                <a:gd name="T10" fmla="*/ 91313 w 479"/>
                <a:gd name="T11" fmla="*/ 102106 h 471"/>
                <a:gd name="T12" fmla="*/ 105444 w 479"/>
                <a:gd name="T13" fmla="*/ 116302 h 471"/>
                <a:gd name="T14" fmla="*/ 110336 w 479"/>
                <a:gd name="T15" fmla="*/ 116302 h 471"/>
                <a:gd name="T16" fmla="*/ 115228 w 479"/>
                <a:gd name="T17" fmla="*/ 92277 h 471"/>
                <a:gd name="T18" fmla="*/ 129360 w 479"/>
                <a:gd name="T19" fmla="*/ 0 h 471"/>
                <a:gd name="T20" fmla="*/ 129360 w 479"/>
                <a:gd name="T21" fmla="*/ 0 h 471"/>
                <a:gd name="T22" fmla="*/ 0 w 479"/>
                <a:gd name="T23" fmla="*/ 126130 h 471"/>
                <a:gd name="T24" fmla="*/ 129360 w 479"/>
                <a:gd name="T25" fmla="*/ 256629 h 471"/>
                <a:gd name="T26" fmla="*/ 259806 w 479"/>
                <a:gd name="T27" fmla="*/ 126130 h 471"/>
                <a:gd name="T28" fmla="*/ 129360 w 479"/>
                <a:gd name="T29" fmla="*/ 0 h 471"/>
                <a:gd name="T30" fmla="*/ 120120 w 479"/>
                <a:gd name="T31" fmla="*/ 184554 h 471"/>
                <a:gd name="T32" fmla="*/ 120120 w 479"/>
                <a:gd name="T33" fmla="*/ 184554 h 471"/>
                <a:gd name="T34" fmla="*/ 100553 w 479"/>
                <a:gd name="T35" fmla="*/ 188923 h 471"/>
                <a:gd name="T36" fmla="*/ 100553 w 479"/>
                <a:gd name="T37" fmla="*/ 188923 h 471"/>
                <a:gd name="T38" fmla="*/ 100553 w 479"/>
                <a:gd name="T39" fmla="*/ 188923 h 471"/>
                <a:gd name="T40" fmla="*/ 67397 w 479"/>
                <a:gd name="T41" fmla="*/ 164352 h 471"/>
                <a:gd name="T42" fmla="*/ 105444 w 479"/>
                <a:gd name="T43" fmla="*/ 135413 h 471"/>
                <a:gd name="T44" fmla="*/ 105444 w 479"/>
                <a:gd name="T45" fmla="*/ 135413 h 471"/>
                <a:gd name="T46" fmla="*/ 100553 w 479"/>
                <a:gd name="T47" fmla="*/ 126130 h 471"/>
                <a:gd name="T48" fmla="*/ 100553 w 479"/>
                <a:gd name="T49" fmla="*/ 126130 h 471"/>
                <a:gd name="T50" fmla="*/ 86421 w 479"/>
                <a:gd name="T51" fmla="*/ 121216 h 471"/>
                <a:gd name="T52" fmla="*/ 76637 w 479"/>
                <a:gd name="T53" fmla="*/ 97191 h 471"/>
                <a:gd name="T54" fmla="*/ 105444 w 479"/>
                <a:gd name="T55" fmla="*/ 68252 h 471"/>
                <a:gd name="T56" fmla="*/ 139143 w 479"/>
                <a:gd name="T57" fmla="*/ 68252 h 471"/>
                <a:gd name="T58" fmla="*/ 139143 w 479"/>
                <a:gd name="T59" fmla="*/ 68252 h 471"/>
                <a:gd name="T60" fmla="*/ 129360 w 479"/>
                <a:gd name="T61" fmla="*/ 73167 h 471"/>
                <a:gd name="T62" fmla="*/ 120120 w 479"/>
                <a:gd name="T63" fmla="*/ 73167 h 471"/>
                <a:gd name="T64" fmla="*/ 129360 w 479"/>
                <a:gd name="T65" fmla="*/ 97191 h 471"/>
                <a:gd name="T66" fmla="*/ 125011 w 479"/>
                <a:gd name="T67" fmla="*/ 116302 h 471"/>
                <a:gd name="T68" fmla="*/ 115228 w 479"/>
                <a:gd name="T69" fmla="*/ 126130 h 471"/>
                <a:gd name="T70" fmla="*/ 125011 w 479"/>
                <a:gd name="T71" fmla="*/ 131045 h 471"/>
                <a:gd name="T72" fmla="*/ 139143 w 479"/>
                <a:gd name="T73" fmla="*/ 155069 h 471"/>
                <a:gd name="T74" fmla="*/ 120120 w 479"/>
                <a:gd name="T75" fmla="*/ 184554 h 471"/>
                <a:gd name="T76" fmla="*/ 192409 w 479"/>
                <a:gd name="T77" fmla="*/ 126130 h 471"/>
                <a:gd name="T78" fmla="*/ 192409 w 479"/>
                <a:gd name="T79" fmla="*/ 126130 h 471"/>
                <a:gd name="T80" fmla="*/ 168494 w 479"/>
                <a:gd name="T81" fmla="*/ 126130 h 471"/>
                <a:gd name="T82" fmla="*/ 168494 w 479"/>
                <a:gd name="T83" fmla="*/ 150155 h 471"/>
                <a:gd name="T84" fmla="*/ 158167 w 479"/>
                <a:gd name="T85" fmla="*/ 150155 h 471"/>
                <a:gd name="T86" fmla="*/ 158167 w 479"/>
                <a:gd name="T87" fmla="*/ 126130 h 471"/>
                <a:gd name="T88" fmla="*/ 139143 w 479"/>
                <a:gd name="T89" fmla="*/ 126130 h 471"/>
                <a:gd name="T90" fmla="*/ 139143 w 479"/>
                <a:gd name="T91" fmla="*/ 116302 h 471"/>
                <a:gd name="T92" fmla="*/ 158167 w 479"/>
                <a:gd name="T93" fmla="*/ 116302 h 471"/>
                <a:gd name="T94" fmla="*/ 158167 w 479"/>
                <a:gd name="T95" fmla="*/ 92277 h 471"/>
                <a:gd name="T96" fmla="*/ 168494 w 479"/>
                <a:gd name="T97" fmla="*/ 92277 h 471"/>
                <a:gd name="T98" fmla="*/ 168494 w 479"/>
                <a:gd name="T99" fmla="*/ 116302 h 471"/>
                <a:gd name="T100" fmla="*/ 192409 w 479"/>
                <a:gd name="T101" fmla="*/ 116302 h 471"/>
                <a:gd name="T102" fmla="*/ 192409 w 479"/>
                <a:gd name="T103" fmla="*/ 126130 h 471"/>
                <a:gd name="T104" fmla="*/ 105444 w 479"/>
                <a:gd name="T105" fmla="*/ 145241 h 471"/>
                <a:gd name="T106" fmla="*/ 105444 w 479"/>
                <a:gd name="T107" fmla="*/ 145241 h 471"/>
                <a:gd name="T108" fmla="*/ 105444 w 479"/>
                <a:gd name="T109" fmla="*/ 145241 h 471"/>
                <a:gd name="T110" fmla="*/ 86421 w 479"/>
                <a:gd name="T111" fmla="*/ 150155 h 471"/>
                <a:gd name="T112" fmla="*/ 81529 w 479"/>
                <a:gd name="T113" fmla="*/ 164352 h 471"/>
                <a:gd name="T114" fmla="*/ 105444 w 479"/>
                <a:gd name="T115" fmla="*/ 179094 h 471"/>
                <a:gd name="T116" fmla="*/ 125011 w 479"/>
                <a:gd name="T117" fmla="*/ 159984 h 471"/>
                <a:gd name="T118" fmla="*/ 105444 w 479"/>
                <a:gd name="T119" fmla="*/ 145241 h 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479" h="471">
                  <a:moveTo>
                    <a:pt x="212" y="169"/>
                  </a:moveTo>
                  <a:lnTo>
                    <a:pt x="212" y="169"/>
                  </a:lnTo>
                  <a:cubicBezTo>
                    <a:pt x="212" y="142"/>
                    <a:pt x="203" y="142"/>
                    <a:pt x="185" y="142"/>
                  </a:cubicBezTo>
                  <a:cubicBezTo>
                    <a:pt x="185" y="142"/>
                    <a:pt x="185" y="142"/>
                    <a:pt x="177" y="142"/>
                  </a:cubicBezTo>
                  <a:cubicBezTo>
                    <a:pt x="177" y="142"/>
                    <a:pt x="168" y="151"/>
                    <a:pt x="168" y="160"/>
                  </a:cubicBezTo>
                  <a:cubicBezTo>
                    <a:pt x="159" y="160"/>
                    <a:pt x="159" y="169"/>
                    <a:pt x="168" y="187"/>
                  </a:cubicBezTo>
                  <a:cubicBezTo>
                    <a:pt x="168" y="195"/>
                    <a:pt x="185" y="213"/>
                    <a:pt x="194" y="213"/>
                  </a:cubicBezTo>
                  <a:cubicBezTo>
                    <a:pt x="194" y="213"/>
                    <a:pt x="194" y="213"/>
                    <a:pt x="203" y="213"/>
                  </a:cubicBezTo>
                  <a:cubicBezTo>
                    <a:pt x="212" y="204"/>
                    <a:pt x="221" y="187"/>
                    <a:pt x="212" y="169"/>
                  </a:cubicBezTo>
                  <a:close/>
                  <a:moveTo>
                    <a:pt x="238" y="0"/>
                  </a:moveTo>
                  <a:lnTo>
                    <a:pt x="238" y="0"/>
                  </a:lnTo>
                  <a:cubicBezTo>
                    <a:pt x="106" y="0"/>
                    <a:pt x="0" y="107"/>
                    <a:pt x="0" y="231"/>
                  </a:cubicBezTo>
                  <a:cubicBezTo>
                    <a:pt x="0" y="363"/>
                    <a:pt x="106" y="470"/>
                    <a:pt x="238" y="470"/>
                  </a:cubicBezTo>
                  <a:cubicBezTo>
                    <a:pt x="372" y="470"/>
                    <a:pt x="478" y="363"/>
                    <a:pt x="478" y="231"/>
                  </a:cubicBezTo>
                  <a:cubicBezTo>
                    <a:pt x="478" y="107"/>
                    <a:pt x="372" y="0"/>
                    <a:pt x="238" y="0"/>
                  </a:cubicBezTo>
                  <a:close/>
                  <a:moveTo>
                    <a:pt x="221" y="338"/>
                  </a:moveTo>
                  <a:lnTo>
                    <a:pt x="221" y="338"/>
                  </a:lnTo>
                  <a:cubicBezTo>
                    <a:pt x="212" y="346"/>
                    <a:pt x="194" y="346"/>
                    <a:pt x="185" y="346"/>
                  </a:cubicBezTo>
                  <a:cubicBezTo>
                    <a:pt x="177" y="346"/>
                    <a:pt x="124" y="346"/>
                    <a:pt x="124" y="301"/>
                  </a:cubicBezTo>
                  <a:cubicBezTo>
                    <a:pt x="124" y="257"/>
                    <a:pt x="177" y="248"/>
                    <a:pt x="194" y="248"/>
                  </a:cubicBezTo>
                  <a:cubicBezTo>
                    <a:pt x="185" y="240"/>
                    <a:pt x="185" y="231"/>
                    <a:pt x="185" y="231"/>
                  </a:cubicBezTo>
                  <a:cubicBezTo>
                    <a:pt x="177" y="231"/>
                    <a:pt x="168" y="222"/>
                    <a:pt x="159" y="222"/>
                  </a:cubicBezTo>
                  <a:cubicBezTo>
                    <a:pt x="141" y="213"/>
                    <a:pt x="141" y="195"/>
                    <a:pt x="141" y="178"/>
                  </a:cubicBezTo>
                  <a:cubicBezTo>
                    <a:pt x="141" y="125"/>
                    <a:pt x="194" y="125"/>
                    <a:pt x="194" y="125"/>
                  </a:cubicBezTo>
                  <a:cubicBezTo>
                    <a:pt x="256" y="125"/>
                    <a:pt x="256" y="125"/>
                    <a:pt x="256" y="125"/>
                  </a:cubicBezTo>
                  <a:cubicBezTo>
                    <a:pt x="256" y="134"/>
                    <a:pt x="238" y="134"/>
                    <a:pt x="238" y="134"/>
                  </a:cubicBezTo>
                  <a:cubicBezTo>
                    <a:pt x="230" y="134"/>
                    <a:pt x="230" y="134"/>
                    <a:pt x="221" y="134"/>
                  </a:cubicBezTo>
                  <a:cubicBezTo>
                    <a:pt x="238" y="142"/>
                    <a:pt x="238" y="160"/>
                    <a:pt x="238" y="178"/>
                  </a:cubicBezTo>
                  <a:cubicBezTo>
                    <a:pt x="238" y="195"/>
                    <a:pt x="230" y="204"/>
                    <a:pt x="230" y="213"/>
                  </a:cubicBezTo>
                  <a:cubicBezTo>
                    <a:pt x="221" y="222"/>
                    <a:pt x="212" y="222"/>
                    <a:pt x="212" y="231"/>
                  </a:cubicBezTo>
                  <a:cubicBezTo>
                    <a:pt x="212" y="231"/>
                    <a:pt x="221" y="240"/>
                    <a:pt x="230" y="240"/>
                  </a:cubicBezTo>
                  <a:cubicBezTo>
                    <a:pt x="238" y="248"/>
                    <a:pt x="256" y="266"/>
                    <a:pt x="256" y="284"/>
                  </a:cubicBezTo>
                  <a:cubicBezTo>
                    <a:pt x="256" y="310"/>
                    <a:pt x="247" y="328"/>
                    <a:pt x="221" y="338"/>
                  </a:cubicBezTo>
                  <a:close/>
                  <a:moveTo>
                    <a:pt x="354" y="231"/>
                  </a:moveTo>
                  <a:lnTo>
                    <a:pt x="354" y="231"/>
                  </a:lnTo>
                  <a:cubicBezTo>
                    <a:pt x="310" y="231"/>
                    <a:pt x="310" y="231"/>
                    <a:pt x="310" y="231"/>
                  </a:cubicBezTo>
                  <a:cubicBezTo>
                    <a:pt x="310" y="275"/>
                    <a:pt x="310" y="275"/>
                    <a:pt x="310" y="275"/>
                  </a:cubicBezTo>
                  <a:cubicBezTo>
                    <a:pt x="291" y="275"/>
                    <a:pt x="291" y="275"/>
                    <a:pt x="291" y="275"/>
                  </a:cubicBezTo>
                  <a:cubicBezTo>
                    <a:pt x="291" y="231"/>
                    <a:pt x="291" y="231"/>
                    <a:pt x="291" y="231"/>
                  </a:cubicBezTo>
                  <a:cubicBezTo>
                    <a:pt x="256" y="231"/>
                    <a:pt x="256" y="231"/>
                    <a:pt x="256" y="231"/>
                  </a:cubicBezTo>
                  <a:cubicBezTo>
                    <a:pt x="256" y="213"/>
                    <a:pt x="256" y="213"/>
                    <a:pt x="256" y="213"/>
                  </a:cubicBezTo>
                  <a:cubicBezTo>
                    <a:pt x="291" y="213"/>
                    <a:pt x="291" y="213"/>
                    <a:pt x="291" y="213"/>
                  </a:cubicBezTo>
                  <a:cubicBezTo>
                    <a:pt x="291" y="169"/>
                    <a:pt x="291" y="169"/>
                    <a:pt x="291" y="169"/>
                  </a:cubicBezTo>
                  <a:cubicBezTo>
                    <a:pt x="310" y="169"/>
                    <a:pt x="310" y="169"/>
                    <a:pt x="310" y="169"/>
                  </a:cubicBezTo>
                  <a:cubicBezTo>
                    <a:pt x="310" y="213"/>
                    <a:pt x="310" y="213"/>
                    <a:pt x="310" y="213"/>
                  </a:cubicBezTo>
                  <a:cubicBezTo>
                    <a:pt x="354" y="213"/>
                    <a:pt x="354" y="213"/>
                    <a:pt x="354" y="213"/>
                  </a:cubicBezTo>
                  <a:lnTo>
                    <a:pt x="354" y="231"/>
                  </a:lnTo>
                  <a:close/>
                  <a:moveTo>
                    <a:pt x="194" y="266"/>
                  </a:moveTo>
                  <a:lnTo>
                    <a:pt x="194" y="266"/>
                  </a:lnTo>
                  <a:cubicBezTo>
                    <a:pt x="177" y="266"/>
                    <a:pt x="168" y="266"/>
                    <a:pt x="159" y="275"/>
                  </a:cubicBezTo>
                  <a:cubicBezTo>
                    <a:pt x="159" y="284"/>
                    <a:pt x="150" y="293"/>
                    <a:pt x="150" y="301"/>
                  </a:cubicBezTo>
                  <a:cubicBezTo>
                    <a:pt x="150" y="319"/>
                    <a:pt x="168" y="328"/>
                    <a:pt x="194" y="328"/>
                  </a:cubicBezTo>
                  <a:cubicBezTo>
                    <a:pt x="221" y="319"/>
                    <a:pt x="230" y="310"/>
                    <a:pt x="230" y="293"/>
                  </a:cubicBezTo>
                  <a:cubicBezTo>
                    <a:pt x="230" y="275"/>
                    <a:pt x="212" y="266"/>
                    <a:pt x="194" y="266"/>
                  </a:cubicBezTo>
                  <a:close/>
                </a:path>
              </a:pathLst>
            </a:custGeom>
            <a:solidFill>
              <a:sysClr val="window" lastClr="FFFFFF">
                <a:lumMod val="85000"/>
                <a:alpha val="40000"/>
              </a:sysClr>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0" name="Freeform 79">
              <a:extLst>
                <a:ext uri="{FF2B5EF4-FFF2-40B4-BE49-F238E27FC236}">
                  <a16:creationId xmlns:a16="http://schemas.microsoft.com/office/drawing/2014/main" id="{C2042873-A0D6-4A6C-8A27-1D33D0B228B8}"/>
                </a:ext>
              </a:extLst>
            </p:cNvPr>
            <p:cNvSpPr>
              <a:spLocks noChangeArrowheads="1"/>
            </p:cNvSpPr>
            <p:nvPr/>
          </p:nvSpPr>
          <p:spPr bwMode="auto">
            <a:xfrm>
              <a:off x="10744333" y="436097"/>
              <a:ext cx="181020" cy="178812"/>
            </a:xfrm>
            <a:custGeom>
              <a:avLst/>
              <a:gdLst>
                <a:gd name="T0" fmla="*/ 130447 w 479"/>
                <a:gd name="T1" fmla="*/ 0 h 471"/>
                <a:gd name="T2" fmla="*/ 130447 w 479"/>
                <a:gd name="T3" fmla="*/ 0 h 471"/>
                <a:gd name="T4" fmla="*/ 0 w 479"/>
                <a:gd name="T5" fmla="*/ 126130 h 471"/>
                <a:gd name="T6" fmla="*/ 130447 w 479"/>
                <a:gd name="T7" fmla="*/ 256629 h 471"/>
                <a:gd name="T8" fmla="*/ 259806 w 479"/>
                <a:gd name="T9" fmla="*/ 126130 h 471"/>
                <a:gd name="T10" fmla="*/ 130447 w 479"/>
                <a:gd name="T11" fmla="*/ 0 h 471"/>
                <a:gd name="T12" fmla="*/ 159254 w 479"/>
                <a:gd name="T13" fmla="*/ 87363 h 471"/>
                <a:gd name="T14" fmla="*/ 159254 w 479"/>
                <a:gd name="T15" fmla="*/ 87363 h 471"/>
                <a:gd name="T16" fmla="*/ 139687 w 479"/>
                <a:gd name="T17" fmla="*/ 87363 h 471"/>
                <a:gd name="T18" fmla="*/ 135339 w 479"/>
                <a:gd name="T19" fmla="*/ 97191 h 471"/>
                <a:gd name="T20" fmla="*/ 135339 w 479"/>
                <a:gd name="T21" fmla="*/ 106474 h 471"/>
                <a:gd name="T22" fmla="*/ 159254 w 479"/>
                <a:gd name="T23" fmla="*/ 106474 h 471"/>
                <a:gd name="T24" fmla="*/ 159254 w 479"/>
                <a:gd name="T25" fmla="*/ 131045 h 471"/>
                <a:gd name="T26" fmla="*/ 135339 w 479"/>
                <a:gd name="T27" fmla="*/ 131045 h 471"/>
                <a:gd name="T28" fmla="*/ 135339 w 479"/>
                <a:gd name="T29" fmla="*/ 188923 h 471"/>
                <a:gd name="T30" fmla="*/ 115772 w 479"/>
                <a:gd name="T31" fmla="*/ 188923 h 471"/>
                <a:gd name="T32" fmla="*/ 115772 w 479"/>
                <a:gd name="T33" fmla="*/ 131045 h 471"/>
                <a:gd name="T34" fmla="*/ 91856 w 479"/>
                <a:gd name="T35" fmla="*/ 131045 h 471"/>
                <a:gd name="T36" fmla="*/ 91856 w 479"/>
                <a:gd name="T37" fmla="*/ 106474 h 471"/>
                <a:gd name="T38" fmla="*/ 115772 w 479"/>
                <a:gd name="T39" fmla="*/ 106474 h 471"/>
                <a:gd name="T40" fmla="*/ 115772 w 479"/>
                <a:gd name="T41" fmla="*/ 97191 h 471"/>
                <a:gd name="T42" fmla="*/ 139687 w 479"/>
                <a:gd name="T43" fmla="*/ 68252 h 471"/>
                <a:gd name="T44" fmla="*/ 159254 w 479"/>
                <a:gd name="T45" fmla="*/ 68252 h 471"/>
                <a:gd name="T46" fmla="*/ 159254 w 479"/>
                <a:gd name="T47" fmla="*/ 87363 h 47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79" h="471">
                  <a:moveTo>
                    <a:pt x="240" y="0"/>
                  </a:moveTo>
                  <a:lnTo>
                    <a:pt x="240" y="0"/>
                  </a:lnTo>
                  <a:cubicBezTo>
                    <a:pt x="106" y="0"/>
                    <a:pt x="0" y="107"/>
                    <a:pt x="0" y="231"/>
                  </a:cubicBezTo>
                  <a:cubicBezTo>
                    <a:pt x="0" y="363"/>
                    <a:pt x="106" y="470"/>
                    <a:pt x="240" y="470"/>
                  </a:cubicBezTo>
                  <a:cubicBezTo>
                    <a:pt x="372" y="470"/>
                    <a:pt x="478" y="363"/>
                    <a:pt x="478" y="231"/>
                  </a:cubicBezTo>
                  <a:cubicBezTo>
                    <a:pt x="478" y="107"/>
                    <a:pt x="372" y="0"/>
                    <a:pt x="240" y="0"/>
                  </a:cubicBezTo>
                  <a:close/>
                  <a:moveTo>
                    <a:pt x="293" y="160"/>
                  </a:moveTo>
                  <a:lnTo>
                    <a:pt x="293" y="160"/>
                  </a:lnTo>
                  <a:cubicBezTo>
                    <a:pt x="257" y="160"/>
                    <a:pt x="257" y="160"/>
                    <a:pt x="257" y="160"/>
                  </a:cubicBezTo>
                  <a:cubicBezTo>
                    <a:pt x="257" y="160"/>
                    <a:pt x="249" y="169"/>
                    <a:pt x="249" y="178"/>
                  </a:cubicBezTo>
                  <a:cubicBezTo>
                    <a:pt x="249" y="195"/>
                    <a:pt x="249" y="195"/>
                    <a:pt x="249" y="195"/>
                  </a:cubicBezTo>
                  <a:cubicBezTo>
                    <a:pt x="293" y="195"/>
                    <a:pt x="293" y="195"/>
                    <a:pt x="293" y="195"/>
                  </a:cubicBezTo>
                  <a:cubicBezTo>
                    <a:pt x="293" y="240"/>
                    <a:pt x="293" y="240"/>
                    <a:pt x="293" y="240"/>
                  </a:cubicBezTo>
                  <a:cubicBezTo>
                    <a:pt x="249" y="240"/>
                    <a:pt x="249" y="240"/>
                    <a:pt x="249" y="240"/>
                  </a:cubicBezTo>
                  <a:cubicBezTo>
                    <a:pt x="249" y="346"/>
                    <a:pt x="249" y="346"/>
                    <a:pt x="249" y="346"/>
                  </a:cubicBezTo>
                  <a:cubicBezTo>
                    <a:pt x="213" y="346"/>
                    <a:pt x="213" y="346"/>
                    <a:pt x="213" y="346"/>
                  </a:cubicBezTo>
                  <a:cubicBezTo>
                    <a:pt x="213" y="240"/>
                    <a:pt x="213" y="240"/>
                    <a:pt x="213" y="240"/>
                  </a:cubicBezTo>
                  <a:cubicBezTo>
                    <a:pt x="169" y="240"/>
                    <a:pt x="169" y="240"/>
                    <a:pt x="169" y="240"/>
                  </a:cubicBezTo>
                  <a:cubicBezTo>
                    <a:pt x="169" y="195"/>
                    <a:pt x="169" y="195"/>
                    <a:pt x="169" y="195"/>
                  </a:cubicBezTo>
                  <a:cubicBezTo>
                    <a:pt x="213" y="195"/>
                    <a:pt x="213" y="195"/>
                    <a:pt x="213" y="195"/>
                  </a:cubicBezTo>
                  <a:cubicBezTo>
                    <a:pt x="213" y="178"/>
                    <a:pt x="213" y="178"/>
                    <a:pt x="213" y="178"/>
                  </a:cubicBezTo>
                  <a:cubicBezTo>
                    <a:pt x="213" y="151"/>
                    <a:pt x="230" y="125"/>
                    <a:pt x="257" y="125"/>
                  </a:cubicBezTo>
                  <a:cubicBezTo>
                    <a:pt x="293" y="125"/>
                    <a:pt x="293" y="125"/>
                    <a:pt x="293" y="125"/>
                  </a:cubicBezTo>
                  <a:lnTo>
                    <a:pt x="293" y="160"/>
                  </a:lnTo>
                  <a:close/>
                </a:path>
              </a:pathLst>
            </a:custGeom>
            <a:solidFill>
              <a:schemeClr val="accent3"/>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sp>
          <p:nvSpPr>
            <p:cNvPr id="11" name="Freeform 86">
              <a:extLst>
                <a:ext uri="{FF2B5EF4-FFF2-40B4-BE49-F238E27FC236}">
                  <a16:creationId xmlns:a16="http://schemas.microsoft.com/office/drawing/2014/main" id="{77DF883F-AD57-42FF-BC7B-1B2C006CA071}"/>
                </a:ext>
              </a:extLst>
            </p:cNvPr>
            <p:cNvSpPr>
              <a:spLocks noChangeArrowheads="1"/>
            </p:cNvSpPr>
            <p:nvPr/>
          </p:nvSpPr>
          <p:spPr bwMode="auto">
            <a:xfrm>
              <a:off x="10439654" y="436097"/>
              <a:ext cx="182123" cy="178812"/>
            </a:xfrm>
            <a:custGeom>
              <a:avLst/>
              <a:gdLst>
                <a:gd name="T0" fmla="*/ 130423 w 480"/>
                <a:gd name="T1" fmla="*/ 0 h 471"/>
                <a:gd name="T2" fmla="*/ 130423 w 480"/>
                <a:gd name="T3" fmla="*/ 0 h 471"/>
                <a:gd name="T4" fmla="*/ 0 w 480"/>
                <a:gd name="T5" fmla="*/ 126130 h 471"/>
                <a:gd name="T6" fmla="*/ 130423 w 480"/>
                <a:gd name="T7" fmla="*/ 256629 h 471"/>
                <a:gd name="T8" fmla="*/ 261391 w 480"/>
                <a:gd name="T9" fmla="*/ 126130 h 471"/>
                <a:gd name="T10" fmla="*/ 130423 w 480"/>
                <a:gd name="T11" fmla="*/ 0 h 471"/>
                <a:gd name="T12" fmla="*/ 183902 w 480"/>
                <a:gd name="T13" fmla="*/ 106474 h 471"/>
                <a:gd name="T14" fmla="*/ 183902 w 480"/>
                <a:gd name="T15" fmla="*/ 106474 h 471"/>
                <a:gd name="T16" fmla="*/ 183902 w 480"/>
                <a:gd name="T17" fmla="*/ 106474 h 471"/>
                <a:gd name="T18" fmla="*/ 111323 w 480"/>
                <a:gd name="T19" fmla="*/ 179094 h 471"/>
                <a:gd name="T20" fmla="*/ 72578 w 480"/>
                <a:gd name="T21" fmla="*/ 169266 h 471"/>
                <a:gd name="T22" fmla="*/ 77490 w 480"/>
                <a:gd name="T23" fmla="*/ 169266 h 471"/>
                <a:gd name="T24" fmla="*/ 111323 w 480"/>
                <a:gd name="T25" fmla="*/ 159984 h 471"/>
                <a:gd name="T26" fmla="*/ 87312 w 480"/>
                <a:gd name="T27" fmla="*/ 140327 h 471"/>
                <a:gd name="T28" fmla="*/ 92224 w 480"/>
                <a:gd name="T29" fmla="*/ 140327 h 471"/>
                <a:gd name="T30" fmla="*/ 97135 w 480"/>
                <a:gd name="T31" fmla="*/ 140327 h 471"/>
                <a:gd name="T32" fmla="*/ 77490 w 480"/>
                <a:gd name="T33" fmla="*/ 116302 h 471"/>
                <a:gd name="T34" fmla="*/ 77490 w 480"/>
                <a:gd name="T35" fmla="*/ 116302 h 471"/>
                <a:gd name="T36" fmla="*/ 87312 w 480"/>
                <a:gd name="T37" fmla="*/ 116302 h 471"/>
                <a:gd name="T38" fmla="*/ 77490 w 480"/>
                <a:gd name="T39" fmla="*/ 97191 h 471"/>
                <a:gd name="T40" fmla="*/ 82401 w 480"/>
                <a:gd name="T41" fmla="*/ 82449 h 471"/>
                <a:gd name="T42" fmla="*/ 130423 w 480"/>
                <a:gd name="T43" fmla="*/ 111388 h 471"/>
                <a:gd name="T44" fmla="*/ 130423 w 480"/>
                <a:gd name="T45" fmla="*/ 106474 h 471"/>
                <a:gd name="T46" fmla="*/ 159345 w 480"/>
                <a:gd name="T47" fmla="*/ 77535 h 471"/>
                <a:gd name="T48" fmla="*/ 174079 w 480"/>
                <a:gd name="T49" fmla="*/ 87363 h 471"/>
                <a:gd name="T50" fmla="*/ 193724 w 480"/>
                <a:gd name="T51" fmla="*/ 82449 h 471"/>
                <a:gd name="T52" fmla="*/ 183902 w 480"/>
                <a:gd name="T53" fmla="*/ 97191 h 471"/>
                <a:gd name="T54" fmla="*/ 198636 w 480"/>
                <a:gd name="T55" fmla="*/ 92277 h 471"/>
                <a:gd name="T56" fmla="*/ 183902 w 480"/>
                <a:gd name="T57" fmla="*/ 106474 h 4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80" h="471">
                  <a:moveTo>
                    <a:pt x="239" y="0"/>
                  </a:moveTo>
                  <a:lnTo>
                    <a:pt x="239" y="0"/>
                  </a:lnTo>
                  <a:cubicBezTo>
                    <a:pt x="107" y="0"/>
                    <a:pt x="0" y="107"/>
                    <a:pt x="0" y="231"/>
                  </a:cubicBezTo>
                  <a:cubicBezTo>
                    <a:pt x="0" y="363"/>
                    <a:pt x="107" y="470"/>
                    <a:pt x="239" y="470"/>
                  </a:cubicBezTo>
                  <a:cubicBezTo>
                    <a:pt x="372" y="470"/>
                    <a:pt x="479" y="363"/>
                    <a:pt x="479" y="231"/>
                  </a:cubicBezTo>
                  <a:cubicBezTo>
                    <a:pt x="479" y="107"/>
                    <a:pt x="372" y="0"/>
                    <a:pt x="239" y="0"/>
                  </a:cubicBezTo>
                  <a:close/>
                  <a:moveTo>
                    <a:pt x="337" y="195"/>
                  </a:moveTo>
                  <a:lnTo>
                    <a:pt x="337" y="195"/>
                  </a:lnTo>
                  <a:cubicBezTo>
                    <a:pt x="337" y="257"/>
                    <a:pt x="292" y="328"/>
                    <a:pt x="204" y="328"/>
                  </a:cubicBezTo>
                  <a:cubicBezTo>
                    <a:pt x="178" y="328"/>
                    <a:pt x="151" y="319"/>
                    <a:pt x="133" y="310"/>
                  </a:cubicBezTo>
                  <a:lnTo>
                    <a:pt x="142" y="310"/>
                  </a:lnTo>
                  <a:cubicBezTo>
                    <a:pt x="160" y="310"/>
                    <a:pt x="186" y="301"/>
                    <a:pt x="204" y="293"/>
                  </a:cubicBezTo>
                  <a:cubicBezTo>
                    <a:pt x="178" y="293"/>
                    <a:pt x="160" y="275"/>
                    <a:pt x="160" y="257"/>
                  </a:cubicBezTo>
                  <a:cubicBezTo>
                    <a:pt x="160" y="257"/>
                    <a:pt x="160" y="257"/>
                    <a:pt x="169" y="257"/>
                  </a:cubicBezTo>
                  <a:lnTo>
                    <a:pt x="178" y="257"/>
                  </a:lnTo>
                  <a:cubicBezTo>
                    <a:pt x="160" y="248"/>
                    <a:pt x="142" y="231"/>
                    <a:pt x="142" y="213"/>
                  </a:cubicBezTo>
                  <a:cubicBezTo>
                    <a:pt x="142" y="213"/>
                    <a:pt x="151" y="213"/>
                    <a:pt x="160" y="213"/>
                  </a:cubicBezTo>
                  <a:cubicBezTo>
                    <a:pt x="151" y="204"/>
                    <a:pt x="142" y="195"/>
                    <a:pt x="142" y="178"/>
                  </a:cubicBezTo>
                  <a:cubicBezTo>
                    <a:pt x="142" y="169"/>
                    <a:pt x="142" y="160"/>
                    <a:pt x="151" y="151"/>
                  </a:cubicBezTo>
                  <a:cubicBezTo>
                    <a:pt x="169" y="178"/>
                    <a:pt x="204" y="204"/>
                    <a:pt x="239" y="204"/>
                  </a:cubicBezTo>
                  <a:cubicBezTo>
                    <a:pt x="239" y="195"/>
                    <a:pt x="239" y="195"/>
                    <a:pt x="239" y="195"/>
                  </a:cubicBezTo>
                  <a:cubicBezTo>
                    <a:pt x="239" y="169"/>
                    <a:pt x="266" y="142"/>
                    <a:pt x="292" y="142"/>
                  </a:cubicBezTo>
                  <a:cubicBezTo>
                    <a:pt x="301" y="142"/>
                    <a:pt x="319" y="151"/>
                    <a:pt x="319" y="160"/>
                  </a:cubicBezTo>
                  <a:cubicBezTo>
                    <a:pt x="337" y="160"/>
                    <a:pt x="346" y="151"/>
                    <a:pt x="355" y="151"/>
                  </a:cubicBezTo>
                  <a:cubicBezTo>
                    <a:pt x="346" y="160"/>
                    <a:pt x="346" y="169"/>
                    <a:pt x="337" y="178"/>
                  </a:cubicBezTo>
                  <a:cubicBezTo>
                    <a:pt x="346" y="178"/>
                    <a:pt x="355" y="169"/>
                    <a:pt x="364" y="169"/>
                  </a:cubicBezTo>
                  <a:cubicBezTo>
                    <a:pt x="355" y="178"/>
                    <a:pt x="346" y="187"/>
                    <a:pt x="337" y="195"/>
                  </a:cubicBezTo>
                  <a:close/>
                </a:path>
              </a:pathLst>
            </a:custGeom>
            <a:solidFill>
              <a:sysClr val="window" lastClr="FFFFFF">
                <a:lumMod val="85000"/>
                <a:alpha val="40000"/>
              </a:sysClr>
            </a:solidFill>
            <a:ln>
              <a:noFill/>
            </a:ln>
            <a:effectLst/>
          </p:spPr>
          <p:txBody>
            <a:bodyPr wrap="none" lIns="34290" tIns="17145" rIns="34290" bIns="17145"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endParaRPr>
            </a:p>
          </p:txBody>
        </p:sp>
      </p:grpSp>
      <p:sp>
        <p:nvSpPr>
          <p:cNvPr id="15" name="TextBox 14">
            <a:extLst>
              <a:ext uri="{FF2B5EF4-FFF2-40B4-BE49-F238E27FC236}">
                <a16:creationId xmlns:a16="http://schemas.microsoft.com/office/drawing/2014/main" id="{438B2031-6770-4DA9-8BCA-DED5DBE2BC0A}"/>
              </a:ext>
            </a:extLst>
          </p:cNvPr>
          <p:cNvSpPr txBox="1"/>
          <p:nvPr userDrawn="1"/>
        </p:nvSpPr>
        <p:spPr>
          <a:xfrm>
            <a:off x="11281272" y="6311410"/>
            <a:ext cx="826072" cy="461665"/>
          </a:xfrm>
          <a:prstGeom prst="rect">
            <a:avLst/>
          </a:prstGeom>
          <a:noFill/>
        </p:spPr>
        <p:txBody>
          <a:bodyPr wrap="square" rtlCol="0">
            <a:spAutoFit/>
          </a:bodyPr>
          <a:lstStyle/>
          <a:p>
            <a:pPr algn="ctr"/>
            <a:fld id="{EEE9B2C3-FEC2-44C0-85D0-2908C08462D1}" type="slidenum">
              <a:rPr lang="en-US" sz="2400">
                <a:solidFill>
                  <a:srgbClr val="000000">
                    <a:lumMod val="65000"/>
                    <a:lumOff val="35000"/>
                  </a:srgbClr>
                </a:solidFill>
                <a:latin typeface="Orbitron Black"/>
                <a:ea typeface="黑体"/>
              </a:rPr>
              <a:pPr algn="ctr"/>
              <a:t>‹#›</a:t>
            </a:fld>
            <a:endParaRPr lang="en-US" sz="3600" dirty="0">
              <a:solidFill>
                <a:srgbClr val="000000">
                  <a:lumMod val="65000"/>
                  <a:lumOff val="35000"/>
                </a:srgbClr>
              </a:solidFill>
              <a:latin typeface="Orbitron Black"/>
              <a:ea typeface="黑体"/>
            </a:endParaRPr>
          </a:p>
        </p:txBody>
      </p:sp>
      <p:pic>
        <p:nvPicPr>
          <p:cNvPr id="14" name="Graphic 13">
            <a:extLst>
              <a:ext uri="{FF2B5EF4-FFF2-40B4-BE49-F238E27FC236}">
                <a16:creationId xmlns:a16="http://schemas.microsoft.com/office/drawing/2014/main" id="{826AFD08-C824-471A-908C-FE70B94C0BA5}"/>
              </a:ext>
            </a:extLst>
          </p:cNvPr>
          <p:cNvPicPr>
            <a:picLocks noChangeAspect="1"/>
          </p:cNvPicPr>
          <p:nvPr userDrawn="1"/>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80489" y="241234"/>
            <a:ext cx="676774" cy="235082"/>
          </a:xfrm>
          <a:prstGeom prst="rect">
            <a:avLst/>
          </a:prstGeom>
        </p:spPr>
      </p:pic>
      <p:sp>
        <p:nvSpPr>
          <p:cNvPr id="2" name="Footer Placeholder 1">
            <a:extLst>
              <a:ext uri="{FF2B5EF4-FFF2-40B4-BE49-F238E27FC236}">
                <a16:creationId xmlns:a16="http://schemas.microsoft.com/office/drawing/2014/main" id="{23CFB6A9-AAEB-4ED0-8BBD-878D73FDCB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presentationstemplate.com</a:t>
            </a:r>
            <a:endParaRPr lang="en-PK"/>
          </a:p>
        </p:txBody>
      </p:sp>
    </p:spTree>
    <p:extLst>
      <p:ext uri="{BB962C8B-B14F-4D97-AF65-F5344CB8AC3E}">
        <p14:creationId xmlns:p14="http://schemas.microsoft.com/office/powerpoint/2010/main" val="3206657105"/>
      </p:ext>
    </p:extLst>
  </p:cSld>
  <p:clrMap bg1="lt1" tx1="dk1" bg2="lt2" tx2="dk2" accent1="accent1" accent2="accent2" accent3="accent3" accent4="accent4" accent5="accent5" accent6="accent6" hlink="hlink" folHlink="folHlink"/>
  <p:sldLayoutIdLst>
    <p:sldLayoutId id="2147484840" r:id="rId1"/>
    <p:sldLayoutId id="2147484841" r:id="rId2"/>
    <p:sldLayoutId id="2147484010" r:id="rId3"/>
    <p:sldLayoutId id="2147483918" r:id="rId4"/>
    <p:sldLayoutId id="2147483956" r:id="rId5"/>
    <p:sldLayoutId id="2147483975" r:id="rId6"/>
    <p:sldLayoutId id="2147484033" r:id="rId7"/>
    <p:sldLayoutId id="2147484110" r:id="rId8"/>
    <p:sldLayoutId id="2147484290" r:id="rId9"/>
    <p:sldLayoutId id="2147484828" r:id="rId10"/>
    <p:sldLayoutId id="2147484837" r:id="rId11"/>
    <p:sldLayoutId id="2147484916" r:id="rId12"/>
    <p:sldLayoutId id="2147484990" r:id="rId13"/>
    <p:sldLayoutId id="2147485040"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9.xml"/><Relationship Id="rId6" Type="http://schemas.openxmlformats.org/officeDocument/2006/relationships/image" Target="../media/image5.jpg"/><Relationship Id="rId5" Type="http://schemas.openxmlformats.org/officeDocument/2006/relationships/image" Target="../media/image15.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FDA4E6D-F9B8-4B57-95DD-3B3B9507AEF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0" b="7770"/>
          <a:stretch>
            <a:fillRect/>
          </a:stretch>
        </p:blipFill>
        <p:spPr/>
      </p:pic>
      <p:sp>
        <p:nvSpPr>
          <p:cNvPr id="23" name="Rectangle 22">
            <a:extLst>
              <a:ext uri="{FF2B5EF4-FFF2-40B4-BE49-F238E27FC236}">
                <a16:creationId xmlns:a16="http://schemas.microsoft.com/office/drawing/2014/main" id="{7AAF0434-8AFD-484D-97E2-638CF9782867}"/>
              </a:ext>
            </a:extLst>
          </p:cNvPr>
          <p:cNvSpPr/>
          <p:nvPr/>
        </p:nvSpPr>
        <p:spPr>
          <a:xfrm>
            <a:off x="0" y="0"/>
            <a:ext cx="12192000" cy="6858000"/>
          </a:xfrm>
          <a:prstGeom prst="rect">
            <a:avLst/>
          </a:prstGeom>
          <a:solidFill>
            <a:schemeClr val="tx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D85B92A6-C227-47D8-B57A-B23E09A698B1}"/>
              </a:ext>
            </a:extLst>
          </p:cNvPr>
          <p:cNvGrpSpPr/>
          <p:nvPr/>
        </p:nvGrpSpPr>
        <p:grpSpPr>
          <a:xfrm>
            <a:off x="1066680" y="2374464"/>
            <a:ext cx="4214543" cy="2804465"/>
            <a:chOff x="679545" y="2335724"/>
            <a:chExt cx="5029320" cy="3346639"/>
          </a:xfrm>
        </p:grpSpPr>
        <p:sp>
          <p:nvSpPr>
            <p:cNvPr id="19" name="TextBox 18">
              <a:extLst>
                <a:ext uri="{FF2B5EF4-FFF2-40B4-BE49-F238E27FC236}">
                  <a16:creationId xmlns:a16="http://schemas.microsoft.com/office/drawing/2014/main" id="{ADBDF6F8-2697-40FB-A73D-68A64ABC7C0C}"/>
                </a:ext>
              </a:extLst>
            </p:cNvPr>
            <p:cNvSpPr txBox="1"/>
            <p:nvPr/>
          </p:nvSpPr>
          <p:spPr>
            <a:xfrm>
              <a:off x="1392150" y="5278358"/>
              <a:ext cx="3039299" cy="40400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30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rPr>
                <a:t>By:- Ritur</a:t>
              </a:r>
              <a:r>
                <a:rPr lang="en-US" sz="1600" spc="300" dirty="0">
                  <a:solidFill>
                    <a:prstClr val="white"/>
                  </a:solidFill>
                  <a:latin typeface="Segoe UI Light" panose="020B0502040204020203" pitchFamily="34" charset="0"/>
                  <a:cs typeface="Segoe UI Light" panose="020B0502040204020203" pitchFamily="34" charset="0"/>
                </a:rPr>
                <a:t>aj Sharma</a:t>
              </a:r>
              <a:endParaRPr kumimoji="0" lang="en-US" sz="1600" b="0" i="0" u="none" strike="noStrike" kern="1200" cap="none" spc="30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pic>
          <p:nvPicPr>
            <p:cNvPr id="20" name="Graphic 19">
              <a:extLst>
                <a:ext uri="{FF2B5EF4-FFF2-40B4-BE49-F238E27FC236}">
                  <a16:creationId xmlns:a16="http://schemas.microsoft.com/office/drawing/2014/main" id="{00C46697-A9D3-4198-B744-B240FFB92812}"/>
                </a:ext>
              </a:extLst>
            </p:cNvPr>
            <p:cNvPicPr>
              <a:picLocks noChangeAspect="1"/>
            </p:cNvPicPr>
            <p:nvPr/>
          </p:nvPicPr>
          <p:blipFill>
            <a:blip r:embed="rId3">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9545" y="2335724"/>
              <a:ext cx="5029320" cy="1746966"/>
            </a:xfrm>
            <a:prstGeom prst="rect">
              <a:avLst/>
            </a:prstGeom>
          </p:spPr>
        </p:pic>
      </p:grpSp>
      <p:sp>
        <p:nvSpPr>
          <p:cNvPr id="21" name="TextBox 20">
            <a:extLst>
              <a:ext uri="{FF2B5EF4-FFF2-40B4-BE49-F238E27FC236}">
                <a16:creationId xmlns:a16="http://schemas.microsoft.com/office/drawing/2014/main" id="{193871E5-D3EC-4625-8B32-B88B732A8EAE}"/>
              </a:ext>
            </a:extLst>
          </p:cNvPr>
          <p:cNvSpPr txBox="1"/>
          <p:nvPr/>
        </p:nvSpPr>
        <p:spPr>
          <a:xfrm>
            <a:off x="2587569" y="3838412"/>
            <a:ext cx="3905967" cy="9233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Project</a:t>
            </a:r>
          </a:p>
        </p:txBody>
      </p:sp>
    </p:spTree>
    <p:extLst>
      <p:ext uri="{BB962C8B-B14F-4D97-AF65-F5344CB8AC3E}">
        <p14:creationId xmlns:p14="http://schemas.microsoft.com/office/powerpoint/2010/main" val="25414229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3">
                <a:alpha val="98000"/>
              </a:schemeClr>
            </a:gs>
            <a:gs pos="95000">
              <a:schemeClr val="accent3"/>
            </a:gs>
          </a:gsLst>
          <a:lin ang="5400000" scaled="1"/>
        </a:gradFill>
        <a:effectLst/>
      </p:bgPr>
    </p:bg>
    <p:spTree>
      <p:nvGrpSpPr>
        <p:cNvPr id="1" name=""/>
        <p:cNvGrpSpPr/>
        <p:nvPr/>
      </p:nvGrpSpPr>
      <p:grpSpPr>
        <a:xfrm>
          <a:off x="0" y="0"/>
          <a:ext cx="0" cy="0"/>
          <a:chOff x="0" y="0"/>
          <a:chExt cx="0" cy="0"/>
        </a:xfrm>
      </p:grpSpPr>
      <p:sp>
        <p:nvSpPr>
          <p:cNvPr id="39" name="Picture Placeholder 13">
            <a:extLst>
              <a:ext uri="{FF2B5EF4-FFF2-40B4-BE49-F238E27FC236}">
                <a16:creationId xmlns:a16="http://schemas.microsoft.com/office/drawing/2014/main" id="{21AE6976-DEFF-4E5F-86C2-6BC3977297DF}"/>
              </a:ext>
            </a:extLst>
          </p:cNvPr>
          <p:cNvSpPr txBox="1">
            <a:spLocks/>
          </p:cNvSpPr>
          <p:nvPr/>
        </p:nvSpPr>
        <p:spPr>
          <a:xfrm>
            <a:off x="1108827" y="2071772"/>
            <a:ext cx="2690948" cy="3579223"/>
          </a:xfrm>
          <a:custGeom>
            <a:avLst/>
            <a:gdLst>
              <a:gd name="connsiteX0" fmla="*/ 0 w 2690948"/>
              <a:gd name="connsiteY0" fmla="*/ 0 h 3579223"/>
              <a:gd name="connsiteX1" fmla="*/ 2690948 w 2690948"/>
              <a:gd name="connsiteY1" fmla="*/ 0 h 3579223"/>
              <a:gd name="connsiteX2" fmla="*/ 2690948 w 2690948"/>
              <a:gd name="connsiteY2" fmla="*/ 3579223 h 3579223"/>
              <a:gd name="connsiteX3" fmla="*/ 0 w 2690948"/>
              <a:gd name="connsiteY3" fmla="*/ 3579223 h 3579223"/>
            </a:gdLst>
            <a:ahLst/>
            <a:cxnLst>
              <a:cxn ang="0">
                <a:pos x="connsiteX0" y="connsiteY0"/>
              </a:cxn>
              <a:cxn ang="0">
                <a:pos x="connsiteX1" y="connsiteY1"/>
              </a:cxn>
              <a:cxn ang="0">
                <a:pos x="connsiteX2" y="connsiteY2"/>
              </a:cxn>
              <a:cxn ang="0">
                <a:pos x="connsiteX3" y="connsiteY3"/>
              </a:cxn>
            </a:cxnLst>
            <a:rect l="l" t="t" r="r" b="b"/>
            <a:pathLst>
              <a:path w="2690948" h="3579223">
                <a:moveTo>
                  <a:pt x="0" y="0"/>
                </a:moveTo>
                <a:lnTo>
                  <a:pt x="2690948" y="0"/>
                </a:lnTo>
                <a:lnTo>
                  <a:pt x="2690948" y="3579223"/>
                </a:lnTo>
                <a:lnTo>
                  <a:pt x="0" y="3579223"/>
                </a:lnTo>
                <a:close/>
              </a:path>
            </a:pathLst>
          </a:custGeom>
          <a:solidFill>
            <a:srgbClr val="F8F8F8">
              <a:alpha val="50000"/>
            </a:srgbClr>
          </a:solidFill>
        </p:spPr>
      </p:sp>
      <p:pic>
        <p:nvPicPr>
          <p:cNvPr id="31" name="Picture Placeholder 75">
            <a:extLst>
              <a:ext uri="{FF2B5EF4-FFF2-40B4-BE49-F238E27FC236}">
                <a16:creationId xmlns:a16="http://schemas.microsoft.com/office/drawing/2014/main" id="{73975057-18A3-44E7-B760-78369F9D3610}"/>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7770" b="7770"/>
          <a:stretch/>
        </p:blipFill>
        <p:spPr>
          <a:xfrm>
            <a:off x="0" y="0"/>
            <a:ext cx="12192000" cy="6858001"/>
          </a:xfrm>
        </p:spPr>
      </p:pic>
      <p:sp>
        <p:nvSpPr>
          <p:cNvPr id="30" name="Rectangle 29">
            <a:extLst>
              <a:ext uri="{FF2B5EF4-FFF2-40B4-BE49-F238E27FC236}">
                <a16:creationId xmlns:a16="http://schemas.microsoft.com/office/drawing/2014/main" id="{F69F8C1A-6CB2-4758-9BF2-0F7451421561}"/>
              </a:ext>
            </a:extLst>
          </p:cNvPr>
          <p:cNvSpPr/>
          <p:nvPr/>
        </p:nvSpPr>
        <p:spPr>
          <a:xfrm>
            <a:off x="0" y="-1"/>
            <a:ext cx="12192000" cy="6858001"/>
          </a:xfrm>
          <a:prstGeom prst="rect">
            <a:avLst/>
          </a:prstGeom>
          <a:gradFill>
            <a:gsLst>
              <a:gs pos="0">
                <a:schemeClr val="accent3">
                  <a:alpha val="67000"/>
                </a:schemeClr>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5" name="Picture 4">
            <a:extLst>
              <a:ext uri="{FF2B5EF4-FFF2-40B4-BE49-F238E27FC236}">
                <a16:creationId xmlns:a16="http://schemas.microsoft.com/office/drawing/2014/main" id="{0CCA7273-64CE-4CC2-B001-CD923139F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3419" y="2038454"/>
            <a:ext cx="4904153" cy="3642151"/>
          </a:xfrm>
          <a:prstGeom prst="rect">
            <a:avLst/>
          </a:prstGeom>
          <a:effectLst>
            <a:outerShdw blurRad="635000" dist="546100" dir="8100000" algn="tr" rotWithShape="0">
              <a:prstClr val="black">
                <a:alpha val="20000"/>
              </a:prstClr>
            </a:outerShdw>
          </a:effectLst>
        </p:spPr>
      </p:pic>
      <p:sp>
        <p:nvSpPr>
          <p:cNvPr id="40" name="Picture Placeholder 3">
            <a:extLst>
              <a:ext uri="{FF2B5EF4-FFF2-40B4-BE49-F238E27FC236}">
                <a16:creationId xmlns:a16="http://schemas.microsoft.com/office/drawing/2014/main" id="{6CB23DE9-1CF8-4078-96B1-34B6DF26F204}"/>
              </a:ext>
            </a:extLst>
          </p:cNvPr>
          <p:cNvSpPr txBox="1">
            <a:spLocks/>
          </p:cNvSpPr>
          <p:nvPr/>
        </p:nvSpPr>
        <p:spPr>
          <a:xfrm>
            <a:off x="1829039" y="1471969"/>
            <a:ext cx="2690948" cy="3579223"/>
          </a:xfrm>
          <a:custGeom>
            <a:avLst/>
            <a:gdLst>
              <a:gd name="connsiteX0" fmla="*/ 0 w 2690948"/>
              <a:gd name="connsiteY0" fmla="*/ 0 h 3579223"/>
              <a:gd name="connsiteX1" fmla="*/ 2690948 w 2690948"/>
              <a:gd name="connsiteY1" fmla="*/ 0 h 3579223"/>
              <a:gd name="connsiteX2" fmla="*/ 2690948 w 2690948"/>
              <a:gd name="connsiteY2" fmla="*/ 3579223 h 3579223"/>
              <a:gd name="connsiteX3" fmla="*/ 0 w 2690948"/>
              <a:gd name="connsiteY3" fmla="*/ 3579223 h 3579223"/>
            </a:gdLst>
            <a:ahLst/>
            <a:cxnLst>
              <a:cxn ang="0">
                <a:pos x="connsiteX0" y="connsiteY0"/>
              </a:cxn>
              <a:cxn ang="0">
                <a:pos x="connsiteX1" y="connsiteY1"/>
              </a:cxn>
              <a:cxn ang="0">
                <a:pos x="connsiteX2" y="connsiteY2"/>
              </a:cxn>
              <a:cxn ang="0">
                <a:pos x="connsiteX3" y="connsiteY3"/>
              </a:cxn>
            </a:cxnLst>
            <a:rect l="l" t="t" r="r" b="b"/>
            <a:pathLst>
              <a:path w="2690948" h="3579223">
                <a:moveTo>
                  <a:pt x="0" y="0"/>
                </a:moveTo>
                <a:lnTo>
                  <a:pt x="2690948" y="0"/>
                </a:lnTo>
                <a:lnTo>
                  <a:pt x="2690948" y="3579223"/>
                </a:lnTo>
                <a:lnTo>
                  <a:pt x="0" y="3579223"/>
                </a:lnTo>
                <a:close/>
              </a:path>
            </a:pathLst>
          </a:custGeom>
          <a:solidFill>
            <a:srgbClr val="F8F8F8">
              <a:alpha val="50000"/>
            </a:srgbClr>
          </a:solidFill>
          <a:effectLst>
            <a:outerShdw blurRad="1219200" dist="495300" dir="8100000" algn="tr" rotWithShape="0">
              <a:prstClr val="black">
                <a:alpha val="38000"/>
              </a:prstClr>
            </a:outerShdw>
          </a:effectLst>
        </p:spPr>
      </p:sp>
      <p:sp>
        <p:nvSpPr>
          <p:cNvPr id="41" name="Picture Placeholder 15">
            <a:extLst>
              <a:ext uri="{FF2B5EF4-FFF2-40B4-BE49-F238E27FC236}">
                <a16:creationId xmlns:a16="http://schemas.microsoft.com/office/drawing/2014/main" id="{EFFB3FAE-F764-45D4-A237-A3D0BA5BFBED}"/>
              </a:ext>
            </a:extLst>
          </p:cNvPr>
          <p:cNvSpPr txBox="1">
            <a:spLocks/>
          </p:cNvSpPr>
          <p:nvPr/>
        </p:nvSpPr>
        <p:spPr>
          <a:xfrm>
            <a:off x="2549251" y="807651"/>
            <a:ext cx="2690948" cy="3579223"/>
          </a:xfrm>
          <a:custGeom>
            <a:avLst/>
            <a:gdLst>
              <a:gd name="connsiteX0" fmla="*/ 0 w 2690948"/>
              <a:gd name="connsiteY0" fmla="*/ 0 h 3579223"/>
              <a:gd name="connsiteX1" fmla="*/ 2690948 w 2690948"/>
              <a:gd name="connsiteY1" fmla="*/ 0 h 3579223"/>
              <a:gd name="connsiteX2" fmla="*/ 2690948 w 2690948"/>
              <a:gd name="connsiteY2" fmla="*/ 3579223 h 3579223"/>
              <a:gd name="connsiteX3" fmla="*/ 0 w 2690948"/>
              <a:gd name="connsiteY3" fmla="*/ 3579223 h 3579223"/>
            </a:gdLst>
            <a:ahLst/>
            <a:cxnLst>
              <a:cxn ang="0">
                <a:pos x="connsiteX0" y="connsiteY0"/>
              </a:cxn>
              <a:cxn ang="0">
                <a:pos x="connsiteX1" y="connsiteY1"/>
              </a:cxn>
              <a:cxn ang="0">
                <a:pos x="connsiteX2" y="connsiteY2"/>
              </a:cxn>
              <a:cxn ang="0">
                <a:pos x="connsiteX3" y="connsiteY3"/>
              </a:cxn>
            </a:cxnLst>
            <a:rect l="l" t="t" r="r" b="b"/>
            <a:pathLst>
              <a:path w="2690948" h="3579223">
                <a:moveTo>
                  <a:pt x="0" y="0"/>
                </a:moveTo>
                <a:lnTo>
                  <a:pt x="2690948" y="0"/>
                </a:lnTo>
                <a:lnTo>
                  <a:pt x="2690948" y="3579223"/>
                </a:lnTo>
                <a:lnTo>
                  <a:pt x="0" y="3579223"/>
                </a:lnTo>
                <a:close/>
              </a:path>
            </a:pathLst>
          </a:custGeom>
          <a:solidFill>
            <a:srgbClr val="F8F8F8">
              <a:alpha val="50000"/>
            </a:srgbClr>
          </a:solidFill>
          <a:effectLst>
            <a:outerShdw blurRad="1219200" dist="495300" dir="8100000" algn="tr" rotWithShape="0">
              <a:prstClr val="black">
                <a:alpha val="38000"/>
              </a:prstClr>
            </a:outerShdw>
          </a:effectLst>
        </p:spPr>
      </p:sp>
      <p:pic>
        <p:nvPicPr>
          <p:cNvPr id="26" name="Picture Placeholder 16">
            <a:extLst>
              <a:ext uri="{FF2B5EF4-FFF2-40B4-BE49-F238E27FC236}">
                <a16:creationId xmlns:a16="http://schemas.microsoft.com/office/drawing/2014/main" id="{9A276C44-C8D8-4A5C-B33F-DFD7EE34BA81}"/>
              </a:ext>
            </a:extLst>
          </p:cNvPr>
          <p:cNvPicPr>
            <a:picLocks noGrp="1" noChangeAspect="1"/>
          </p:cNvPicPr>
          <p:nvPr>
            <p:ph type="pic" sz="quarter" idx="12"/>
          </p:nvPr>
        </p:nvPicPr>
        <p:blipFill rotWithShape="1">
          <a:blip r:embed="rId4">
            <a:extLst>
              <a:ext uri="{28A0092B-C50C-407E-A947-70E740481C1C}">
                <a14:useLocalDpi xmlns:a14="http://schemas.microsoft.com/office/drawing/2010/main" val="0"/>
              </a:ext>
            </a:extLst>
          </a:blip>
          <a:srcRect l="24894" r="24894"/>
          <a:stretch/>
        </p:blipFill>
        <p:spPr>
          <a:xfrm>
            <a:off x="1108075" y="2071772"/>
            <a:ext cx="2690948" cy="3579223"/>
          </a:xfrm>
        </p:spPr>
      </p:pic>
      <p:pic>
        <p:nvPicPr>
          <p:cNvPr id="28" name="Picture Placeholder 14">
            <a:extLst>
              <a:ext uri="{FF2B5EF4-FFF2-40B4-BE49-F238E27FC236}">
                <a16:creationId xmlns:a16="http://schemas.microsoft.com/office/drawing/2014/main" id="{D62F68F1-1CA1-401F-85A8-936F3DEF0DB6}"/>
              </a:ext>
            </a:extLst>
          </p:cNvPr>
          <p:cNvPicPr>
            <a:picLocks noGrp="1" noChangeAspect="1"/>
          </p:cNvPicPr>
          <p:nvPr>
            <p:ph type="pic" sz="quarter" idx="11"/>
          </p:nvPr>
        </p:nvPicPr>
        <p:blipFill rotWithShape="1">
          <a:blip r:embed="rId5">
            <a:extLst>
              <a:ext uri="{28A0092B-C50C-407E-A947-70E740481C1C}">
                <a14:useLocalDpi xmlns:a14="http://schemas.microsoft.com/office/drawing/2010/main" val="0"/>
              </a:ext>
            </a:extLst>
          </a:blip>
          <a:srcRect l="24970" r="24970"/>
          <a:stretch/>
        </p:blipFill>
        <p:spPr>
          <a:xfrm>
            <a:off x="1828287" y="1471969"/>
            <a:ext cx="2690948" cy="3579223"/>
          </a:xfrm>
        </p:spPr>
      </p:pic>
      <p:pic>
        <p:nvPicPr>
          <p:cNvPr id="29" name="Picture Placeholder 11">
            <a:extLst>
              <a:ext uri="{FF2B5EF4-FFF2-40B4-BE49-F238E27FC236}">
                <a16:creationId xmlns:a16="http://schemas.microsoft.com/office/drawing/2014/main" id="{BBEA3EC5-B8C8-4CED-8F04-12A959B338DD}"/>
              </a:ext>
            </a:extLst>
          </p:cNvPr>
          <p:cNvPicPr>
            <a:picLocks noGrp="1" noChangeAspect="1"/>
          </p:cNvPicPr>
          <p:nvPr>
            <p:ph type="pic" sz="quarter" idx="10"/>
          </p:nvPr>
        </p:nvPicPr>
        <p:blipFill rotWithShape="1">
          <a:blip r:embed="rId6">
            <a:extLst>
              <a:ext uri="{28A0092B-C50C-407E-A947-70E740481C1C}">
                <a14:useLocalDpi xmlns:a14="http://schemas.microsoft.com/office/drawing/2010/main" val="0"/>
              </a:ext>
            </a:extLst>
          </a:blip>
          <a:srcRect l="24958" r="24958"/>
          <a:stretch/>
        </p:blipFill>
        <p:spPr>
          <a:xfrm>
            <a:off x="2548499" y="807651"/>
            <a:ext cx="2690948" cy="3579223"/>
          </a:xfrm>
        </p:spPr>
      </p:pic>
      <p:grpSp>
        <p:nvGrpSpPr>
          <p:cNvPr id="13" name="Group 12">
            <a:extLst>
              <a:ext uri="{FF2B5EF4-FFF2-40B4-BE49-F238E27FC236}">
                <a16:creationId xmlns:a16="http://schemas.microsoft.com/office/drawing/2014/main" id="{864B25F7-C320-489B-87C1-77AD76B01659}"/>
              </a:ext>
            </a:extLst>
          </p:cNvPr>
          <p:cNvGrpSpPr/>
          <p:nvPr/>
        </p:nvGrpSpPr>
        <p:grpSpPr>
          <a:xfrm>
            <a:off x="6190650" y="-7362"/>
            <a:ext cx="5953721" cy="6708310"/>
            <a:chOff x="6538414" y="25530"/>
            <a:chExt cx="5953721" cy="6708310"/>
          </a:xfrm>
        </p:grpSpPr>
        <p:sp>
          <p:nvSpPr>
            <p:cNvPr id="19" name="TextBox 18">
              <a:extLst>
                <a:ext uri="{FF2B5EF4-FFF2-40B4-BE49-F238E27FC236}">
                  <a16:creationId xmlns:a16="http://schemas.microsoft.com/office/drawing/2014/main" id="{E622F757-A8A5-4E4E-8C23-666AA32BFA80}"/>
                </a:ext>
              </a:extLst>
            </p:cNvPr>
            <p:cNvSpPr txBox="1"/>
            <p:nvPr/>
          </p:nvSpPr>
          <p:spPr>
            <a:xfrm>
              <a:off x="6884142" y="25530"/>
              <a:ext cx="5607993" cy="12003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white"/>
                  </a:solidFill>
                  <a:effectLst/>
                  <a:uLnTx/>
                  <a:uFillTx/>
                  <a:latin typeface="+mj-lt"/>
                  <a:ea typeface="+mn-ea"/>
                  <a:cs typeface="Segoe UI" panose="020B0502040204020203" pitchFamily="34" charset="0"/>
                </a:rPr>
                <a:t>Conclusion</a:t>
              </a:r>
            </a:p>
          </p:txBody>
        </p:sp>
        <p:sp>
          <p:nvSpPr>
            <p:cNvPr id="21" name="Rectangle 20">
              <a:extLst>
                <a:ext uri="{FF2B5EF4-FFF2-40B4-BE49-F238E27FC236}">
                  <a16:creationId xmlns:a16="http://schemas.microsoft.com/office/drawing/2014/main" id="{CECD8AA0-F4EF-492E-B846-52ED85E37F0D}"/>
                </a:ext>
              </a:extLst>
            </p:cNvPr>
            <p:cNvSpPr/>
            <p:nvPr/>
          </p:nvSpPr>
          <p:spPr>
            <a:xfrm>
              <a:off x="6538414" y="1076970"/>
              <a:ext cx="5463008" cy="5656870"/>
            </a:xfrm>
            <a:prstGeom prst="rect">
              <a:avLst/>
            </a:prstGeom>
          </p:spPr>
          <p:txBody>
            <a:bodyPr wrap="square">
              <a:spAutoFit/>
            </a:bodyPr>
            <a:lstStyle/>
            <a:p>
              <a:pPr algn="l"/>
              <a:r>
                <a:rPr lang="en-US" b="0" i="0" dirty="0">
                  <a:solidFill>
                    <a:srgbClr val="E3E3E3"/>
                  </a:solidFill>
                  <a:effectLst/>
                  <a:latin typeface="Roboto" panose="02000000000000000000" pitchFamily="2" charset="0"/>
                </a:rPr>
                <a:t>The conclusion </a:t>
              </a:r>
              <a:r>
                <a:rPr lang="en-US" dirty="0">
                  <a:solidFill>
                    <a:srgbClr val="E3E3E3"/>
                  </a:solidFill>
                  <a:latin typeface="Roboto" panose="02000000000000000000" pitchFamily="2" charset="0"/>
                </a:rPr>
                <a:t>is </a:t>
              </a:r>
              <a:r>
                <a:rPr lang="en-US" b="0" i="0" dirty="0">
                  <a:solidFill>
                    <a:srgbClr val="E3E3E3"/>
                  </a:solidFill>
                  <a:effectLst/>
                  <a:latin typeface="Roboto" panose="02000000000000000000" pitchFamily="2" charset="0"/>
                </a:rPr>
                <a:t>that the service is primarily used for </a:t>
              </a:r>
              <a:r>
                <a:rPr lang="en-US" b="1" i="0" dirty="0">
                  <a:solidFill>
                    <a:srgbClr val="E3E3E3"/>
                  </a:solidFill>
                  <a:effectLst/>
                  <a:latin typeface="Roboto" panose="02000000000000000000" pitchFamily="2" charset="0"/>
                </a:rPr>
                <a:t>short-distance trips, mainly for business purposes</a:t>
              </a:r>
              <a:r>
                <a:rPr lang="en-US" b="0" i="0" dirty="0">
                  <a:solidFill>
                    <a:srgbClr val="E3E3E3"/>
                  </a:solidFill>
                  <a:effectLst/>
                  <a:latin typeface="Roboto" panose="02000000000000000000" pitchFamily="2" charset="0"/>
                </a:rPr>
                <a:t>. This is evident from the distribution of trip durations and distances, which are heavily skewed towards shorter trips. Most rides are under 20 minutes and cover less than 10 miles. The peak usage times align with typical commuting hours, further emphasizing its role in work-related travel.</a:t>
              </a:r>
            </a:p>
            <a:p>
              <a:pPr algn="l"/>
              <a:r>
                <a:rPr lang="en-US" b="0" i="0" dirty="0">
                  <a:solidFill>
                    <a:srgbClr val="E3E3E3"/>
                  </a:solidFill>
                  <a:effectLst/>
                  <a:latin typeface="Roboto" panose="02000000000000000000" pitchFamily="2" charset="0"/>
                </a:rPr>
                <a:t>While trips for personal use and other reasons exist, they are less common compared to business-related trips. The data suggests that within the timeframe and location covered by this dataset, Uber serves as a significant transportation option for professionals and businesses.</a:t>
              </a:r>
            </a:p>
            <a:p>
              <a:pPr algn="l"/>
              <a:r>
                <a:rPr lang="en-US" b="0" i="0" dirty="0">
                  <a:solidFill>
                    <a:srgbClr val="E3E3E3"/>
                  </a:solidFill>
                  <a:effectLst/>
                  <a:latin typeface="Roboto" panose="02000000000000000000" pitchFamily="2" charset="0"/>
                </a:rPr>
                <a:t>Additionally, there's a noticeable impact of time and traffic on trip durations. Trips during early morning hours tend to have longer durations potentially due to reduced traffic, while peak hours might lead to slightly shorter but potentially more frequent trips.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i="0" u="none" strike="noStrike" kern="1200" cap="none" spc="0" normalizeH="0" baseline="0" noProof="0" dirty="0">
                <a:ln>
                  <a:noFill/>
                </a:ln>
                <a:solidFill>
                  <a:schemeClr val="bg1"/>
                </a:solidFill>
                <a:effectLst/>
                <a:uLnTx/>
                <a:uFillTx/>
                <a:ea typeface="Roboto Medium" panose="02000000000000000000" pitchFamily="2" charset="0"/>
                <a:cs typeface="Segoe UI" panose="020B0502040204020203" pitchFamily="34" charset="0"/>
              </a:endParaRPr>
            </a:p>
          </p:txBody>
        </p:sp>
      </p:grpSp>
    </p:spTree>
    <p:extLst>
      <p:ext uri="{BB962C8B-B14F-4D97-AF65-F5344CB8AC3E}">
        <p14:creationId xmlns:p14="http://schemas.microsoft.com/office/powerpoint/2010/main" val="24222263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17">
            <a:extLst>
              <a:ext uri="{FF2B5EF4-FFF2-40B4-BE49-F238E27FC236}">
                <a16:creationId xmlns:a16="http://schemas.microsoft.com/office/drawing/2014/main" id="{719A3A84-CBE9-4F5E-A6C1-D4B2DBA5183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1" b="7771"/>
          <a:stretch>
            <a:fillRect/>
          </a:stretch>
        </p:blipFill>
        <p:spPr>
          <a:xfrm>
            <a:off x="0" y="0"/>
            <a:ext cx="12192000" cy="6858000"/>
          </a:xfrm>
        </p:spPr>
      </p:pic>
      <p:sp>
        <p:nvSpPr>
          <p:cNvPr id="33" name="Rectangle 32">
            <a:extLst>
              <a:ext uri="{FF2B5EF4-FFF2-40B4-BE49-F238E27FC236}">
                <a16:creationId xmlns:a16="http://schemas.microsoft.com/office/drawing/2014/main" id="{5BB59D70-91BA-43A5-B447-D85BBB8DEC4D}"/>
              </a:ext>
            </a:extLst>
          </p:cNvPr>
          <p:cNvSpPr/>
          <p:nvPr/>
        </p:nvSpPr>
        <p:spPr>
          <a:xfrm>
            <a:off x="0" y="0"/>
            <a:ext cx="12192000" cy="6858001"/>
          </a:xfrm>
          <a:prstGeom prst="rect">
            <a:avLst/>
          </a:prstGeom>
          <a:gradFill>
            <a:gsLst>
              <a:gs pos="0">
                <a:schemeClr val="accent3">
                  <a:alpha val="67000"/>
                </a:schemeClr>
              </a:gs>
              <a:gs pos="100000">
                <a:schemeClr val="accent3"/>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TextBox 4">
            <a:extLst>
              <a:ext uri="{FF2B5EF4-FFF2-40B4-BE49-F238E27FC236}">
                <a16:creationId xmlns:a16="http://schemas.microsoft.com/office/drawing/2014/main" id="{F65E3A69-2D98-43C6-977D-0AAEC32E507E}"/>
              </a:ext>
            </a:extLst>
          </p:cNvPr>
          <p:cNvSpPr txBox="1"/>
          <p:nvPr/>
        </p:nvSpPr>
        <p:spPr>
          <a:xfrm>
            <a:off x="2958851" y="3686477"/>
            <a:ext cx="6274298" cy="7571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4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cs typeface="Segoe UI" panose="020B0502040204020203" pitchFamily="34" charset="0"/>
              </a:rPr>
              <a:t>Thank You</a:t>
            </a:r>
          </a:p>
        </p:txBody>
      </p:sp>
    </p:spTree>
    <p:extLst>
      <p:ext uri="{BB962C8B-B14F-4D97-AF65-F5344CB8AC3E}">
        <p14:creationId xmlns:p14="http://schemas.microsoft.com/office/powerpoint/2010/main" val="318507105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Placeholder 6">
            <a:extLst>
              <a:ext uri="{FF2B5EF4-FFF2-40B4-BE49-F238E27FC236}">
                <a16:creationId xmlns:a16="http://schemas.microsoft.com/office/drawing/2014/main" id="{F9D1C585-19D5-4A3D-A7E1-81531A87214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944" r="21944"/>
          <a:stretch>
            <a:fillRect/>
          </a:stretch>
        </p:blipFill>
        <p:spPr>
          <a:xfrm>
            <a:off x="6419850" y="0"/>
            <a:ext cx="5772150" cy="6858000"/>
          </a:xfrm>
        </p:spPr>
      </p:pic>
      <p:sp>
        <p:nvSpPr>
          <p:cNvPr id="28" name="Picture Placeholder 7">
            <a:extLst>
              <a:ext uri="{FF2B5EF4-FFF2-40B4-BE49-F238E27FC236}">
                <a16:creationId xmlns:a16="http://schemas.microsoft.com/office/drawing/2014/main" id="{0E09CD64-89D3-458F-AF05-4E6787F9798B}"/>
              </a:ext>
            </a:extLst>
          </p:cNvPr>
          <p:cNvSpPr txBox="1">
            <a:spLocks/>
          </p:cNvSpPr>
          <p:nvPr/>
        </p:nvSpPr>
        <p:spPr>
          <a:xfrm>
            <a:off x="6419739" y="0"/>
            <a:ext cx="5772261" cy="6858001"/>
          </a:xfrm>
          <a:custGeom>
            <a:avLst/>
            <a:gdLst>
              <a:gd name="connsiteX0" fmla="*/ 3040754 w 5772261"/>
              <a:gd name="connsiteY0" fmla="*/ 0 h 6858001"/>
              <a:gd name="connsiteX1" fmla="*/ 5772261 w 5772261"/>
              <a:gd name="connsiteY1" fmla="*/ 0 h 6858001"/>
              <a:gd name="connsiteX2" fmla="*/ 5772261 w 5772261"/>
              <a:gd name="connsiteY2" fmla="*/ 6858001 h 6858001"/>
              <a:gd name="connsiteX3" fmla="*/ 1761981 w 5772261"/>
              <a:gd name="connsiteY3" fmla="*/ 6858001 h 6858001"/>
              <a:gd name="connsiteX4" fmla="*/ 1682948 w 5772261"/>
              <a:gd name="connsiteY4" fmla="*/ 6759272 h 6858001"/>
              <a:gd name="connsiteX5" fmla="*/ 1543813 w 5772261"/>
              <a:gd name="connsiteY5" fmla="*/ 6544126 h 6858001"/>
              <a:gd name="connsiteX6" fmla="*/ 335720 w 5772261"/>
              <a:gd name="connsiteY6" fmla="*/ 4451648 h 6858001"/>
              <a:gd name="connsiteX7" fmla="*/ 1251780 w 5772261"/>
              <a:gd name="connsiteY7" fmla="*/ 1032865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72261" h="6858001">
                <a:moveTo>
                  <a:pt x="3040754" y="0"/>
                </a:moveTo>
                <a:lnTo>
                  <a:pt x="5772261" y="0"/>
                </a:lnTo>
                <a:lnTo>
                  <a:pt x="5772261" y="6858001"/>
                </a:lnTo>
                <a:lnTo>
                  <a:pt x="1761981" y="6858001"/>
                </a:lnTo>
                <a:lnTo>
                  <a:pt x="1682948" y="6759272"/>
                </a:lnTo>
                <a:cubicBezTo>
                  <a:pt x="1633481" y="6690681"/>
                  <a:pt x="1587007" y="6618940"/>
                  <a:pt x="1543813" y="6544126"/>
                </a:cubicBezTo>
                <a:lnTo>
                  <a:pt x="335720" y="4451648"/>
                </a:lnTo>
                <a:cubicBezTo>
                  <a:pt x="-355388" y="3254614"/>
                  <a:pt x="54746" y="1723973"/>
                  <a:pt x="1251780" y="1032865"/>
                </a:cubicBezTo>
                <a:close/>
              </a:path>
            </a:pathLst>
          </a:custGeom>
          <a:gradFill flip="none" rotWithShape="1">
            <a:gsLst>
              <a:gs pos="100000">
                <a:schemeClr val="accent3">
                  <a:lumMod val="90000"/>
                  <a:lumOff val="10000"/>
                </a:schemeClr>
              </a:gs>
              <a:gs pos="0">
                <a:schemeClr val="accent3">
                  <a:alpha val="80000"/>
                </a:schemeClr>
              </a:gs>
            </a:gsLst>
            <a:lin ang="5400000" scaled="1"/>
            <a:tileRect/>
          </a:gra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DC2D52A6-85FD-487C-9B2B-934845BEF7FB}"/>
              </a:ext>
            </a:extLst>
          </p:cNvPr>
          <p:cNvSpPr txBox="1"/>
          <p:nvPr/>
        </p:nvSpPr>
        <p:spPr>
          <a:xfrm>
            <a:off x="45864" y="1"/>
            <a:ext cx="4851432" cy="6662058"/>
          </a:xfrm>
          <a:prstGeom prst="rect">
            <a:avLst/>
          </a:prstGeom>
          <a:solidFill>
            <a:schemeClr val="bg1"/>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38151D6C-09BE-478B-B45D-9E51FCC114E7}"/>
              </a:ext>
            </a:extLst>
          </p:cNvPr>
          <p:cNvSpPr txBox="1"/>
          <p:nvPr/>
        </p:nvSpPr>
        <p:spPr>
          <a:xfrm>
            <a:off x="1468677" y="186612"/>
            <a:ext cx="8192279"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Overview about the dataset</a:t>
            </a:r>
          </a:p>
        </p:txBody>
      </p:sp>
      <p:sp>
        <p:nvSpPr>
          <p:cNvPr id="8" name="Rectangle 1">
            <a:extLst>
              <a:ext uri="{FF2B5EF4-FFF2-40B4-BE49-F238E27FC236}">
                <a16:creationId xmlns:a16="http://schemas.microsoft.com/office/drawing/2014/main" id="{A5690D69-E3C9-47F3-9170-2E4F6AD8BA5E}"/>
              </a:ext>
            </a:extLst>
          </p:cNvPr>
          <p:cNvSpPr>
            <a:spLocks noChangeArrowheads="1"/>
          </p:cNvSpPr>
          <p:nvPr/>
        </p:nvSpPr>
        <p:spPr bwMode="auto">
          <a:xfrm>
            <a:off x="233265" y="927224"/>
            <a:ext cx="5999072"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Uber Technologies, Inc. is an American technology company founded in 2009 that revolutionized transportation through its ride-hailing app, connecting riders with drivers. It operates in over 70 countries and offers services like </a:t>
            </a:r>
            <a:r>
              <a:rPr kumimoji="0" lang="en-US" altLang="en-US" sz="1800" b="1" i="0" u="none" strike="noStrike" cap="none" normalizeH="0" baseline="0" dirty="0">
                <a:ln>
                  <a:noFill/>
                </a:ln>
                <a:solidFill>
                  <a:schemeClr val="tx1"/>
                </a:solidFill>
                <a:effectLst/>
                <a:latin typeface="Arial" panose="020B0604020202020204" pitchFamily="34" charset="0"/>
              </a:rPr>
              <a:t>UberX</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Uber Black</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Uber Eats</a:t>
            </a:r>
            <a:r>
              <a:rPr kumimoji="0" lang="en-US" altLang="en-US" sz="1800" b="0" i="0" u="none" strike="noStrike" cap="none" normalizeH="0" baseline="0" dirty="0">
                <a:ln>
                  <a:noFill/>
                </a:ln>
                <a:solidFill>
                  <a:schemeClr val="tx1"/>
                </a:solidFill>
                <a:effectLst/>
                <a:latin typeface="Arial" panose="020B0604020202020204" pitchFamily="34" charset="0"/>
              </a:rPr>
              <a:t> (food delivery), and </a:t>
            </a:r>
            <a:r>
              <a:rPr kumimoji="0" lang="en-US" altLang="en-US" sz="1800" b="1" i="0" u="none" strike="noStrike" cap="none" normalizeH="0" baseline="0" dirty="0">
                <a:ln>
                  <a:noFill/>
                </a:ln>
                <a:solidFill>
                  <a:schemeClr val="tx1"/>
                </a:solidFill>
                <a:effectLst/>
                <a:latin typeface="Arial" panose="020B0604020202020204" pitchFamily="34" charset="0"/>
              </a:rPr>
              <a:t>Uber Freight</a:t>
            </a:r>
            <a:r>
              <a:rPr kumimoji="0" lang="en-US" altLang="en-US" sz="1800" b="0" i="0" u="none" strike="noStrike" cap="none" normalizeH="0" baseline="0" dirty="0">
                <a:ln>
                  <a:noFill/>
                </a:ln>
                <a:solidFill>
                  <a:schemeClr val="tx1"/>
                </a:solidFill>
                <a:effectLst/>
                <a:latin typeface="Arial" panose="020B0604020202020204" pitchFamily="34" charset="0"/>
              </a:rPr>
              <a:t> (logistics).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Uber uses advanced technology like GPS, machine learning, and dynamic pricing to optimize services. Despite its global success, it faces challenges like regulatory scrutiny, competition, and debates over driver classification. As a public company since 2019, Uber continues to expand into autonomous vehicles, electric mobility, and other innovative transportation solutions.</a:t>
            </a:r>
          </a:p>
        </p:txBody>
      </p:sp>
    </p:spTree>
    <p:extLst>
      <p:ext uri="{BB962C8B-B14F-4D97-AF65-F5344CB8AC3E}">
        <p14:creationId xmlns:p14="http://schemas.microsoft.com/office/powerpoint/2010/main" val="93607246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4">
            <a:extLst>
              <a:ext uri="{FF2B5EF4-FFF2-40B4-BE49-F238E27FC236}">
                <a16:creationId xmlns:a16="http://schemas.microsoft.com/office/drawing/2014/main" id="{E58AC5AB-E029-4892-B8A2-4FA3468B271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627" r="21627"/>
          <a:stretch>
            <a:fillRect/>
          </a:stretch>
        </p:blipFill>
        <p:spPr/>
      </p:pic>
      <p:sp>
        <p:nvSpPr>
          <p:cNvPr id="9" name="Rectangle 8">
            <a:extLst>
              <a:ext uri="{FF2B5EF4-FFF2-40B4-BE49-F238E27FC236}">
                <a16:creationId xmlns:a16="http://schemas.microsoft.com/office/drawing/2014/main" id="{58D88BE2-CDFA-45B2-BF44-0BC2FD4859A6}"/>
              </a:ext>
            </a:extLst>
          </p:cNvPr>
          <p:cNvSpPr/>
          <p:nvPr/>
        </p:nvSpPr>
        <p:spPr>
          <a:xfrm>
            <a:off x="6769252" y="0"/>
            <a:ext cx="4497623"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68A96EE8-DE94-4D6B-87D3-758C7BC2B031}"/>
              </a:ext>
            </a:extLst>
          </p:cNvPr>
          <p:cNvSpPr txBox="1"/>
          <p:nvPr/>
        </p:nvSpPr>
        <p:spPr>
          <a:xfrm>
            <a:off x="7065080" y="2551837"/>
            <a:ext cx="3905967" cy="1754326"/>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60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Cabs in 2008</a:t>
            </a:r>
          </a:p>
        </p:txBody>
      </p:sp>
      <p:sp>
        <p:nvSpPr>
          <p:cNvPr id="3" name="TextBox 2">
            <a:extLst>
              <a:ext uri="{FF2B5EF4-FFF2-40B4-BE49-F238E27FC236}">
                <a16:creationId xmlns:a16="http://schemas.microsoft.com/office/drawing/2014/main" id="{F592E82D-1122-4E6D-9D5A-099D1FFB87E1}"/>
              </a:ext>
            </a:extLst>
          </p:cNvPr>
          <p:cNvSpPr txBox="1"/>
          <p:nvPr/>
        </p:nvSpPr>
        <p:spPr>
          <a:xfrm>
            <a:off x="177282" y="205273"/>
            <a:ext cx="1950098" cy="369332"/>
          </a:xfrm>
          <a:prstGeom prst="rect">
            <a:avLst/>
          </a:prstGeom>
          <a:solidFill>
            <a:schemeClr val="bg1"/>
          </a:solidFill>
        </p:spPr>
        <p:txBody>
          <a:bodyPr wrap="square" rtlCol="0">
            <a:spAutoFit/>
          </a:bodyPr>
          <a:lstStyle/>
          <a:p>
            <a:endParaRPr lang="en-IN" dirty="0"/>
          </a:p>
        </p:txBody>
      </p:sp>
      <p:sp>
        <p:nvSpPr>
          <p:cNvPr id="14" name="TextBox 13">
            <a:extLst>
              <a:ext uri="{FF2B5EF4-FFF2-40B4-BE49-F238E27FC236}">
                <a16:creationId xmlns:a16="http://schemas.microsoft.com/office/drawing/2014/main" id="{EBBF8E3A-E553-4B77-8855-C6158D7BACBA}"/>
              </a:ext>
            </a:extLst>
          </p:cNvPr>
          <p:cNvSpPr txBox="1"/>
          <p:nvPr/>
        </p:nvSpPr>
        <p:spPr>
          <a:xfrm>
            <a:off x="289249" y="6279502"/>
            <a:ext cx="849086" cy="369332"/>
          </a:xfrm>
          <a:prstGeom prst="rect">
            <a:avLst/>
          </a:prstGeom>
          <a:solidFill>
            <a:schemeClr val="bg1"/>
          </a:solidFill>
        </p:spPr>
        <p:txBody>
          <a:bodyPr wrap="square" rtlCol="0">
            <a:spAutoFit/>
          </a:bodyPr>
          <a:lstStyle/>
          <a:p>
            <a:endParaRPr lang="en-IN" dirty="0"/>
          </a:p>
        </p:txBody>
      </p:sp>
      <p:sp>
        <p:nvSpPr>
          <p:cNvPr id="15" name="TextBox 14">
            <a:extLst>
              <a:ext uri="{FF2B5EF4-FFF2-40B4-BE49-F238E27FC236}">
                <a16:creationId xmlns:a16="http://schemas.microsoft.com/office/drawing/2014/main" id="{46480848-3FB3-4F3C-9613-3FC24638A476}"/>
              </a:ext>
            </a:extLst>
          </p:cNvPr>
          <p:cNvSpPr txBox="1"/>
          <p:nvPr/>
        </p:nvSpPr>
        <p:spPr>
          <a:xfrm>
            <a:off x="11551298" y="6195527"/>
            <a:ext cx="354563" cy="522514"/>
          </a:xfrm>
          <a:prstGeom prst="rect">
            <a:avLst/>
          </a:prstGeom>
          <a:solidFill>
            <a:schemeClr val="bg1"/>
          </a:solidFill>
        </p:spPr>
        <p:txBody>
          <a:bodyPr wrap="square" rtlCol="0">
            <a:spAutoFit/>
          </a:bodyPr>
          <a:lstStyle/>
          <a:p>
            <a:endParaRPr lang="en-IN" dirty="0"/>
          </a:p>
        </p:txBody>
      </p:sp>
      <p:sp>
        <p:nvSpPr>
          <p:cNvPr id="16" name="TextBox 15">
            <a:extLst>
              <a:ext uri="{FF2B5EF4-FFF2-40B4-BE49-F238E27FC236}">
                <a16:creationId xmlns:a16="http://schemas.microsoft.com/office/drawing/2014/main" id="{C76642DB-B631-4EDF-95B7-BB919321A6A7}"/>
              </a:ext>
            </a:extLst>
          </p:cNvPr>
          <p:cNvSpPr txBox="1"/>
          <p:nvPr/>
        </p:nvSpPr>
        <p:spPr>
          <a:xfrm>
            <a:off x="438539" y="297606"/>
            <a:ext cx="4655975" cy="553998"/>
          </a:xfrm>
          <a:prstGeom prst="rect">
            <a:avLst/>
          </a:prstGeom>
          <a:noFill/>
        </p:spPr>
        <p:txBody>
          <a:bodyPr wrap="square" rtlCol="0">
            <a:spAutoFit/>
          </a:bodyPr>
          <a:lstStyle/>
          <a:p>
            <a:r>
              <a:rPr lang="en-IN" sz="3000" b="1" u="sng" dirty="0">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Queries</a:t>
            </a:r>
          </a:p>
        </p:txBody>
      </p:sp>
      <p:sp>
        <p:nvSpPr>
          <p:cNvPr id="75" name="TextBox 74">
            <a:extLst>
              <a:ext uri="{FF2B5EF4-FFF2-40B4-BE49-F238E27FC236}">
                <a16:creationId xmlns:a16="http://schemas.microsoft.com/office/drawing/2014/main" id="{599102CB-F938-4090-B9BF-C5FB131E57A6}"/>
              </a:ext>
            </a:extLst>
          </p:cNvPr>
          <p:cNvSpPr txBox="1"/>
          <p:nvPr/>
        </p:nvSpPr>
        <p:spPr>
          <a:xfrm>
            <a:off x="125432" y="1024922"/>
            <a:ext cx="6184271" cy="5531579"/>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sz="2000" b="0" i="0" dirty="0">
                <a:solidFill>
                  <a:schemeClr val="accent3">
                    <a:lumMod val="75000"/>
                    <a:lumOff val="25000"/>
                  </a:schemeClr>
                </a:solidFill>
                <a:effectLst/>
                <a:latin typeface="Verdana" panose="020B0604030504040204" pitchFamily="34" charset="0"/>
                <a:ea typeface="Verdana" panose="020B0604030504040204" pitchFamily="34" charset="0"/>
              </a:rPr>
              <a:t>What is the distribution of trip durations?</a:t>
            </a:r>
          </a:p>
          <a:p>
            <a:pPr marL="285750" indent="-285750">
              <a:lnSpc>
                <a:spcPct val="200000"/>
              </a:lnSpc>
              <a:buFont typeface="Wingdings" panose="05000000000000000000" pitchFamily="2" charset="2"/>
              <a:buChar char="Ø"/>
            </a:pPr>
            <a:r>
              <a:rPr lang="en-US" sz="2000" b="0" i="0" dirty="0">
                <a:solidFill>
                  <a:schemeClr val="accent3">
                    <a:lumMod val="75000"/>
                    <a:lumOff val="25000"/>
                  </a:schemeClr>
                </a:solidFill>
                <a:effectLst/>
                <a:latin typeface="Verdana" panose="020B0604030504040204" pitchFamily="34" charset="0"/>
                <a:ea typeface="Verdana" panose="020B0604030504040204" pitchFamily="34" charset="0"/>
              </a:rPr>
              <a:t>What is the average trip duration for each hour of the day?</a:t>
            </a:r>
          </a:p>
          <a:p>
            <a:pPr marL="285750" indent="-285750">
              <a:lnSpc>
                <a:spcPct val="200000"/>
              </a:lnSpc>
              <a:buFont typeface="Wingdings" panose="05000000000000000000" pitchFamily="2" charset="2"/>
              <a:buChar char="Ø"/>
            </a:pPr>
            <a:r>
              <a:rPr lang="en-US" sz="2000" b="0" i="0" dirty="0">
                <a:solidFill>
                  <a:schemeClr val="accent3">
                    <a:lumMod val="75000"/>
                    <a:lumOff val="25000"/>
                  </a:schemeClr>
                </a:solidFill>
                <a:effectLst/>
                <a:latin typeface="Verdana" panose="020B0604030504040204" pitchFamily="34" charset="0"/>
                <a:ea typeface="Verdana" panose="020B0604030504040204" pitchFamily="34" charset="0"/>
              </a:rPr>
              <a:t>How does the number of trips vary by hour of the day</a:t>
            </a:r>
            <a:r>
              <a:rPr lang="en-US" sz="2000" dirty="0">
                <a:solidFill>
                  <a:schemeClr val="accent3">
                    <a:lumMod val="75000"/>
                    <a:lumOff val="25000"/>
                  </a:schemeClr>
                </a:solidFill>
                <a:latin typeface="Verdana" panose="020B0604030504040204" pitchFamily="34" charset="0"/>
                <a:ea typeface="Verdana" panose="020B0604030504040204" pitchFamily="34" charset="0"/>
              </a:rPr>
              <a:t>?</a:t>
            </a:r>
          </a:p>
          <a:p>
            <a:pPr marL="285750" indent="-285750">
              <a:lnSpc>
                <a:spcPct val="200000"/>
              </a:lnSpc>
              <a:buFont typeface="Wingdings" panose="05000000000000000000" pitchFamily="2" charset="2"/>
              <a:buChar char="Ø"/>
            </a:pPr>
            <a:r>
              <a:rPr lang="en-US" sz="2000" b="0" i="0" dirty="0">
                <a:solidFill>
                  <a:schemeClr val="accent3">
                    <a:lumMod val="75000"/>
                    <a:lumOff val="25000"/>
                  </a:schemeClr>
                </a:solidFill>
                <a:effectLst/>
                <a:latin typeface="Verdana" panose="020B0604030504040204" pitchFamily="34" charset="0"/>
                <a:ea typeface="Verdana" panose="020B0604030504040204" pitchFamily="34" charset="0"/>
              </a:rPr>
              <a:t>What is the distribution of trip purposes?</a:t>
            </a:r>
          </a:p>
          <a:p>
            <a:pPr marL="285750" indent="-285750">
              <a:lnSpc>
                <a:spcPct val="200000"/>
              </a:lnSpc>
              <a:buFont typeface="Wingdings" panose="05000000000000000000" pitchFamily="2" charset="2"/>
              <a:buChar char="Ø"/>
            </a:pPr>
            <a:r>
              <a:rPr lang="en-US" sz="2000" b="0" i="0" dirty="0">
                <a:solidFill>
                  <a:schemeClr val="accent3">
                    <a:lumMod val="75000"/>
                    <a:lumOff val="25000"/>
                  </a:schemeClr>
                </a:solidFill>
                <a:effectLst/>
                <a:latin typeface="Verdana" panose="020B0604030504040204" pitchFamily="34" charset="0"/>
                <a:ea typeface="Verdana" panose="020B0604030504040204" pitchFamily="34" charset="0"/>
              </a:rPr>
              <a:t>What is the relationship between miles driven and trip duration?</a:t>
            </a:r>
          </a:p>
          <a:p>
            <a:pPr marL="285750" indent="-285750">
              <a:lnSpc>
                <a:spcPct val="200000"/>
              </a:lnSpc>
              <a:buFont typeface="Wingdings" panose="05000000000000000000" pitchFamily="2" charset="2"/>
              <a:buChar char="Ø"/>
            </a:pPr>
            <a:r>
              <a:rPr lang="en-US" sz="2000" b="0" i="0" dirty="0">
                <a:solidFill>
                  <a:schemeClr val="accent3">
                    <a:lumMod val="75000"/>
                    <a:lumOff val="25000"/>
                  </a:schemeClr>
                </a:solidFill>
                <a:effectLst/>
                <a:latin typeface="Verdana" panose="020B0604030504040204" pitchFamily="34" charset="0"/>
                <a:ea typeface="Verdana" panose="020B0604030504040204" pitchFamily="34" charset="0"/>
              </a:rPr>
              <a:t>What is the distribution of trip distances?</a:t>
            </a:r>
            <a:endParaRPr lang="en-IN" sz="2000" dirty="0">
              <a:solidFill>
                <a:schemeClr val="accent3">
                  <a:lumMod val="75000"/>
                  <a:lumOff val="2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90820634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pic>
        <p:nvPicPr>
          <p:cNvPr id="26" name="Picture Placeholder 61">
            <a:extLst>
              <a:ext uri="{FF2B5EF4-FFF2-40B4-BE49-F238E27FC236}">
                <a16:creationId xmlns:a16="http://schemas.microsoft.com/office/drawing/2014/main" id="{9AB5414B-AE00-48A8-9AB6-1B0E50D4577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0" b="7770"/>
          <a:stretch>
            <a:fillRect/>
          </a:stretch>
        </p:blipFill>
        <p:spPr>
          <a:xfrm>
            <a:off x="0" y="0"/>
            <a:ext cx="12192000" cy="6858000"/>
          </a:xfrm>
        </p:spPr>
      </p:pic>
      <p:sp>
        <p:nvSpPr>
          <p:cNvPr id="32" name="Rectangle 31">
            <a:extLst>
              <a:ext uri="{FF2B5EF4-FFF2-40B4-BE49-F238E27FC236}">
                <a16:creationId xmlns:a16="http://schemas.microsoft.com/office/drawing/2014/main" id="{67C79BF9-1D34-43F7-A075-62F83C6AA24B}"/>
              </a:ext>
            </a:extLst>
          </p:cNvPr>
          <p:cNvSpPr/>
          <p:nvPr/>
        </p:nvSpPr>
        <p:spPr>
          <a:xfrm>
            <a:off x="0" y="0"/>
            <a:ext cx="12192000"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1DCE9B5E-CF10-4F4A-8CD7-A8A25972BB40}"/>
              </a:ext>
            </a:extLst>
          </p:cNvPr>
          <p:cNvCxnSpPr>
            <a:cxnSpLocks/>
          </p:cNvCxnSpPr>
          <p:nvPr/>
        </p:nvCxnSpPr>
        <p:spPr>
          <a:xfrm>
            <a:off x="6521622" y="4257356"/>
            <a:ext cx="452491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9C58A2-12B6-4A37-BC5B-486F6C5DDAF1}"/>
              </a:ext>
            </a:extLst>
          </p:cNvPr>
          <p:cNvGrpSpPr/>
          <p:nvPr/>
        </p:nvGrpSpPr>
        <p:grpSpPr>
          <a:xfrm>
            <a:off x="1032578" y="753979"/>
            <a:ext cx="10610879" cy="5350042"/>
            <a:chOff x="1032578" y="753979"/>
            <a:chExt cx="10610879" cy="5350042"/>
          </a:xfrm>
        </p:grpSpPr>
        <p:sp>
          <p:nvSpPr>
            <p:cNvPr id="4" name="Rectangle: Rounded Corners 3">
              <a:extLst>
                <a:ext uri="{FF2B5EF4-FFF2-40B4-BE49-F238E27FC236}">
                  <a16:creationId xmlns:a16="http://schemas.microsoft.com/office/drawing/2014/main" id="{27D8FCD5-6A51-4F60-BE58-F4759366F97D}"/>
                </a:ext>
              </a:extLst>
            </p:cNvPr>
            <p:cNvSpPr/>
            <p:nvPr/>
          </p:nvSpPr>
          <p:spPr>
            <a:xfrm>
              <a:off x="1032578" y="753979"/>
              <a:ext cx="10126844" cy="5350042"/>
            </a:xfrm>
            <a:prstGeom prst="roundRect">
              <a:avLst>
                <a:gd name="adj" fmla="val 1480"/>
              </a:avLst>
            </a:prstGeom>
            <a:solidFill>
              <a:schemeClr val="accent3"/>
            </a:solidFill>
            <a:ln>
              <a:noFill/>
            </a:ln>
            <a:effectLst>
              <a:outerShdw blurRad="939800" dist="609600" dir="2700000" sx="99000" sy="99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a:extLst>
                <a:ext uri="{FF2B5EF4-FFF2-40B4-BE49-F238E27FC236}">
                  <a16:creationId xmlns:a16="http://schemas.microsoft.com/office/drawing/2014/main" id="{AFF3E5BF-7235-4140-99FA-AD14494ECDC5}"/>
                </a:ext>
              </a:extLst>
            </p:cNvPr>
            <p:cNvGrpSpPr/>
            <p:nvPr/>
          </p:nvGrpSpPr>
          <p:grpSpPr>
            <a:xfrm>
              <a:off x="6578067" y="885776"/>
              <a:ext cx="5065390" cy="5068439"/>
              <a:chOff x="6898618" y="885776"/>
              <a:chExt cx="5065390" cy="5068439"/>
            </a:xfrm>
          </p:grpSpPr>
          <p:sp>
            <p:nvSpPr>
              <p:cNvPr id="47" name="TextBox 46">
                <a:extLst>
                  <a:ext uri="{FF2B5EF4-FFF2-40B4-BE49-F238E27FC236}">
                    <a16:creationId xmlns:a16="http://schemas.microsoft.com/office/drawing/2014/main" id="{7EF536FD-7A92-46BD-876D-2DAAD550A988}"/>
                  </a:ext>
                </a:extLst>
              </p:cNvPr>
              <p:cNvSpPr txBox="1"/>
              <p:nvPr/>
            </p:nvSpPr>
            <p:spPr>
              <a:xfrm>
                <a:off x="6934333" y="885776"/>
                <a:ext cx="5029675" cy="112646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800" b="1" i="0" dirty="0">
                    <a:solidFill>
                      <a:srgbClr val="E3E3E3"/>
                    </a:solidFill>
                    <a:effectLst/>
                    <a:latin typeface="Verdana" panose="020B0604030504040204" pitchFamily="34" charset="0"/>
                    <a:ea typeface="Verdana" panose="020B0604030504040204" pitchFamily="34" charset="0"/>
                  </a:rPr>
                  <a:t>Q.1 What is the distribution of trip durations?</a:t>
                </a:r>
                <a:endParaRPr kumimoji="0" lang="en-US" sz="2800" b="1" i="0" u="none" strike="noStrike" kern="1200" cap="none" spc="0" normalizeH="0" baseline="0" noProof="0" dirty="0">
                  <a:ln>
                    <a:noFill/>
                  </a:ln>
                  <a:solidFill>
                    <a:schemeClr val="bg1"/>
                  </a:solidFill>
                  <a:effectLst/>
                  <a:uLnTx/>
                  <a:uFillTx/>
                  <a:latin typeface="Verdana" panose="020B0604030504040204" pitchFamily="34" charset="0"/>
                  <a:ea typeface="Verdana" panose="020B0604030504040204" pitchFamily="34" charset="0"/>
                </a:endParaRPr>
              </a:p>
            </p:txBody>
          </p:sp>
          <p:sp>
            <p:nvSpPr>
              <p:cNvPr id="48" name="TextBox 47">
                <a:extLst>
                  <a:ext uri="{FF2B5EF4-FFF2-40B4-BE49-F238E27FC236}">
                    <a16:creationId xmlns:a16="http://schemas.microsoft.com/office/drawing/2014/main" id="{9DD0FF79-ECDF-45C8-A315-767C66D6BB61}"/>
                  </a:ext>
                </a:extLst>
              </p:cNvPr>
              <p:cNvSpPr txBox="1"/>
              <p:nvPr/>
            </p:nvSpPr>
            <p:spPr>
              <a:xfrm>
                <a:off x="6898618" y="2168563"/>
                <a:ext cx="4524910" cy="3785652"/>
              </a:xfrm>
              <a:prstGeom prst="rect">
                <a:avLst/>
              </a:prstGeom>
              <a:noFill/>
            </p:spPr>
            <p:txBody>
              <a:bodyPr wrap="square">
                <a:spAutoFit/>
              </a:bodyPr>
              <a:lstStyle/>
              <a:p>
                <a:r>
                  <a:rPr lang="en-US" sz="2000" b="0" i="0" dirty="0">
                    <a:solidFill>
                      <a:srgbClr val="E3E3E3"/>
                    </a:solidFill>
                    <a:effectLst/>
                    <a:latin typeface="Verdana" panose="020B0604030504040204" pitchFamily="34" charset="0"/>
                    <a:ea typeface="Verdana" panose="020B0604030504040204" pitchFamily="34" charset="0"/>
                  </a:rPr>
                  <a:t>Trip durations are mostly short, with a majority of trips falling under 20 minutes. There are also some longer trips but they are far less frequent, indicating most Uber rides in the dataset are for relatively short distances. The distribution is right-skewed, which is expected as trip durations cannot be negative and there's a natural limit to how long a single trip can be</a:t>
                </a:r>
                <a:endParaRPr lang="en-US" sz="2000" dirty="0">
                  <a:solidFill>
                    <a:schemeClr val="bg1"/>
                  </a:solidFill>
                  <a:latin typeface="Verdana" panose="020B0604030504040204" pitchFamily="34" charset="0"/>
                  <a:ea typeface="Verdana" panose="020B0604030504040204" pitchFamily="34" charset="0"/>
                </a:endParaRPr>
              </a:p>
            </p:txBody>
          </p:sp>
        </p:grpSp>
      </p:grpSp>
      <p:pic>
        <p:nvPicPr>
          <p:cNvPr id="13" name="Picture 12">
            <a:extLst>
              <a:ext uri="{FF2B5EF4-FFF2-40B4-BE49-F238E27FC236}">
                <a16:creationId xmlns:a16="http://schemas.microsoft.com/office/drawing/2014/main" id="{C91EC344-8135-458E-8421-E3AC65A31133}"/>
              </a:ext>
            </a:extLst>
          </p:cNvPr>
          <p:cNvPicPr>
            <a:picLocks noChangeAspect="1"/>
          </p:cNvPicPr>
          <p:nvPr/>
        </p:nvPicPr>
        <p:blipFill>
          <a:blip r:embed="rId3"/>
          <a:stretch>
            <a:fillRect/>
          </a:stretch>
        </p:blipFill>
        <p:spPr>
          <a:xfrm>
            <a:off x="148587" y="1485940"/>
            <a:ext cx="6373035" cy="4043044"/>
          </a:xfrm>
          <a:prstGeom prst="rect">
            <a:avLst/>
          </a:prstGeom>
        </p:spPr>
      </p:pic>
    </p:spTree>
    <p:extLst>
      <p:ext uri="{BB962C8B-B14F-4D97-AF65-F5344CB8AC3E}">
        <p14:creationId xmlns:p14="http://schemas.microsoft.com/office/powerpoint/2010/main" val="17769274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pic>
        <p:nvPicPr>
          <p:cNvPr id="26" name="Picture Placeholder 61">
            <a:extLst>
              <a:ext uri="{FF2B5EF4-FFF2-40B4-BE49-F238E27FC236}">
                <a16:creationId xmlns:a16="http://schemas.microsoft.com/office/drawing/2014/main" id="{9AB5414B-AE00-48A8-9AB6-1B0E50D4577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0" b="7770"/>
          <a:stretch>
            <a:fillRect/>
          </a:stretch>
        </p:blipFill>
        <p:spPr>
          <a:xfrm>
            <a:off x="0" y="0"/>
            <a:ext cx="12192000" cy="6858000"/>
          </a:xfrm>
        </p:spPr>
      </p:pic>
      <p:sp>
        <p:nvSpPr>
          <p:cNvPr id="32" name="Rectangle 31">
            <a:extLst>
              <a:ext uri="{FF2B5EF4-FFF2-40B4-BE49-F238E27FC236}">
                <a16:creationId xmlns:a16="http://schemas.microsoft.com/office/drawing/2014/main" id="{67C79BF9-1D34-43F7-A075-62F83C6AA24B}"/>
              </a:ext>
            </a:extLst>
          </p:cNvPr>
          <p:cNvSpPr/>
          <p:nvPr/>
        </p:nvSpPr>
        <p:spPr>
          <a:xfrm>
            <a:off x="0" y="0"/>
            <a:ext cx="12192000"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1DCE9B5E-CF10-4F4A-8CD7-A8A25972BB40}"/>
              </a:ext>
            </a:extLst>
          </p:cNvPr>
          <p:cNvCxnSpPr>
            <a:cxnSpLocks/>
          </p:cNvCxnSpPr>
          <p:nvPr/>
        </p:nvCxnSpPr>
        <p:spPr>
          <a:xfrm>
            <a:off x="6521622" y="4257356"/>
            <a:ext cx="452491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9C58A2-12B6-4A37-BC5B-486F6C5DDAF1}"/>
              </a:ext>
            </a:extLst>
          </p:cNvPr>
          <p:cNvGrpSpPr/>
          <p:nvPr/>
        </p:nvGrpSpPr>
        <p:grpSpPr>
          <a:xfrm>
            <a:off x="1032578" y="753979"/>
            <a:ext cx="10228776" cy="5350042"/>
            <a:chOff x="1032578" y="753979"/>
            <a:chExt cx="10228776" cy="5350042"/>
          </a:xfrm>
        </p:grpSpPr>
        <p:sp>
          <p:nvSpPr>
            <p:cNvPr id="4" name="Rectangle: Rounded Corners 3">
              <a:extLst>
                <a:ext uri="{FF2B5EF4-FFF2-40B4-BE49-F238E27FC236}">
                  <a16:creationId xmlns:a16="http://schemas.microsoft.com/office/drawing/2014/main" id="{27D8FCD5-6A51-4F60-BE58-F4759366F97D}"/>
                </a:ext>
              </a:extLst>
            </p:cNvPr>
            <p:cNvSpPr/>
            <p:nvPr/>
          </p:nvSpPr>
          <p:spPr>
            <a:xfrm>
              <a:off x="1032578" y="753979"/>
              <a:ext cx="10126844" cy="5350042"/>
            </a:xfrm>
            <a:prstGeom prst="roundRect">
              <a:avLst>
                <a:gd name="adj" fmla="val 1480"/>
              </a:avLst>
            </a:prstGeom>
            <a:solidFill>
              <a:schemeClr val="accent3"/>
            </a:solidFill>
            <a:ln>
              <a:noFill/>
            </a:ln>
            <a:effectLst>
              <a:outerShdw blurRad="939800" dist="609600" dir="2700000" sx="99000" sy="99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a:extLst>
                <a:ext uri="{FF2B5EF4-FFF2-40B4-BE49-F238E27FC236}">
                  <a16:creationId xmlns:a16="http://schemas.microsoft.com/office/drawing/2014/main" id="{AFF3E5BF-7235-4140-99FA-AD14494ECDC5}"/>
                </a:ext>
              </a:extLst>
            </p:cNvPr>
            <p:cNvGrpSpPr/>
            <p:nvPr/>
          </p:nvGrpSpPr>
          <p:grpSpPr>
            <a:xfrm>
              <a:off x="6254377" y="903785"/>
              <a:ext cx="5006977" cy="5007163"/>
              <a:chOff x="6574928" y="903785"/>
              <a:chExt cx="5006977" cy="5007163"/>
            </a:xfrm>
          </p:grpSpPr>
          <p:sp>
            <p:nvSpPr>
              <p:cNvPr id="47" name="TextBox 46">
                <a:extLst>
                  <a:ext uri="{FF2B5EF4-FFF2-40B4-BE49-F238E27FC236}">
                    <a16:creationId xmlns:a16="http://schemas.microsoft.com/office/drawing/2014/main" id="{7EF536FD-7A92-46BD-876D-2DAAD550A988}"/>
                  </a:ext>
                </a:extLst>
              </p:cNvPr>
              <p:cNvSpPr txBox="1"/>
              <p:nvPr/>
            </p:nvSpPr>
            <p:spPr>
              <a:xfrm>
                <a:off x="6627350" y="903785"/>
                <a:ext cx="4954555" cy="147117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800" b="1" i="0" dirty="0">
                    <a:solidFill>
                      <a:srgbClr val="E3E3E3"/>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Q.2 What is the average trip duration for each hour of the day?</a:t>
                </a:r>
                <a:endPar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endParaRPr>
              </a:p>
            </p:txBody>
          </p:sp>
          <p:sp>
            <p:nvSpPr>
              <p:cNvPr id="48" name="TextBox 47">
                <a:extLst>
                  <a:ext uri="{FF2B5EF4-FFF2-40B4-BE49-F238E27FC236}">
                    <a16:creationId xmlns:a16="http://schemas.microsoft.com/office/drawing/2014/main" id="{9DD0FF79-ECDF-45C8-A315-767C66D6BB61}"/>
                  </a:ext>
                </a:extLst>
              </p:cNvPr>
              <p:cNvSpPr txBox="1"/>
              <p:nvPr/>
            </p:nvSpPr>
            <p:spPr>
              <a:xfrm>
                <a:off x="6574928" y="2187556"/>
                <a:ext cx="5006977" cy="3723392"/>
              </a:xfrm>
              <a:prstGeom prst="rect">
                <a:avLst/>
              </a:prstGeom>
              <a:noFill/>
            </p:spPr>
            <p:txBody>
              <a:bodyPr wrap="square">
                <a:spAutoFit/>
              </a:bodyPr>
              <a:lstStyle/>
              <a:p>
                <a:pPr>
                  <a:lnSpc>
                    <a:spcPct val="150000"/>
                  </a:lnSpc>
                </a:pPr>
                <a:r>
                  <a:rPr lang="en-US" sz="2000" b="0" i="0" dirty="0">
                    <a:solidFill>
                      <a:srgbClr val="E3E3E3"/>
                    </a:solidFill>
                    <a:effectLst/>
                    <a:latin typeface="Verdana" panose="020B0604030504040204" pitchFamily="34" charset="0"/>
                    <a:ea typeface="Verdana" panose="020B0604030504040204" pitchFamily="34" charset="0"/>
                  </a:rPr>
                  <a:t>Average trip duration tends to be higher during the early morning hours (around 5-6 AM). This could potentially be due to less traffic congestion, allowing for faster travel. During peak commuting hours (8-9 AM and 5-6 PM) , the average trip duration is relatively lower.</a:t>
                </a:r>
                <a:endParaRPr lang="en-US" sz="2000" dirty="0">
                  <a:solidFill>
                    <a:schemeClr val="bg1"/>
                  </a:solidFill>
                  <a:latin typeface="Verdana" panose="020B0604030504040204" pitchFamily="34" charset="0"/>
                  <a:ea typeface="Verdana" panose="020B0604030504040204" pitchFamily="34" charset="0"/>
                </a:endParaRPr>
              </a:p>
            </p:txBody>
          </p:sp>
        </p:grpSp>
      </p:grpSp>
      <p:pic>
        <p:nvPicPr>
          <p:cNvPr id="5" name="Picture 4">
            <a:extLst>
              <a:ext uri="{FF2B5EF4-FFF2-40B4-BE49-F238E27FC236}">
                <a16:creationId xmlns:a16="http://schemas.microsoft.com/office/drawing/2014/main" id="{A558023C-A37E-4475-855F-CDF958ADBEBC}"/>
              </a:ext>
            </a:extLst>
          </p:cNvPr>
          <p:cNvPicPr>
            <a:picLocks noChangeAspect="1"/>
          </p:cNvPicPr>
          <p:nvPr/>
        </p:nvPicPr>
        <p:blipFill>
          <a:blip r:embed="rId3"/>
          <a:stretch>
            <a:fillRect/>
          </a:stretch>
        </p:blipFill>
        <p:spPr>
          <a:xfrm>
            <a:off x="64846" y="1433577"/>
            <a:ext cx="6241953" cy="4071619"/>
          </a:xfrm>
          <a:prstGeom prst="rect">
            <a:avLst/>
          </a:prstGeom>
        </p:spPr>
      </p:pic>
    </p:spTree>
    <p:extLst>
      <p:ext uri="{BB962C8B-B14F-4D97-AF65-F5344CB8AC3E}">
        <p14:creationId xmlns:p14="http://schemas.microsoft.com/office/powerpoint/2010/main" val="2121036235"/>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pic>
        <p:nvPicPr>
          <p:cNvPr id="26" name="Picture Placeholder 61">
            <a:extLst>
              <a:ext uri="{FF2B5EF4-FFF2-40B4-BE49-F238E27FC236}">
                <a16:creationId xmlns:a16="http://schemas.microsoft.com/office/drawing/2014/main" id="{9AB5414B-AE00-48A8-9AB6-1B0E50D4577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70" b="7770"/>
          <a:stretch>
            <a:fillRect/>
          </a:stretch>
        </p:blipFill>
        <p:spPr/>
      </p:pic>
      <p:sp>
        <p:nvSpPr>
          <p:cNvPr id="32" name="Rectangle 31">
            <a:extLst>
              <a:ext uri="{FF2B5EF4-FFF2-40B4-BE49-F238E27FC236}">
                <a16:creationId xmlns:a16="http://schemas.microsoft.com/office/drawing/2014/main" id="{67C79BF9-1D34-43F7-A075-62F83C6AA24B}"/>
              </a:ext>
            </a:extLst>
          </p:cNvPr>
          <p:cNvSpPr/>
          <p:nvPr/>
        </p:nvSpPr>
        <p:spPr>
          <a:xfrm>
            <a:off x="0" y="0"/>
            <a:ext cx="12192000"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1DCE9B5E-CF10-4F4A-8CD7-A8A25972BB40}"/>
              </a:ext>
            </a:extLst>
          </p:cNvPr>
          <p:cNvCxnSpPr>
            <a:cxnSpLocks/>
          </p:cNvCxnSpPr>
          <p:nvPr/>
        </p:nvCxnSpPr>
        <p:spPr>
          <a:xfrm>
            <a:off x="6521622" y="4257356"/>
            <a:ext cx="452491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9C58A2-12B6-4A37-BC5B-486F6C5DDAF1}"/>
              </a:ext>
            </a:extLst>
          </p:cNvPr>
          <p:cNvGrpSpPr/>
          <p:nvPr/>
        </p:nvGrpSpPr>
        <p:grpSpPr>
          <a:xfrm>
            <a:off x="1032578" y="753979"/>
            <a:ext cx="10126844" cy="5350042"/>
            <a:chOff x="1032578" y="753979"/>
            <a:chExt cx="10126844" cy="5350042"/>
          </a:xfrm>
        </p:grpSpPr>
        <p:sp>
          <p:nvSpPr>
            <p:cNvPr id="4" name="Rectangle: Rounded Corners 3">
              <a:extLst>
                <a:ext uri="{FF2B5EF4-FFF2-40B4-BE49-F238E27FC236}">
                  <a16:creationId xmlns:a16="http://schemas.microsoft.com/office/drawing/2014/main" id="{27D8FCD5-6A51-4F60-BE58-F4759366F97D}"/>
                </a:ext>
              </a:extLst>
            </p:cNvPr>
            <p:cNvSpPr/>
            <p:nvPr/>
          </p:nvSpPr>
          <p:spPr>
            <a:xfrm>
              <a:off x="1032578" y="753979"/>
              <a:ext cx="10126844" cy="5350042"/>
            </a:xfrm>
            <a:prstGeom prst="roundRect">
              <a:avLst>
                <a:gd name="adj" fmla="val 1480"/>
              </a:avLst>
            </a:prstGeom>
            <a:solidFill>
              <a:schemeClr val="accent3"/>
            </a:solidFill>
            <a:ln>
              <a:noFill/>
            </a:ln>
            <a:effectLst>
              <a:outerShdw blurRad="939800" dist="609600" dir="2700000" sx="99000" sy="99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a:extLst>
                <a:ext uri="{FF2B5EF4-FFF2-40B4-BE49-F238E27FC236}">
                  <a16:creationId xmlns:a16="http://schemas.microsoft.com/office/drawing/2014/main" id="{AFF3E5BF-7235-4140-99FA-AD14494ECDC5}"/>
                </a:ext>
              </a:extLst>
            </p:cNvPr>
            <p:cNvGrpSpPr/>
            <p:nvPr/>
          </p:nvGrpSpPr>
          <p:grpSpPr>
            <a:xfrm>
              <a:off x="1032578" y="907941"/>
              <a:ext cx="4524910" cy="4150249"/>
              <a:chOff x="1353129" y="907941"/>
              <a:chExt cx="4524910" cy="4150249"/>
            </a:xfrm>
          </p:grpSpPr>
          <p:sp>
            <p:nvSpPr>
              <p:cNvPr id="47" name="TextBox 46">
                <a:extLst>
                  <a:ext uri="{FF2B5EF4-FFF2-40B4-BE49-F238E27FC236}">
                    <a16:creationId xmlns:a16="http://schemas.microsoft.com/office/drawing/2014/main" id="{7EF536FD-7A92-46BD-876D-2DAAD550A988}"/>
                  </a:ext>
                </a:extLst>
              </p:cNvPr>
              <p:cNvSpPr txBox="1"/>
              <p:nvPr/>
            </p:nvSpPr>
            <p:spPr>
              <a:xfrm>
                <a:off x="1353129" y="907941"/>
                <a:ext cx="4524910" cy="1133965"/>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800" b="1" dirty="0">
                    <a:solidFill>
                      <a:srgbClr val="E3E3E3"/>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Q.3 How does the number of trips vary by hour of the day?</a:t>
                </a:r>
              </a:p>
            </p:txBody>
          </p:sp>
          <p:sp>
            <p:nvSpPr>
              <p:cNvPr id="48" name="TextBox 47">
                <a:extLst>
                  <a:ext uri="{FF2B5EF4-FFF2-40B4-BE49-F238E27FC236}">
                    <a16:creationId xmlns:a16="http://schemas.microsoft.com/office/drawing/2014/main" id="{9DD0FF79-ECDF-45C8-A315-767C66D6BB61}"/>
                  </a:ext>
                </a:extLst>
              </p:cNvPr>
              <p:cNvSpPr txBox="1"/>
              <p:nvPr/>
            </p:nvSpPr>
            <p:spPr>
              <a:xfrm>
                <a:off x="1353129" y="2195868"/>
                <a:ext cx="4524910" cy="2862322"/>
              </a:xfrm>
              <a:prstGeom prst="rect">
                <a:avLst/>
              </a:prstGeom>
              <a:noFill/>
            </p:spPr>
            <p:txBody>
              <a:bodyPr wrap="square">
                <a:spAutoFit/>
              </a:bodyPr>
              <a:lstStyle/>
              <a:p>
                <a:r>
                  <a:rPr lang="en-US" sz="2000" b="0" i="0" dirty="0">
                    <a:solidFill>
                      <a:srgbClr val="E3E3E3"/>
                    </a:solidFill>
                    <a:effectLst/>
                    <a:latin typeface="Roboto" panose="02000000000000000000" pitchFamily="2" charset="0"/>
                  </a:rPr>
                  <a:t>The number of trips is highest during the typical commuting hours (8-9 AM and 5-6 PM). There is also a surge in the number of trips during the evening hours (around 6 PM), suggesting people use Uber for leisure or social activities after work. The least number of trips occur in the very early morning hours when most people are asleep.</a:t>
                </a:r>
                <a:endParaRPr lang="en-US" sz="2000" dirty="0">
                  <a:solidFill>
                    <a:schemeClr val="bg1"/>
                  </a:solidFill>
                  <a:latin typeface="Verdana" panose="020B0604030504040204" pitchFamily="34" charset="0"/>
                  <a:ea typeface="Verdana" panose="020B0604030504040204" pitchFamily="34" charset="0"/>
                </a:endParaRPr>
              </a:p>
            </p:txBody>
          </p:sp>
        </p:grpSp>
      </p:grpSp>
      <p:pic>
        <p:nvPicPr>
          <p:cNvPr id="5" name="Picture 4">
            <a:extLst>
              <a:ext uri="{FF2B5EF4-FFF2-40B4-BE49-F238E27FC236}">
                <a16:creationId xmlns:a16="http://schemas.microsoft.com/office/drawing/2014/main" id="{C3D8E70C-2477-4068-812A-2E93D55B6526}"/>
              </a:ext>
            </a:extLst>
          </p:cNvPr>
          <p:cNvPicPr>
            <a:picLocks noChangeAspect="1"/>
          </p:cNvPicPr>
          <p:nvPr/>
        </p:nvPicPr>
        <p:blipFill>
          <a:blip r:embed="rId4"/>
          <a:stretch>
            <a:fillRect/>
          </a:stretch>
        </p:blipFill>
        <p:spPr>
          <a:xfrm>
            <a:off x="5480005" y="1013140"/>
            <a:ext cx="6711995" cy="4311215"/>
          </a:xfrm>
          <a:prstGeom prst="rect">
            <a:avLst/>
          </a:prstGeom>
        </p:spPr>
      </p:pic>
    </p:spTree>
    <p:extLst>
      <p:ext uri="{BB962C8B-B14F-4D97-AF65-F5344CB8AC3E}">
        <p14:creationId xmlns:p14="http://schemas.microsoft.com/office/powerpoint/2010/main" val="3528929458"/>
      </p:ext>
    </p:extLst>
  </p:cSld>
  <p:clrMapOvr>
    <a:overrideClrMapping bg1="lt1" tx1="dk1" bg2="lt2" tx2="dk2" accent1="accent1" accent2="accent2" accent3="accent3" accent4="accent4" accent5="accent5" accent6="accent6" hlink="hlink" folHlink="folHlink"/>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pic>
        <p:nvPicPr>
          <p:cNvPr id="26" name="Picture Placeholder 61">
            <a:extLst>
              <a:ext uri="{FF2B5EF4-FFF2-40B4-BE49-F238E27FC236}">
                <a16:creationId xmlns:a16="http://schemas.microsoft.com/office/drawing/2014/main" id="{9AB5414B-AE00-48A8-9AB6-1B0E50D4577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0" b="7770"/>
          <a:stretch>
            <a:fillRect/>
          </a:stretch>
        </p:blipFill>
        <p:spPr>
          <a:xfrm>
            <a:off x="0" y="0"/>
            <a:ext cx="12192000" cy="6858000"/>
          </a:xfrm>
        </p:spPr>
      </p:pic>
      <p:sp>
        <p:nvSpPr>
          <p:cNvPr id="32" name="Rectangle 31">
            <a:extLst>
              <a:ext uri="{FF2B5EF4-FFF2-40B4-BE49-F238E27FC236}">
                <a16:creationId xmlns:a16="http://schemas.microsoft.com/office/drawing/2014/main" id="{67C79BF9-1D34-43F7-A075-62F83C6AA24B}"/>
              </a:ext>
            </a:extLst>
          </p:cNvPr>
          <p:cNvSpPr/>
          <p:nvPr/>
        </p:nvSpPr>
        <p:spPr>
          <a:xfrm>
            <a:off x="0" y="0"/>
            <a:ext cx="12192000"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1DCE9B5E-CF10-4F4A-8CD7-A8A25972BB40}"/>
              </a:ext>
            </a:extLst>
          </p:cNvPr>
          <p:cNvCxnSpPr>
            <a:cxnSpLocks/>
          </p:cNvCxnSpPr>
          <p:nvPr/>
        </p:nvCxnSpPr>
        <p:spPr>
          <a:xfrm>
            <a:off x="6521622" y="4257356"/>
            <a:ext cx="452491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9C58A2-12B6-4A37-BC5B-486F6C5DDAF1}"/>
              </a:ext>
            </a:extLst>
          </p:cNvPr>
          <p:cNvGrpSpPr/>
          <p:nvPr/>
        </p:nvGrpSpPr>
        <p:grpSpPr>
          <a:xfrm>
            <a:off x="1032578" y="753979"/>
            <a:ext cx="11019523" cy="5350042"/>
            <a:chOff x="1032578" y="753979"/>
            <a:chExt cx="11019523" cy="5350042"/>
          </a:xfrm>
        </p:grpSpPr>
        <p:sp>
          <p:nvSpPr>
            <p:cNvPr id="4" name="Rectangle: Rounded Corners 3">
              <a:extLst>
                <a:ext uri="{FF2B5EF4-FFF2-40B4-BE49-F238E27FC236}">
                  <a16:creationId xmlns:a16="http://schemas.microsoft.com/office/drawing/2014/main" id="{27D8FCD5-6A51-4F60-BE58-F4759366F97D}"/>
                </a:ext>
              </a:extLst>
            </p:cNvPr>
            <p:cNvSpPr/>
            <p:nvPr/>
          </p:nvSpPr>
          <p:spPr>
            <a:xfrm>
              <a:off x="1032578" y="753979"/>
              <a:ext cx="10126844" cy="5350042"/>
            </a:xfrm>
            <a:prstGeom prst="roundRect">
              <a:avLst>
                <a:gd name="adj" fmla="val 1480"/>
              </a:avLst>
            </a:prstGeom>
            <a:solidFill>
              <a:schemeClr val="accent3"/>
            </a:solidFill>
            <a:ln>
              <a:noFill/>
            </a:ln>
            <a:effectLst>
              <a:outerShdw blurRad="939800" dist="609600" dir="2700000" sx="99000" sy="99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a:extLst>
                <a:ext uri="{FF2B5EF4-FFF2-40B4-BE49-F238E27FC236}">
                  <a16:creationId xmlns:a16="http://schemas.microsoft.com/office/drawing/2014/main" id="{AFF3E5BF-7235-4140-99FA-AD14494ECDC5}"/>
                </a:ext>
              </a:extLst>
            </p:cNvPr>
            <p:cNvGrpSpPr/>
            <p:nvPr/>
          </p:nvGrpSpPr>
          <p:grpSpPr>
            <a:xfrm>
              <a:off x="1177246" y="1024228"/>
              <a:ext cx="10874855" cy="4314434"/>
              <a:chOff x="1497797" y="1024228"/>
              <a:chExt cx="10874855" cy="4314434"/>
            </a:xfrm>
          </p:grpSpPr>
          <p:sp>
            <p:nvSpPr>
              <p:cNvPr id="47" name="TextBox 46">
                <a:extLst>
                  <a:ext uri="{FF2B5EF4-FFF2-40B4-BE49-F238E27FC236}">
                    <a16:creationId xmlns:a16="http://schemas.microsoft.com/office/drawing/2014/main" id="{7EF536FD-7A92-46BD-876D-2DAAD550A988}"/>
                  </a:ext>
                </a:extLst>
              </p:cNvPr>
              <p:cNvSpPr txBox="1"/>
              <p:nvPr/>
            </p:nvSpPr>
            <p:spPr>
              <a:xfrm>
                <a:off x="1497797" y="1024228"/>
                <a:ext cx="9404870" cy="437043"/>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800" b="1" i="0" dirty="0">
                    <a:solidFill>
                      <a:srgbClr val="E3E3E3"/>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Q.4 What is the distribution of trip purposes?</a:t>
                </a:r>
                <a:endPar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endParaRPr>
              </a:p>
            </p:txBody>
          </p:sp>
          <p:sp>
            <p:nvSpPr>
              <p:cNvPr id="48" name="TextBox 47">
                <a:extLst>
                  <a:ext uri="{FF2B5EF4-FFF2-40B4-BE49-F238E27FC236}">
                    <a16:creationId xmlns:a16="http://schemas.microsoft.com/office/drawing/2014/main" id="{9DD0FF79-ECDF-45C8-A315-767C66D6BB61}"/>
                  </a:ext>
                </a:extLst>
              </p:cNvPr>
              <p:cNvSpPr txBox="1"/>
              <p:nvPr/>
            </p:nvSpPr>
            <p:spPr>
              <a:xfrm>
                <a:off x="7847742" y="2168563"/>
                <a:ext cx="4524910" cy="3170099"/>
              </a:xfrm>
              <a:prstGeom prst="rect">
                <a:avLst/>
              </a:prstGeom>
              <a:noFill/>
            </p:spPr>
            <p:txBody>
              <a:bodyPr wrap="square">
                <a:spAutoFit/>
              </a:bodyPr>
              <a:lstStyle/>
              <a:p>
                <a:r>
                  <a:rPr lang="en-US" sz="2000" b="0" i="0" dirty="0">
                    <a:solidFill>
                      <a:srgbClr val="E3E3E3"/>
                    </a:solidFill>
                    <a:effectLst/>
                    <a:latin typeface="Roboto" panose="02000000000000000000" pitchFamily="2" charset="0"/>
                  </a:rPr>
                  <a:t>A significant majority of trips are for business purposes, indicating Uber is predominantly used for work-related travel. Personal trips, meetings, and meal/entertainment related trips, and customer visits constitute a smaller portion of the overall trip distribution. There's also a noticeable 'Other' category indicating trips with unspecified purposes.</a:t>
                </a:r>
                <a:endParaRPr lang="en-US" sz="2000" dirty="0">
                  <a:solidFill>
                    <a:schemeClr val="bg1"/>
                  </a:solidFill>
                  <a:latin typeface="Verdana" panose="020B0604030504040204" pitchFamily="34" charset="0"/>
                  <a:ea typeface="Verdana" panose="020B0604030504040204" pitchFamily="34" charset="0"/>
                </a:endParaRPr>
              </a:p>
            </p:txBody>
          </p:sp>
        </p:grpSp>
      </p:grpSp>
      <p:pic>
        <p:nvPicPr>
          <p:cNvPr id="5" name="Picture 4">
            <a:extLst>
              <a:ext uri="{FF2B5EF4-FFF2-40B4-BE49-F238E27FC236}">
                <a16:creationId xmlns:a16="http://schemas.microsoft.com/office/drawing/2014/main" id="{9C5DF52C-89C4-41BF-96EB-BB3B4F8EA284}"/>
              </a:ext>
            </a:extLst>
          </p:cNvPr>
          <p:cNvPicPr>
            <a:picLocks noChangeAspect="1"/>
          </p:cNvPicPr>
          <p:nvPr/>
        </p:nvPicPr>
        <p:blipFill>
          <a:blip r:embed="rId3"/>
          <a:stretch>
            <a:fillRect/>
          </a:stretch>
        </p:blipFill>
        <p:spPr>
          <a:xfrm>
            <a:off x="12468" y="1602909"/>
            <a:ext cx="7347650" cy="3652182"/>
          </a:xfrm>
          <a:prstGeom prst="rect">
            <a:avLst/>
          </a:prstGeom>
        </p:spPr>
      </p:pic>
    </p:spTree>
    <p:extLst>
      <p:ext uri="{BB962C8B-B14F-4D97-AF65-F5344CB8AC3E}">
        <p14:creationId xmlns:p14="http://schemas.microsoft.com/office/powerpoint/2010/main" val="2838602347"/>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pic>
        <p:nvPicPr>
          <p:cNvPr id="26" name="Picture Placeholder 61">
            <a:extLst>
              <a:ext uri="{FF2B5EF4-FFF2-40B4-BE49-F238E27FC236}">
                <a16:creationId xmlns:a16="http://schemas.microsoft.com/office/drawing/2014/main" id="{9AB5414B-AE00-48A8-9AB6-1B0E50D4577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0" b="7770"/>
          <a:stretch>
            <a:fillRect/>
          </a:stretch>
        </p:blipFill>
        <p:spPr>
          <a:xfrm>
            <a:off x="0" y="0"/>
            <a:ext cx="12192000" cy="6858000"/>
          </a:xfrm>
        </p:spPr>
      </p:pic>
      <p:sp>
        <p:nvSpPr>
          <p:cNvPr id="32" name="Rectangle 31">
            <a:extLst>
              <a:ext uri="{FF2B5EF4-FFF2-40B4-BE49-F238E27FC236}">
                <a16:creationId xmlns:a16="http://schemas.microsoft.com/office/drawing/2014/main" id="{67C79BF9-1D34-43F7-A075-62F83C6AA24B}"/>
              </a:ext>
            </a:extLst>
          </p:cNvPr>
          <p:cNvSpPr/>
          <p:nvPr/>
        </p:nvSpPr>
        <p:spPr>
          <a:xfrm>
            <a:off x="0" y="0"/>
            <a:ext cx="12192000"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1DCE9B5E-CF10-4F4A-8CD7-A8A25972BB40}"/>
              </a:ext>
            </a:extLst>
          </p:cNvPr>
          <p:cNvCxnSpPr>
            <a:cxnSpLocks/>
          </p:cNvCxnSpPr>
          <p:nvPr/>
        </p:nvCxnSpPr>
        <p:spPr>
          <a:xfrm>
            <a:off x="6521622" y="4257356"/>
            <a:ext cx="452491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9C58A2-12B6-4A37-BC5B-486F6C5DDAF1}"/>
              </a:ext>
            </a:extLst>
          </p:cNvPr>
          <p:cNvGrpSpPr/>
          <p:nvPr/>
        </p:nvGrpSpPr>
        <p:grpSpPr>
          <a:xfrm>
            <a:off x="1032578" y="753979"/>
            <a:ext cx="10632059" cy="5350042"/>
            <a:chOff x="1032578" y="753979"/>
            <a:chExt cx="10632059" cy="5350042"/>
          </a:xfrm>
        </p:grpSpPr>
        <p:sp>
          <p:nvSpPr>
            <p:cNvPr id="4" name="Rectangle: Rounded Corners 3">
              <a:extLst>
                <a:ext uri="{FF2B5EF4-FFF2-40B4-BE49-F238E27FC236}">
                  <a16:creationId xmlns:a16="http://schemas.microsoft.com/office/drawing/2014/main" id="{27D8FCD5-6A51-4F60-BE58-F4759366F97D}"/>
                </a:ext>
              </a:extLst>
            </p:cNvPr>
            <p:cNvSpPr/>
            <p:nvPr/>
          </p:nvSpPr>
          <p:spPr>
            <a:xfrm>
              <a:off x="1032578" y="753979"/>
              <a:ext cx="10126844" cy="5350042"/>
            </a:xfrm>
            <a:prstGeom prst="roundRect">
              <a:avLst>
                <a:gd name="adj" fmla="val 1480"/>
              </a:avLst>
            </a:prstGeom>
            <a:solidFill>
              <a:schemeClr val="accent3"/>
            </a:solidFill>
            <a:ln>
              <a:noFill/>
            </a:ln>
            <a:effectLst>
              <a:outerShdw blurRad="939800" dist="609600" dir="2700000" sx="99000" sy="99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a:extLst>
                <a:ext uri="{FF2B5EF4-FFF2-40B4-BE49-F238E27FC236}">
                  <a16:creationId xmlns:a16="http://schemas.microsoft.com/office/drawing/2014/main" id="{AFF3E5BF-7235-4140-99FA-AD14494ECDC5}"/>
                </a:ext>
              </a:extLst>
            </p:cNvPr>
            <p:cNvGrpSpPr/>
            <p:nvPr/>
          </p:nvGrpSpPr>
          <p:grpSpPr>
            <a:xfrm>
              <a:off x="1032578" y="865712"/>
              <a:ext cx="10632059" cy="4423575"/>
              <a:chOff x="1353129" y="865712"/>
              <a:chExt cx="10632059" cy="4423575"/>
            </a:xfrm>
          </p:grpSpPr>
          <p:sp>
            <p:nvSpPr>
              <p:cNvPr id="47" name="TextBox 46">
                <a:extLst>
                  <a:ext uri="{FF2B5EF4-FFF2-40B4-BE49-F238E27FC236}">
                    <a16:creationId xmlns:a16="http://schemas.microsoft.com/office/drawing/2014/main" id="{7EF536FD-7A92-46BD-876D-2DAAD550A988}"/>
                  </a:ext>
                </a:extLst>
              </p:cNvPr>
              <p:cNvSpPr txBox="1"/>
              <p:nvPr/>
            </p:nvSpPr>
            <p:spPr>
              <a:xfrm>
                <a:off x="1353129" y="865712"/>
                <a:ext cx="10632059" cy="338554"/>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b="1" i="0" dirty="0">
                    <a:solidFill>
                      <a:srgbClr val="E3E3E3"/>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Q.5 What is the relationship between miles driven and trip duration?</a:t>
                </a:r>
                <a:endParaRPr kumimoji="0" lang="en-US" sz="20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endParaRPr>
              </a:p>
            </p:txBody>
          </p:sp>
          <p:sp>
            <p:nvSpPr>
              <p:cNvPr id="48" name="TextBox 47">
                <a:extLst>
                  <a:ext uri="{FF2B5EF4-FFF2-40B4-BE49-F238E27FC236}">
                    <a16:creationId xmlns:a16="http://schemas.microsoft.com/office/drawing/2014/main" id="{9DD0FF79-ECDF-45C8-A315-767C66D6BB61}"/>
                  </a:ext>
                </a:extLst>
              </p:cNvPr>
              <p:cNvSpPr txBox="1"/>
              <p:nvPr/>
            </p:nvSpPr>
            <p:spPr>
              <a:xfrm>
                <a:off x="1365600" y="1811412"/>
                <a:ext cx="3874192" cy="3477875"/>
              </a:xfrm>
              <a:prstGeom prst="rect">
                <a:avLst/>
              </a:prstGeom>
              <a:noFill/>
            </p:spPr>
            <p:txBody>
              <a:bodyPr wrap="square">
                <a:spAutoFit/>
              </a:bodyPr>
              <a:lstStyle/>
              <a:p>
                <a:r>
                  <a:rPr lang="en-US" sz="2000" b="0" i="0" dirty="0">
                    <a:solidFill>
                      <a:srgbClr val="E3E3E3"/>
                    </a:solidFill>
                    <a:effectLst/>
                    <a:latin typeface="Roboto" panose="02000000000000000000" pitchFamily="2" charset="0"/>
                  </a:rPr>
                  <a:t>There's a positive correlation between miles driven and trip duration. As the distance traveled increases, the trip duration generally increases as well. However, this relationship is not strictly linear. There are trips with short distances and longer durations, likely due to traffic or other factors that slow down the journey.</a:t>
                </a:r>
                <a:endParaRPr lang="en-US" sz="2000" dirty="0">
                  <a:solidFill>
                    <a:schemeClr val="bg1"/>
                  </a:solidFill>
                  <a:latin typeface="Verdana" panose="020B0604030504040204" pitchFamily="34" charset="0"/>
                  <a:ea typeface="Verdana" panose="020B0604030504040204" pitchFamily="34" charset="0"/>
                </a:endParaRPr>
              </a:p>
            </p:txBody>
          </p:sp>
        </p:grpSp>
      </p:grpSp>
      <p:pic>
        <p:nvPicPr>
          <p:cNvPr id="5" name="Picture 4">
            <a:extLst>
              <a:ext uri="{FF2B5EF4-FFF2-40B4-BE49-F238E27FC236}">
                <a16:creationId xmlns:a16="http://schemas.microsoft.com/office/drawing/2014/main" id="{6510F9E6-5C51-4D4E-ABD8-6B677CC8CF8B}"/>
              </a:ext>
            </a:extLst>
          </p:cNvPr>
          <p:cNvPicPr>
            <a:picLocks noChangeAspect="1"/>
          </p:cNvPicPr>
          <p:nvPr/>
        </p:nvPicPr>
        <p:blipFill>
          <a:blip r:embed="rId3"/>
          <a:stretch>
            <a:fillRect/>
          </a:stretch>
        </p:blipFill>
        <p:spPr>
          <a:xfrm>
            <a:off x="4768177" y="1423563"/>
            <a:ext cx="7310627" cy="4680458"/>
          </a:xfrm>
          <a:prstGeom prst="rect">
            <a:avLst/>
          </a:prstGeom>
        </p:spPr>
      </p:pic>
    </p:spTree>
    <p:extLst>
      <p:ext uri="{BB962C8B-B14F-4D97-AF65-F5344CB8AC3E}">
        <p14:creationId xmlns:p14="http://schemas.microsoft.com/office/powerpoint/2010/main" val="3553675720"/>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8F8F8"/>
        </a:solidFill>
        <a:effectLst/>
      </p:bgPr>
    </p:bg>
    <p:spTree>
      <p:nvGrpSpPr>
        <p:cNvPr id="1" name=""/>
        <p:cNvGrpSpPr/>
        <p:nvPr/>
      </p:nvGrpSpPr>
      <p:grpSpPr>
        <a:xfrm>
          <a:off x="0" y="0"/>
          <a:ext cx="0" cy="0"/>
          <a:chOff x="0" y="0"/>
          <a:chExt cx="0" cy="0"/>
        </a:xfrm>
      </p:grpSpPr>
      <p:pic>
        <p:nvPicPr>
          <p:cNvPr id="26" name="Picture Placeholder 61">
            <a:extLst>
              <a:ext uri="{FF2B5EF4-FFF2-40B4-BE49-F238E27FC236}">
                <a16:creationId xmlns:a16="http://schemas.microsoft.com/office/drawing/2014/main" id="{9AB5414B-AE00-48A8-9AB6-1B0E50D4577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770" b="7770"/>
          <a:stretch>
            <a:fillRect/>
          </a:stretch>
        </p:blipFill>
        <p:spPr>
          <a:xfrm>
            <a:off x="0" y="0"/>
            <a:ext cx="12192000" cy="6858000"/>
          </a:xfrm>
        </p:spPr>
      </p:pic>
      <p:sp>
        <p:nvSpPr>
          <p:cNvPr id="32" name="Rectangle 31">
            <a:extLst>
              <a:ext uri="{FF2B5EF4-FFF2-40B4-BE49-F238E27FC236}">
                <a16:creationId xmlns:a16="http://schemas.microsoft.com/office/drawing/2014/main" id="{67C79BF9-1D34-43F7-A075-62F83C6AA24B}"/>
              </a:ext>
            </a:extLst>
          </p:cNvPr>
          <p:cNvSpPr/>
          <p:nvPr/>
        </p:nvSpPr>
        <p:spPr>
          <a:xfrm>
            <a:off x="0" y="0"/>
            <a:ext cx="12192000" cy="6858000"/>
          </a:xfrm>
          <a:prstGeom prst="rect">
            <a:avLst/>
          </a:prstGeom>
          <a:gradFill flip="none" rotWithShape="1">
            <a:gsLst>
              <a:gs pos="100000">
                <a:schemeClr val="accent3">
                  <a:lumMod val="90000"/>
                  <a:lumOff val="10000"/>
                </a:schemeClr>
              </a:gs>
              <a:gs pos="0">
                <a:schemeClr val="accent3">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 name="Straight Connector 2">
            <a:extLst>
              <a:ext uri="{FF2B5EF4-FFF2-40B4-BE49-F238E27FC236}">
                <a16:creationId xmlns:a16="http://schemas.microsoft.com/office/drawing/2014/main" id="{1DCE9B5E-CF10-4F4A-8CD7-A8A25972BB40}"/>
              </a:ext>
            </a:extLst>
          </p:cNvPr>
          <p:cNvCxnSpPr>
            <a:cxnSpLocks/>
          </p:cNvCxnSpPr>
          <p:nvPr/>
        </p:nvCxnSpPr>
        <p:spPr>
          <a:xfrm>
            <a:off x="6521622" y="4257356"/>
            <a:ext cx="4524910" cy="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09C58A2-12B6-4A37-BC5B-486F6C5DDAF1}"/>
              </a:ext>
            </a:extLst>
          </p:cNvPr>
          <p:cNvGrpSpPr/>
          <p:nvPr/>
        </p:nvGrpSpPr>
        <p:grpSpPr>
          <a:xfrm>
            <a:off x="1032578" y="753979"/>
            <a:ext cx="11159422" cy="5872920"/>
            <a:chOff x="1032578" y="753979"/>
            <a:chExt cx="11159422" cy="5872920"/>
          </a:xfrm>
        </p:grpSpPr>
        <p:sp>
          <p:nvSpPr>
            <p:cNvPr id="4" name="Rectangle: Rounded Corners 3">
              <a:extLst>
                <a:ext uri="{FF2B5EF4-FFF2-40B4-BE49-F238E27FC236}">
                  <a16:creationId xmlns:a16="http://schemas.microsoft.com/office/drawing/2014/main" id="{27D8FCD5-6A51-4F60-BE58-F4759366F97D}"/>
                </a:ext>
              </a:extLst>
            </p:cNvPr>
            <p:cNvSpPr/>
            <p:nvPr/>
          </p:nvSpPr>
          <p:spPr>
            <a:xfrm>
              <a:off x="1032578" y="753979"/>
              <a:ext cx="10126844" cy="5350042"/>
            </a:xfrm>
            <a:prstGeom prst="roundRect">
              <a:avLst>
                <a:gd name="adj" fmla="val 1480"/>
              </a:avLst>
            </a:prstGeom>
            <a:solidFill>
              <a:schemeClr val="accent3"/>
            </a:solidFill>
            <a:ln>
              <a:noFill/>
            </a:ln>
            <a:effectLst>
              <a:outerShdw blurRad="939800" dist="609600" dir="2700000" sx="99000" sy="99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grpSp>
          <p:nvGrpSpPr>
            <p:cNvPr id="8" name="Group 7">
              <a:extLst>
                <a:ext uri="{FF2B5EF4-FFF2-40B4-BE49-F238E27FC236}">
                  <a16:creationId xmlns:a16="http://schemas.microsoft.com/office/drawing/2014/main" id="{AFF3E5BF-7235-4140-99FA-AD14494ECDC5}"/>
                </a:ext>
              </a:extLst>
            </p:cNvPr>
            <p:cNvGrpSpPr/>
            <p:nvPr/>
          </p:nvGrpSpPr>
          <p:grpSpPr>
            <a:xfrm>
              <a:off x="8460083" y="905781"/>
              <a:ext cx="3731917" cy="5721118"/>
              <a:chOff x="8780634" y="905781"/>
              <a:chExt cx="3731917" cy="5721118"/>
            </a:xfrm>
          </p:grpSpPr>
          <p:sp>
            <p:nvSpPr>
              <p:cNvPr id="47" name="TextBox 46">
                <a:extLst>
                  <a:ext uri="{FF2B5EF4-FFF2-40B4-BE49-F238E27FC236}">
                    <a16:creationId xmlns:a16="http://schemas.microsoft.com/office/drawing/2014/main" id="{7EF536FD-7A92-46BD-876D-2DAAD550A988}"/>
                  </a:ext>
                </a:extLst>
              </p:cNvPr>
              <p:cNvSpPr txBox="1"/>
              <p:nvPr/>
            </p:nvSpPr>
            <p:spPr>
              <a:xfrm>
                <a:off x="8780634" y="905781"/>
                <a:ext cx="3731917" cy="1126462"/>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800" b="1" i="0" dirty="0">
                    <a:solidFill>
                      <a:srgbClr val="E3E3E3"/>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Q.6 What is the distribution of trip distances?</a:t>
                </a:r>
                <a:endParaRPr kumimoji="0" lang="en-US" sz="2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Verdana" panose="020B0604030504040204" pitchFamily="34" charset="0"/>
                  <a:ea typeface="Verdana" panose="020B0604030504040204" pitchFamily="34" charset="0"/>
                </a:endParaRPr>
              </a:p>
            </p:txBody>
          </p:sp>
          <p:sp>
            <p:nvSpPr>
              <p:cNvPr id="48" name="TextBox 47">
                <a:extLst>
                  <a:ext uri="{FF2B5EF4-FFF2-40B4-BE49-F238E27FC236}">
                    <a16:creationId xmlns:a16="http://schemas.microsoft.com/office/drawing/2014/main" id="{9DD0FF79-ECDF-45C8-A315-767C66D6BB61}"/>
                  </a:ext>
                </a:extLst>
              </p:cNvPr>
              <p:cNvSpPr txBox="1"/>
              <p:nvPr/>
            </p:nvSpPr>
            <p:spPr>
              <a:xfrm>
                <a:off x="8820593" y="2012238"/>
                <a:ext cx="3691958" cy="4614661"/>
              </a:xfrm>
              <a:prstGeom prst="rect">
                <a:avLst/>
              </a:prstGeom>
              <a:noFill/>
            </p:spPr>
            <p:txBody>
              <a:bodyPr wrap="square">
                <a:spAutoFit/>
              </a:bodyPr>
              <a:lstStyle/>
              <a:p>
                <a:pPr>
                  <a:lnSpc>
                    <a:spcPct val="150000"/>
                  </a:lnSpc>
                </a:pPr>
                <a:r>
                  <a:rPr lang="en-US" b="0" i="0" dirty="0">
                    <a:solidFill>
                      <a:srgbClr val="E3E3E3"/>
                    </a:solidFill>
                    <a:effectLst/>
                    <a:latin typeface="Roboto" panose="02000000000000000000" pitchFamily="2" charset="0"/>
                  </a:rPr>
                  <a:t>Similar to trip durations, trip distances are mostly short with a majority under 10 miles. The distribution is also right-skewed, with a long tail implying the presence of a few longer distance trips. This reaffirms the finding that Uber usage in the dataset predominantly consists of shorter trips within a city or metropolitan area.</a:t>
                </a:r>
                <a:endParaRPr lang="en-US" dirty="0">
                  <a:solidFill>
                    <a:schemeClr val="bg1"/>
                  </a:solidFill>
                  <a:latin typeface="Verdana" panose="020B0604030504040204" pitchFamily="34" charset="0"/>
                  <a:ea typeface="Verdana" panose="020B0604030504040204" pitchFamily="34" charset="0"/>
                </a:endParaRPr>
              </a:p>
            </p:txBody>
          </p:sp>
        </p:grpSp>
      </p:grpSp>
      <p:pic>
        <p:nvPicPr>
          <p:cNvPr id="5" name="Picture 4">
            <a:extLst>
              <a:ext uri="{FF2B5EF4-FFF2-40B4-BE49-F238E27FC236}">
                <a16:creationId xmlns:a16="http://schemas.microsoft.com/office/drawing/2014/main" id="{62144FEF-E544-498C-9E48-CE82DB73FB99}"/>
              </a:ext>
            </a:extLst>
          </p:cNvPr>
          <p:cNvPicPr>
            <a:picLocks noChangeAspect="1"/>
          </p:cNvPicPr>
          <p:nvPr/>
        </p:nvPicPr>
        <p:blipFill>
          <a:blip r:embed="rId3"/>
          <a:stretch>
            <a:fillRect/>
          </a:stretch>
        </p:blipFill>
        <p:spPr>
          <a:xfrm>
            <a:off x="152750" y="663585"/>
            <a:ext cx="8307333" cy="5288634"/>
          </a:xfrm>
          <a:prstGeom prst="rect">
            <a:avLst/>
          </a:prstGeom>
        </p:spPr>
      </p:pic>
    </p:spTree>
    <p:extLst>
      <p:ext uri="{BB962C8B-B14F-4D97-AF65-F5344CB8AC3E}">
        <p14:creationId xmlns:p14="http://schemas.microsoft.com/office/powerpoint/2010/main" val="4061865742"/>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75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heme/theme1.xml><?xml version="1.0" encoding="utf-8"?>
<a:theme xmlns:a="http://schemas.openxmlformats.org/drawingml/2006/main" name="Office Theme">
  <a:themeElements>
    <a:clrScheme name="Custom 43">
      <a:dk1>
        <a:sysClr val="windowText" lastClr="000000"/>
      </a:dk1>
      <a:lt1>
        <a:sysClr val="window" lastClr="FFFFFF"/>
      </a:lt1>
      <a:dk2>
        <a:srgbClr val="44546A"/>
      </a:dk2>
      <a:lt2>
        <a:srgbClr val="E7E6E6"/>
      </a:lt2>
      <a:accent1>
        <a:srgbClr val="1BBAC0"/>
      </a:accent1>
      <a:accent2>
        <a:srgbClr val="76DDE2"/>
      </a:accent2>
      <a:accent3>
        <a:srgbClr val="0B0A1A"/>
      </a:accent3>
      <a:accent4>
        <a:srgbClr val="FFB703"/>
      </a:accent4>
      <a:accent5>
        <a:srgbClr val="FB8500"/>
      </a:accent5>
      <a:accent6>
        <a:srgbClr val="70AD47"/>
      </a:accent6>
      <a:hlink>
        <a:srgbClr val="0563C1"/>
      </a:hlink>
      <a:folHlink>
        <a:srgbClr val="954F72"/>
      </a:folHlink>
    </a:clrScheme>
    <a:fontScheme name="Custom 34">
      <a:majorFont>
        <a:latin typeface="Orbitron Black"/>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3">
    <a:dk1>
      <a:sysClr val="windowText" lastClr="000000"/>
    </a:dk1>
    <a:lt1>
      <a:sysClr val="window" lastClr="FFFFFF"/>
    </a:lt1>
    <a:dk2>
      <a:srgbClr val="44546A"/>
    </a:dk2>
    <a:lt2>
      <a:srgbClr val="E7E6E6"/>
    </a:lt2>
    <a:accent1>
      <a:srgbClr val="1BBAC0"/>
    </a:accent1>
    <a:accent2>
      <a:srgbClr val="76DDE2"/>
    </a:accent2>
    <a:accent3>
      <a:srgbClr val="0B0A1A"/>
    </a:accent3>
    <a:accent4>
      <a:srgbClr val="FFB703"/>
    </a:accent4>
    <a:accent5>
      <a:srgbClr val="FB8500"/>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1425</TotalTime>
  <Words>789</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Orbitron Black</vt:lpstr>
      <vt:lpstr>Roboto</vt:lpstr>
      <vt:lpstr>Segoe UI</vt:lpstr>
      <vt:lpstr>Segoe UI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Creative Next</dc:creator>
  <cp:lastModifiedBy>Windows User</cp:lastModifiedBy>
  <cp:revision>126</cp:revision>
  <dcterms:created xsi:type="dcterms:W3CDTF">2021-10-06T07:15:06Z</dcterms:created>
  <dcterms:modified xsi:type="dcterms:W3CDTF">2025-01-27T14:07:07Z</dcterms:modified>
</cp:coreProperties>
</file>