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7" r:id="rId3"/>
    <p:sldId id="264" r:id="rId4"/>
    <p:sldId id="271" r:id="rId5"/>
    <p:sldId id="300" r:id="rId6"/>
    <p:sldId id="301" r:id="rId7"/>
    <p:sldId id="302" r:id="rId8"/>
    <p:sldId id="303" r:id="rId9"/>
    <p:sldId id="304" r:id="rId10"/>
    <p:sldId id="305" r:id="rId11"/>
    <p:sldId id="285" r:id="rId1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D0B20"/>
    <a:srgbClr val="212121"/>
    <a:srgbClr val="480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4995"/>
    <p:restoredTop sz="94660"/>
  </p:normalViewPr>
  <p:slideViewPr>
    <p:cSldViewPr snapToGrid="0" showGuides="1">
      <p:cViewPr>
        <p:scale>
          <a:sx n="66" d="100"/>
          <a:sy n="66" d="100"/>
        </p:scale>
        <p:origin x="2310" y="1020"/>
      </p:cViewPr>
      <p:guideLst>
        <p:guide orient="horz" pos="2174"/>
        <p:guide pos="2926"/>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fontAlgn="auto"/>
            <a:r>
              <a:rPr lang="zh-CN" altLang="en-US" strike="noStrike" noProof="1" smtClean="0">
                <a:sym typeface="+mn-ea"/>
              </a:rPr>
              <a:t>Click here to edit the master 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4" name="文本框 3"/>
          <p:cNvSpPr txBox="1"/>
          <p:nvPr/>
        </p:nvSpPr>
        <p:spPr>
          <a:xfrm>
            <a:off x="5063173" y="2099945"/>
            <a:ext cx="6716713" cy="1568450"/>
          </a:xfrm>
          <a:prstGeom prst="rect">
            <a:avLst/>
          </a:prstGeom>
          <a:noFill/>
        </p:spPr>
        <p:txBody>
          <a:bodyPr wrap="square" rtlCol="0">
            <a:spAutoFit/>
          </a:bodyPr>
          <a:lstStyle/>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 TEXT SUMMARIZATION</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               AND </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DOCUMENT SIMILARITY</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p:txBody>
      </p:sp>
      <p:sp>
        <p:nvSpPr>
          <p:cNvPr id="2" name="Text Box 1"/>
          <p:cNvSpPr txBox="1"/>
          <p:nvPr/>
        </p:nvSpPr>
        <p:spPr>
          <a:xfrm>
            <a:off x="5537200" y="3862070"/>
            <a:ext cx="3539490" cy="368300"/>
          </a:xfrm>
          <a:prstGeom prst="rect">
            <a:avLst/>
          </a:prstGeom>
          <a:noFill/>
        </p:spPr>
        <p:txBody>
          <a:bodyPr wrap="none" rtlCol="0">
            <a:spAutoFit/>
          </a:bodyPr>
          <a:p>
            <a:r>
              <a:rPr lang="en-US">
                <a:solidFill>
                  <a:schemeClr val="bg1"/>
                </a:solidFill>
                <a:latin typeface="Impact" panose="020B0806030902050204" pitchFamily="34" charset="0"/>
                <a:cs typeface="Impact" panose="020B0806030902050204" pitchFamily="34" charset="0"/>
              </a:rPr>
              <a:t>USING TF-IDF  AND COSINE SIMILARITY</a:t>
            </a:r>
            <a:endParaRPr lang="en-US">
              <a:solidFill>
                <a:schemeClr val="bg1"/>
              </a:solidFill>
              <a:latin typeface="Impact" panose="020B0806030902050204" pitchFamily="34" charset="0"/>
              <a:cs typeface="Impact" panose="020B0806030902050204" pitchFamily="34" charset="0"/>
            </a:endParaRPr>
          </a:p>
        </p:txBody>
      </p:sp>
      <p:sp>
        <p:nvSpPr>
          <p:cNvPr id="3" name="Text Box 2"/>
          <p:cNvSpPr txBox="1"/>
          <p:nvPr/>
        </p:nvSpPr>
        <p:spPr>
          <a:xfrm>
            <a:off x="8392795" y="5174615"/>
            <a:ext cx="2593975" cy="1198880"/>
          </a:xfrm>
          <a:prstGeom prst="rect">
            <a:avLst/>
          </a:prstGeom>
          <a:noFill/>
        </p:spPr>
        <p:txBody>
          <a:bodyPr wrap="none" rtlCol="0">
            <a:spAutoFit/>
          </a:bodyPr>
          <a:p>
            <a:r>
              <a:rPr lang="en-US">
                <a:solidFill>
                  <a:schemeClr val="bg1"/>
                </a:solidFill>
                <a:latin typeface="Impact" panose="020B0806030902050204" pitchFamily="34" charset="0"/>
                <a:cs typeface="Impact" panose="020B0806030902050204" pitchFamily="34" charset="0"/>
              </a:rPr>
              <a:t>BY:-</a:t>
            </a:r>
            <a:endParaRPr lang="en-US">
              <a:solidFill>
                <a:schemeClr val="bg1"/>
              </a:solidFill>
              <a:latin typeface="Impact" panose="020B0806030902050204" pitchFamily="34" charset="0"/>
              <a:cs typeface="Impact" panose="020B0806030902050204" pitchFamily="34" charset="0"/>
            </a:endParaRPr>
          </a:p>
          <a:p>
            <a:r>
              <a:rPr lang="en-US">
                <a:solidFill>
                  <a:schemeClr val="bg1"/>
                </a:solidFill>
                <a:latin typeface="Impact" panose="020B0806030902050204" pitchFamily="34" charset="0"/>
                <a:cs typeface="Impact" panose="020B0806030902050204" pitchFamily="34" charset="0"/>
              </a:rPr>
              <a:t>	ANUPREET SINGH</a:t>
            </a:r>
            <a:endParaRPr lang="en-US">
              <a:solidFill>
                <a:schemeClr val="bg1"/>
              </a:solidFill>
              <a:latin typeface="Impact" panose="020B0806030902050204" pitchFamily="34" charset="0"/>
              <a:cs typeface="Impact" panose="020B0806030902050204" pitchFamily="34" charset="0"/>
            </a:endParaRPr>
          </a:p>
          <a:p>
            <a:r>
              <a:rPr lang="en-US">
                <a:solidFill>
                  <a:schemeClr val="bg1"/>
                </a:solidFill>
                <a:latin typeface="Impact" panose="020B0806030902050204" pitchFamily="34" charset="0"/>
                <a:cs typeface="Impact" panose="020B0806030902050204" pitchFamily="34" charset="0"/>
              </a:rPr>
              <a:t>	RITURAJ ROY</a:t>
            </a:r>
            <a:endParaRPr lang="en-US">
              <a:solidFill>
                <a:schemeClr val="bg1"/>
              </a:solidFill>
              <a:latin typeface="Impact" panose="020B0806030902050204" pitchFamily="34" charset="0"/>
              <a:cs typeface="Impact" panose="020B0806030902050204" pitchFamily="34" charset="0"/>
            </a:endParaRPr>
          </a:p>
          <a:p>
            <a:endParaRPr lang="en-US">
              <a:solidFill>
                <a:schemeClr val="bg1"/>
              </a:solidFill>
              <a:latin typeface="Impact" panose="020B0806030902050204" pitchFamily="34" charset="0"/>
              <a:cs typeface="Impact" panose="020B080603090205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图片 1"/>
          <p:cNvPicPr>
            <a:picLocks noChangeAspect="1"/>
          </p:cNvPicPr>
          <p:nvPr/>
        </p:nvPicPr>
        <p:blipFill>
          <a:blip r:embed="rId1"/>
          <a:stretch>
            <a:fillRect/>
          </a:stretch>
        </p:blipFill>
        <p:spPr>
          <a:xfrm>
            <a:off x="0" y="-1587"/>
            <a:ext cx="12192000" cy="6858000"/>
          </a:xfrm>
          <a:prstGeom prst="rect">
            <a:avLst/>
          </a:prstGeom>
          <a:noFill/>
          <a:ln w="9525">
            <a:noFill/>
          </a:ln>
        </p:spPr>
      </p:pic>
      <p:sp>
        <p:nvSpPr>
          <p:cNvPr id="26626" name="文本框 5"/>
          <p:cNvSpPr txBox="1"/>
          <p:nvPr/>
        </p:nvSpPr>
        <p:spPr>
          <a:xfrm>
            <a:off x="4435475" y="2705100"/>
            <a:ext cx="6421438" cy="1444625"/>
          </a:xfrm>
          <a:prstGeom prst="rect">
            <a:avLst/>
          </a:prstGeom>
          <a:noFill/>
          <a:ln w="9525">
            <a:noFill/>
          </a:ln>
        </p:spPr>
        <p:txBody>
          <a:bodyPr anchor="t">
            <a:spAutoFit/>
          </a:bodyPr>
          <a:p>
            <a:r>
              <a:rPr lang="en-US" altLang="zh-CN" sz="8800" b="1" dirty="0">
                <a:solidFill>
                  <a:schemeClr val="bg1"/>
                </a:solidFill>
                <a:latin typeface="Microsoft YaHei" panose="020B0503020204020204" pitchFamily="34" charset="-122"/>
                <a:ea typeface="Microsoft YaHei" panose="020B0503020204020204" pitchFamily="34" charset="-122"/>
              </a:rPr>
              <a:t>Thank you</a:t>
            </a:r>
            <a:r>
              <a:rPr lang="zh-CN" altLang="en-US" sz="8800" b="1" dirty="0">
                <a:solidFill>
                  <a:schemeClr val="bg1"/>
                </a:solidFill>
                <a:latin typeface="Microsoft YaHei" panose="020B0503020204020204" pitchFamily="34" charset="-122"/>
                <a:ea typeface="Microsoft YaHei" panose="020B0503020204020204" pitchFamily="34" charset="-122"/>
              </a:rPr>
              <a:t>！</a:t>
            </a:r>
            <a:endParaRPr lang="zh-CN" altLang="en-US"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122" name="文本框 8"/>
          <p:cNvSpPr txBox="1"/>
          <p:nvPr/>
        </p:nvSpPr>
        <p:spPr>
          <a:xfrm>
            <a:off x="5040630" y="992505"/>
            <a:ext cx="4927600" cy="645160"/>
          </a:xfrm>
          <a:prstGeom prst="rect">
            <a:avLst/>
          </a:prstGeom>
          <a:noFill/>
          <a:ln w="9525">
            <a:noFill/>
          </a:ln>
        </p:spPr>
        <p:txBody>
          <a:bodyPr wrap="square" anchor="t">
            <a:spAutoFit/>
          </a:bodyPr>
          <a:p>
            <a:r>
              <a:rPr lang="en-US" altLang="zh-CN" sz="3600" b="1" dirty="0">
                <a:solidFill>
                  <a:schemeClr val="bg1"/>
                </a:solidFill>
                <a:latin typeface="Microsoft YaHei" panose="020B0503020204020204" pitchFamily="34" charset="-122"/>
                <a:ea typeface="Microsoft YaHei" panose="020B0503020204020204" pitchFamily="34" charset="-122"/>
              </a:rPr>
              <a:t>MAIN CONCEPTS</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sp>
        <p:nvSpPr>
          <p:cNvPr id="5123" name="文本框 6"/>
          <p:cNvSpPr txBox="1"/>
          <p:nvPr/>
        </p:nvSpPr>
        <p:spPr>
          <a:xfrm>
            <a:off x="6053138" y="25923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TF-IDF</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矩形 2"/>
          <p:cNvSpPr/>
          <p:nvPr/>
        </p:nvSpPr>
        <p:spPr>
          <a:xfrm>
            <a:off x="5283200" y="2540000"/>
            <a:ext cx="566738" cy="5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直角三角形 9"/>
          <p:cNvSpPr/>
          <p:nvPr/>
        </p:nvSpPr>
        <p:spPr>
          <a:xfrm rot="5400000">
            <a:off x="5283200" y="25400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6" name="文本框 10"/>
          <p:cNvSpPr txBox="1"/>
          <p:nvPr/>
        </p:nvSpPr>
        <p:spPr>
          <a:xfrm>
            <a:off x="5370513" y="26003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1</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27" name="文本框 14"/>
          <p:cNvSpPr txBox="1"/>
          <p:nvPr/>
        </p:nvSpPr>
        <p:spPr>
          <a:xfrm>
            <a:off x="6053138" y="35067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Cosine Similarity</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7" name="矩形 16"/>
          <p:cNvSpPr/>
          <p:nvPr/>
        </p:nvSpPr>
        <p:spPr>
          <a:xfrm>
            <a:off x="5283200" y="3454400"/>
            <a:ext cx="566738"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直角三角形 17"/>
          <p:cNvSpPr/>
          <p:nvPr/>
        </p:nvSpPr>
        <p:spPr>
          <a:xfrm rot="5400000">
            <a:off x="5283200" y="34544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0" name="文本框 18"/>
          <p:cNvSpPr txBox="1"/>
          <p:nvPr/>
        </p:nvSpPr>
        <p:spPr>
          <a:xfrm>
            <a:off x="5370513" y="35147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2</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31" name="文本框 20"/>
          <p:cNvSpPr txBox="1"/>
          <p:nvPr/>
        </p:nvSpPr>
        <p:spPr>
          <a:xfrm>
            <a:off x="6053138" y="44211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Text File Handling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3" name="矩形 22"/>
          <p:cNvSpPr/>
          <p:nvPr/>
        </p:nvSpPr>
        <p:spPr>
          <a:xfrm>
            <a:off x="5283200" y="4368800"/>
            <a:ext cx="566738"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直角三角形 23"/>
          <p:cNvSpPr/>
          <p:nvPr/>
        </p:nvSpPr>
        <p:spPr>
          <a:xfrm rot="5400000">
            <a:off x="5283200" y="43688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4" name="文本框 24"/>
          <p:cNvSpPr txBox="1"/>
          <p:nvPr/>
        </p:nvSpPr>
        <p:spPr>
          <a:xfrm>
            <a:off x="5370513" y="44291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3</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35" name="文本框 26"/>
          <p:cNvSpPr txBox="1"/>
          <p:nvPr/>
        </p:nvSpPr>
        <p:spPr>
          <a:xfrm>
            <a:off x="6053138" y="5334000"/>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Python Libraries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9" name="矩形 28"/>
          <p:cNvSpPr/>
          <p:nvPr/>
        </p:nvSpPr>
        <p:spPr>
          <a:xfrm>
            <a:off x="5283200" y="5281613"/>
            <a:ext cx="566738" cy="5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直角三角形 29"/>
          <p:cNvSpPr/>
          <p:nvPr/>
        </p:nvSpPr>
        <p:spPr>
          <a:xfrm rot="5400000">
            <a:off x="5283200" y="5281613"/>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8" name="文本框 30"/>
          <p:cNvSpPr txBox="1"/>
          <p:nvPr/>
        </p:nvSpPr>
        <p:spPr>
          <a:xfrm>
            <a:off x="5370513" y="5343525"/>
            <a:ext cx="420687" cy="522288"/>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4</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935730" y="192405"/>
            <a:ext cx="3595688" cy="583565"/>
          </a:xfrm>
          <a:prstGeom prst="rect">
            <a:avLst/>
          </a:prstGeom>
          <a:noFill/>
          <a:ln w="9525">
            <a:noFill/>
          </a:ln>
        </p:spPr>
        <p:txBody>
          <a:bodyPr wrap="square" anchor="t">
            <a:spAutoFit/>
          </a:bodyPr>
          <a:p>
            <a:pPr algn="ctr" defTabSz="914400"/>
            <a:r>
              <a:rPr lang="en-US" altLang="zh-CN" sz="3200" b="1" dirty="0">
                <a:solidFill>
                  <a:srgbClr val="262626"/>
                </a:solidFill>
                <a:latin typeface="Microsoft YaHei" panose="020B0503020204020204" pitchFamily="34" charset="-122"/>
                <a:ea typeface="Microsoft YaHei" panose="020B0503020204020204" pitchFamily="34" charset="-122"/>
              </a:rPr>
              <a:t>TF-IDF</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84555" y="1201420"/>
            <a:ext cx="2940685" cy="368300"/>
          </a:xfrm>
          <a:prstGeom prst="rect">
            <a:avLst/>
          </a:prstGeom>
          <a:noFill/>
        </p:spPr>
        <p:txBody>
          <a:bodyPr wrap="none" rtlCol="0">
            <a:spAutoFit/>
          </a:bodyPr>
          <a:p>
            <a:pPr algn="l"/>
            <a:r>
              <a:rPr lang="en-US" b="1">
                <a:latin typeface="Microsoft YaHei" panose="020B0503020204020204" pitchFamily="34" charset="-122"/>
                <a:ea typeface="Microsoft YaHei" panose="020B0503020204020204" pitchFamily="34" charset="-122"/>
                <a:sym typeface="+mn-ea"/>
              </a:rPr>
              <a:t>TERM FREQ</a:t>
            </a:r>
            <a:r>
              <a:rPr lang="en-US" b="1">
                <a:latin typeface="Microsoft YaHei" panose="020B0503020204020204" pitchFamily="34" charset="-122"/>
                <a:ea typeface="Microsoft YaHei" panose="020B0503020204020204" pitchFamily="34" charset="-122"/>
              </a:rPr>
              <a:t>UENCY(TF):-</a:t>
            </a:r>
            <a:endParaRPr lang="en-US"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3825240" y="1201420"/>
            <a:ext cx="7192010" cy="1198880"/>
          </a:xfrm>
          <a:prstGeom prst="rect">
            <a:avLst/>
          </a:prstGeom>
          <a:noFill/>
        </p:spPr>
        <p:txBody>
          <a:bodyPr wrap="square" rtlCol="0">
            <a:spAutoFit/>
          </a:bodyPr>
          <a:p>
            <a:pPr algn="l"/>
            <a:r>
              <a:rPr lang="en-US"/>
              <a:t>Term frequency (TF) is how often a word appears in a document, divided by how many words there are.</a:t>
            </a:r>
            <a:endParaRPr lang="en-US"/>
          </a:p>
          <a:p>
            <a:pPr algn="l"/>
            <a:r>
              <a:rPr lang="en-US"/>
              <a:t>TF(t) = (Number of times term t appears in a document) / (Total number of terms in the document)</a:t>
            </a:r>
            <a:endParaRPr lang="en-US"/>
          </a:p>
        </p:txBody>
      </p:sp>
      <p:sp>
        <p:nvSpPr>
          <p:cNvPr id="6" name="Text Box 5"/>
          <p:cNvSpPr txBox="1"/>
          <p:nvPr/>
        </p:nvSpPr>
        <p:spPr>
          <a:xfrm>
            <a:off x="884555" y="3067685"/>
            <a:ext cx="2807335" cy="645160"/>
          </a:xfrm>
          <a:prstGeom prst="rect">
            <a:avLst/>
          </a:prstGeom>
          <a:noFill/>
        </p:spPr>
        <p:txBody>
          <a:bodyPr wrap="none" rtlCol="0">
            <a:spAutoFit/>
          </a:bodyPr>
          <a:p>
            <a:r>
              <a:rPr lang="en-US" b="1">
                <a:ln/>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INVERSE DOCUMENT:- </a:t>
            </a:r>
            <a:endParaRPr lang="en-US" b="1">
              <a:ln/>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a:p>
            <a:r>
              <a:rPr lang="en-US" b="1">
                <a:ln/>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FREQUENCY(IDF)</a:t>
            </a:r>
            <a:endParaRPr lang="en-US" b="1">
              <a:ln/>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sp>
        <p:nvSpPr>
          <p:cNvPr id="7" name="Text Box 6"/>
          <p:cNvSpPr txBox="1"/>
          <p:nvPr/>
        </p:nvSpPr>
        <p:spPr>
          <a:xfrm>
            <a:off x="3825240" y="3067685"/>
            <a:ext cx="6993890" cy="1198880"/>
          </a:xfrm>
          <a:prstGeom prst="rect">
            <a:avLst/>
          </a:prstGeom>
          <a:noFill/>
        </p:spPr>
        <p:txBody>
          <a:bodyPr wrap="square" rtlCol="0">
            <a:spAutoFit/>
          </a:bodyPr>
          <a:p>
            <a:pPr algn="l"/>
            <a:r>
              <a:rPr lang="en-US"/>
              <a:t>Term frequency is how common a word is, inverse document frequency (IDF) is how unique or rare a word is.</a:t>
            </a:r>
            <a:endParaRPr lang="en-US"/>
          </a:p>
          <a:p>
            <a:pPr algn="l"/>
            <a:r>
              <a:rPr lang="en-US"/>
              <a:t>IDF(t) = log_e(Total number of documents / Number of documents with term t in it)</a:t>
            </a:r>
            <a:endParaRPr lang="en-US"/>
          </a:p>
        </p:txBody>
      </p:sp>
      <p:sp>
        <p:nvSpPr>
          <p:cNvPr id="8" name="Text Box 7"/>
          <p:cNvSpPr txBox="1"/>
          <p:nvPr/>
        </p:nvSpPr>
        <p:spPr>
          <a:xfrm>
            <a:off x="1436370" y="5111115"/>
            <a:ext cx="1410970" cy="460375"/>
          </a:xfrm>
          <a:prstGeom prst="rect">
            <a:avLst/>
          </a:prstGeom>
          <a:noFill/>
        </p:spPr>
        <p:txBody>
          <a:bodyPr wrap="none" rtlCol="0">
            <a:spAutoFit/>
          </a:bodyPr>
          <a:p>
            <a:r>
              <a:rPr lang="en-US" sz="2400" b="1">
                <a:latin typeface="Microsoft YaHei" panose="020B0503020204020204" pitchFamily="34" charset="-122"/>
                <a:ea typeface="Microsoft YaHei" panose="020B0503020204020204" pitchFamily="34" charset="-122"/>
              </a:rPr>
              <a:t>TF-IDF:-</a:t>
            </a:r>
            <a:endParaRPr lang="en-US" sz="2400" b="1">
              <a:latin typeface="Microsoft YaHei" panose="020B0503020204020204" pitchFamily="34" charset="-122"/>
              <a:ea typeface="Microsoft YaHei" panose="020B0503020204020204" pitchFamily="34" charset="-122"/>
            </a:endParaRPr>
          </a:p>
        </p:txBody>
      </p:sp>
      <p:sp>
        <p:nvSpPr>
          <p:cNvPr id="9" name="Text Box 8"/>
          <p:cNvSpPr txBox="1"/>
          <p:nvPr/>
        </p:nvSpPr>
        <p:spPr>
          <a:xfrm>
            <a:off x="3691890" y="5111115"/>
            <a:ext cx="6964680" cy="645160"/>
          </a:xfrm>
          <a:prstGeom prst="rect">
            <a:avLst/>
          </a:prstGeom>
          <a:noFill/>
        </p:spPr>
        <p:txBody>
          <a:bodyPr wrap="square" rtlCol="0">
            <a:spAutoFit/>
          </a:bodyPr>
          <a:p>
            <a:r>
              <a:rPr lang="en-US"/>
              <a:t>Product of TF and IDF of a term is known as the TF-IDF of that particular term in respect to the given documents.</a:t>
            </a:r>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54780" y="550545"/>
            <a:ext cx="4281805" cy="583565"/>
          </a:xfrm>
          <a:prstGeom prst="rect">
            <a:avLst/>
          </a:prstGeom>
          <a:noFill/>
        </p:spPr>
        <p:txBody>
          <a:bodyPr wrap="none" rtlCol="0">
            <a:spAutoFit/>
          </a:bodyPr>
          <a:p>
            <a:pPr algn="ctr"/>
            <a:r>
              <a:rPr lang="en-US" sz="3200" b="1">
                <a:latin typeface="Microsoft YaHei" panose="020B0503020204020204" pitchFamily="34" charset="-122"/>
                <a:ea typeface="Microsoft YaHei" panose="020B0503020204020204" pitchFamily="34" charset="-122"/>
              </a:rPr>
              <a:t>COSINE SIMILARITY</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1379220" y="1908175"/>
            <a:ext cx="10312400" cy="3969385"/>
          </a:xfrm>
          <a:prstGeom prst="rect">
            <a:avLst/>
          </a:prstGeom>
          <a:noFill/>
        </p:spPr>
        <p:txBody>
          <a:bodyPr wrap="square" rtlCol="0">
            <a:spAutoFit/>
          </a:bodyPr>
          <a:p>
            <a:pPr algn="l"/>
            <a:r>
              <a:rPr lang="en-US"/>
              <a:t>Cosine similarity is a metric used to measure how similar the documents are irrespective of their size. Mathematically, it measures the cosine of the angle between two vectors projected in a multi-dimensional space. The cosine similarity is advantageous because even if the two similar documents are far apart by the Euclidean distance (due to the size of the document), chances are they may still be oriented closer together. The smaller the angle, higher the cosine similarity.</a:t>
            </a:r>
            <a:endParaRPr lang="en-US"/>
          </a:p>
          <a:p>
            <a:pPr algn="l"/>
            <a:endParaRPr lang="en-US"/>
          </a:p>
          <a:p>
            <a:pPr algn="l"/>
            <a:r>
              <a:rPr lang="en-US"/>
              <a:t>Let x and y be two vectors for comparison. Using the cosine measure as a similarity function, we have</a:t>
            </a:r>
            <a:endParaRPr lang="en-US"/>
          </a:p>
          <a:p>
            <a:pPr algn="l"/>
            <a:r>
              <a:rPr lang="en-US"/>
              <a:t>	sim(x,y)=(x*y)/(|x|*|y|),</a:t>
            </a:r>
            <a:endParaRPr lang="en-US"/>
          </a:p>
          <a:p>
            <a:pPr algn="l"/>
            <a:endParaRPr lang="en-US"/>
          </a:p>
          <a:p>
            <a:pPr algn="l"/>
            <a:r>
              <a:rPr lang="en-US"/>
              <a:t>where ||x|| is the Euclidean norm of vector x=(x1,x2,…,xp), defined as x12+x22+⋯+xp2. Conceptually, it is the length of the vector. Similarly, ||y|| is the Euclidean norm of vector y. The measure computes the cosine of the angle between vectors x and y. A cosine value of 0 means that the two vectors are at 90 degrees to each other (orthogonal) and have no match. The closer the cosine value to 1, the smaller the angle and the greater the match between vectors.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82800" y="521970"/>
            <a:ext cx="8027035" cy="768350"/>
          </a:xfrm>
          <a:prstGeom prst="rect">
            <a:avLst/>
          </a:prstGeom>
          <a:noFill/>
        </p:spPr>
        <p:txBody>
          <a:bodyPr wrap="none" rtlCol="0">
            <a:spAutoFit/>
          </a:bodyPr>
          <a:p>
            <a:r>
              <a:rPr lang="en-US" sz="4400" b="1">
                <a:latin typeface="Microsoft YaHei" panose="020B0503020204020204" pitchFamily="34" charset="-122"/>
                <a:ea typeface="Microsoft YaHei" panose="020B0503020204020204" pitchFamily="34" charset="-122"/>
              </a:rPr>
              <a:t>LIST OF PYTHON LIBRARIES</a:t>
            </a:r>
            <a:endParaRPr lang="en-US" sz="44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644525" y="1908175"/>
            <a:ext cx="2279650" cy="2676525"/>
          </a:xfrm>
          <a:prstGeom prst="rect">
            <a:avLst/>
          </a:prstGeom>
          <a:noFill/>
        </p:spPr>
        <p:txBody>
          <a:bodyPr wrap="none" rtlCol="0">
            <a:spAutoFit/>
          </a:bodyPr>
          <a:p>
            <a:pPr marL="285750" indent="-285750">
              <a:buFont typeface="Arial" panose="020B0604020202020204" pitchFamily="34" charset="0"/>
              <a:buChar char="•"/>
            </a:pPr>
            <a:r>
              <a:rPr lang="en-US" sz="2800"/>
              <a:t>SKLEARN</a:t>
            </a:r>
            <a:endParaRPr lang="en-US" sz="2800"/>
          </a:p>
          <a:p>
            <a:pPr marL="285750" indent="-285750">
              <a:buFont typeface="Arial" panose="020B0604020202020204" pitchFamily="34" charset="0"/>
              <a:buChar char="•"/>
            </a:pPr>
            <a:r>
              <a:rPr lang="en-US" sz="2800"/>
              <a:t>MATPLOTLIB</a:t>
            </a:r>
            <a:endParaRPr lang="en-US" sz="2800"/>
          </a:p>
          <a:p>
            <a:pPr marL="285750" indent="-285750">
              <a:buFont typeface="Arial" panose="020B0604020202020204" pitchFamily="34" charset="0"/>
              <a:buChar char="•"/>
            </a:pPr>
            <a:r>
              <a:rPr lang="en-US" sz="2800"/>
              <a:t>NLTK</a:t>
            </a:r>
            <a:endParaRPr lang="en-US" sz="2800"/>
          </a:p>
          <a:p>
            <a:pPr marL="285750" indent="-285750">
              <a:buFont typeface="Arial" panose="020B0604020202020204" pitchFamily="34" charset="0"/>
              <a:buChar char="•"/>
            </a:pPr>
            <a:r>
              <a:rPr lang="en-US" sz="2800"/>
              <a:t>NUMPY</a:t>
            </a:r>
            <a:endParaRPr lang="en-US" sz="2800"/>
          </a:p>
          <a:p>
            <a:pPr marL="285750" indent="-285750">
              <a:buFont typeface="Arial" panose="020B0604020202020204" pitchFamily="34" charset="0"/>
              <a:buChar char="•"/>
            </a:pPr>
            <a:r>
              <a:rPr lang="en-US" sz="2800"/>
              <a:t>GLOVE</a:t>
            </a:r>
            <a:endParaRPr lang="en-US" sz="2800"/>
          </a:p>
          <a:p>
            <a:pPr marL="285750" indent="-285750">
              <a:buFont typeface="Arial" panose="020B0604020202020204" pitchFamily="34" charset="0"/>
              <a:buChar char="•"/>
            </a:pPr>
            <a:r>
              <a:rPr lang="en-US" sz="2800"/>
              <a:t>PPRINT</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65245" y="595630"/>
            <a:ext cx="4460875" cy="521970"/>
          </a:xfrm>
          <a:prstGeom prst="rect">
            <a:avLst/>
          </a:prstGeom>
          <a:noFill/>
        </p:spPr>
        <p:txBody>
          <a:bodyPr wrap="none" rtlCol="0">
            <a:spAutoFit/>
          </a:bodyPr>
          <a:p>
            <a:r>
              <a:rPr lang="en-US" sz="2800" b="1">
                <a:latin typeface="Microsoft YaHei" panose="020B0503020204020204" pitchFamily="34" charset="-122"/>
                <a:ea typeface="Microsoft YaHei" panose="020B0503020204020204" pitchFamily="34" charset="-122"/>
              </a:rPr>
              <a:t>TEXT SUMMARIZATION</a:t>
            </a:r>
            <a:endParaRPr lang="en-US" sz="28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792480" y="2044065"/>
            <a:ext cx="11056620" cy="2861310"/>
          </a:xfrm>
          <a:prstGeom prst="rect">
            <a:avLst/>
          </a:prstGeom>
          <a:noFill/>
        </p:spPr>
        <p:txBody>
          <a:bodyPr wrap="square" rtlCol="0">
            <a:spAutoFit/>
          </a:bodyPr>
          <a:p>
            <a:r>
              <a:rPr lang="en-US"/>
              <a:t>Firstly,we find the term frequency of each word in the article considering each paragraph as a document. Then we find the inverse document frequency of each word.Every sentence is assigned a score which is the summation of products of TF and IDF of each term or word present in it.An average score is calculatd by adding scores of each sentences and then dividing it by the total no of sentences.This value acts as a threshold and sentences with score more than this value are only included in the summary.</a:t>
            </a:r>
            <a:endParaRPr lang="en-US"/>
          </a:p>
          <a:p>
            <a:endParaRPr lang="en-US"/>
          </a:p>
          <a:p>
            <a:r>
              <a:rPr lang="en-US"/>
              <a:t>The input text is analyzed sentence wise and not on the basis of words so that the summary also makes meaningful sense and doesnot comprise of phrases.The process used is that of extractive text summarization.The length of the summary can be modified by changing the threshold value which can be set to x*average score where x can be any number.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11600" y="652780"/>
            <a:ext cx="4368165" cy="583565"/>
          </a:xfrm>
          <a:prstGeom prst="rect">
            <a:avLst/>
          </a:prstGeom>
          <a:noFill/>
        </p:spPr>
        <p:txBody>
          <a:bodyPr wrap="none" rtlCol="0">
            <a:spAutoFit/>
          </a:bodyPr>
          <a:p>
            <a:r>
              <a:rPr lang="en-US" sz="3200" b="1">
                <a:latin typeface="Microsoft YaHei" panose="020B0503020204020204" pitchFamily="34" charset="-122"/>
                <a:ea typeface="Microsoft YaHei" panose="020B0503020204020204" pitchFamily="34" charset="-122"/>
              </a:rPr>
              <a:t>Document Similarity</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948690" y="2356485"/>
            <a:ext cx="10975975" cy="3138170"/>
          </a:xfrm>
          <a:prstGeom prst="rect">
            <a:avLst/>
          </a:prstGeom>
          <a:noFill/>
        </p:spPr>
        <p:txBody>
          <a:bodyPr wrap="square" rtlCol="0">
            <a:spAutoFit/>
          </a:bodyPr>
          <a:p>
            <a:r>
              <a:rPr lang="en-US"/>
              <a:t>Document similarity is accomplished by the concept of cosine similarity which is build further upon the concept of TF-IDF which was used for text summarization.It is used to compare between a given input text file and a folder consisting of various text files.Firstly summary of all the files present in the folder are generated followed by the summary generation of the input file.This is done to reduce the length of text files for better functioning.Every summary is converted into a vector and the cosine similairty is calculated for summary of every file present in the folder with respect to summary of the input file.The highest cosine similarity value comes out for the most similar file present in the folder with respect to the input file and the lowest value comes out for the most different file in comparison to the input file.These files are sorted in descending order based on the value of cosine similarities generated by them with the input file.Thus we get a list of files ranging from the most familiar to the least familiar.A pictorial representation i.e. a bar graph is generated with file names on the x axis and the value of cosine similarities on the y axis.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4" name="Text Box 3"/>
          <p:cNvSpPr txBox="1"/>
          <p:nvPr/>
        </p:nvSpPr>
        <p:spPr>
          <a:xfrm>
            <a:off x="4654550" y="340360"/>
            <a:ext cx="1776095" cy="583565"/>
          </a:xfrm>
          <a:prstGeom prst="rect">
            <a:avLst/>
          </a:prstGeom>
          <a:noFill/>
        </p:spPr>
        <p:txBody>
          <a:bodyPr wrap="none" rtlCol="0">
            <a:spAutoFit/>
          </a:bodyPr>
          <a:p>
            <a:r>
              <a:rPr lang="en-US" sz="3200">
                <a:latin typeface="Microsoft YaHei" panose="020B0503020204020204" pitchFamily="34" charset="-122"/>
                <a:ea typeface="Microsoft YaHei" panose="020B0503020204020204" pitchFamily="34" charset="-122"/>
              </a:rPr>
              <a:t>INPUT 1</a:t>
            </a:r>
            <a:endParaRPr lang="en-US" sz="32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203065" y="1419860"/>
            <a:ext cx="2679700" cy="460375"/>
          </a:xfrm>
          <a:prstGeom prst="rect">
            <a:avLst/>
          </a:prstGeom>
          <a:noFill/>
        </p:spPr>
        <p:txBody>
          <a:bodyPr wrap="none" rtlCol="0">
            <a:spAutoFit/>
          </a:bodyPr>
          <a:p>
            <a:r>
              <a:rPr lang="en-US" sz="2400"/>
              <a:t>INPUT FILE-cow1.txt</a:t>
            </a:r>
            <a:endParaRPr lang="en-US" sz="2400"/>
          </a:p>
        </p:txBody>
      </p:sp>
      <p:sp>
        <p:nvSpPr>
          <p:cNvPr id="6" name="Text Box 5"/>
          <p:cNvSpPr txBox="1"/>
          <p:nvPr/>
        </p:nvSpPr>
        <p:spPr>
          <a:xfrm>
            <a:off x="757555" y="2756535"/>
            <a:ext cx="2812415" cy="3138170"/>
          </a:xfrm>
          <a:prstGeom prst="rect">
            <a:avLst/>
          </a:prstGeom>
          <a:noFill/>
        </p:spPr>
        <p:txBody>
          <a:bodyPr wrap="none" rtlCol="0">
            <a:spAutoFit/>
          </a:bodyPr>
          <a:p>
            <a:r>
              <a:rPr lang="en-US"/>
              <a:t>Folder Name-Docs</a:t>
            </a:r>
            <a:endParaRPr lang="en-US"/>
          </a:p>
          <a:p>
            <a:endParaRPr lang="en-US"/>
          </a:p>
          <a:p>
            <a:endParaRPr lang="en-US"/>
          </a:p>
          <a:p>
            <a:r>
              <a:rPr lang="en-US"/>
              <a:t>Files present in folder Docs:-</a:t>
            </a:r>
            <a:endParaRPr lang="en-US"/>
          </a:p>
          <a:p>
            <a:pPr marL="342900" indent="-342900">
              <a:buAutoNum type="arabicPeriod"/>
            </a:pPr>
            <a:r>
              <a:rPr lang="en-US"/>
              <a:t>cow4.txt</a:t>
            </a:r>
            <a:endParaRPr lang="en-US"/>
          </a:p>
          <a:p>
            <a:pPr marL="342900" indent="-342900">
              <a:buAutoNum type="arabicPeriod"/>
            </a:pPr>
            <a:r>
              <a:rPr lang="en-US"/>
              <a:t>elephant.txt</a:t>
            </a:r>
            <a:endParaRPr lang="en-US"/>
          </a:p>
          <a:p>
            <a:pPr marL="342900" indent="-342900">
              <a:buAutoNum type="arabicPeriod"/>
            </a:pPr>
            <a:r>
              <a:rPr lang="en-US"/>
              <a:t>peacock.txt</a:t>
            </a:r>
            <a:endParaRPr lang="en-US"/>
          </a:p>
          <a:p>
            <a:pPr marL="342900" indent="-342900">
              <a:buAutoNum type="arabicPeriod"/>
            </a:pPr>
            <a:r>
              <a:rPr lang="en-US"/>
              <a:t>pollution.txt</a:t>
            </a:r>
            <a:endParaRPr lang="en-US"/>
          </a:p>
          <a:p>
            <a:pPr marL="342900" indent="-342900">
              <a:buAutoNum type="arabicPeriod"/>
            </a:pPr>
            <a:r>
              <a:rPr lang="en-US"/>
              <a:t>tiger.txt</a:t>
            </a:r>
            <a:endParaRPr lang="en-US"/>
          </a:p>
          <a:p>
            <a:pPr marL="342900" indent="-342900">
              <a:buAutoNum type="arabicPeriod"/>
            </a:pPr>
            <a:r>
              <a:rPr lang="en-US"/>
              <a:t>tiger2.txt</a:t>
            </a:r>
            <a:endParaRPr lang="en-US"/>
          </a:p>
          <a:p>
            <a:pPr marL="342900" indent="-342900">
              <a:buAutoNum type="arabicPeriod"/>
            </a:pPr>
            <a:r>
              <a:rPr lang="en-US"/>
              <a:t>women.txt</a:t>
            </a:r>
            <a:endParaRPr lang="en-US"/>
          </a:p>
        </p:txBody>
      </p:sp>
      <p:pic>
        <p:nvPicPr>
          <p:cNvPr id="7" name="Content Placeholder 6"/>
          <p:cNvPicPr>
            <a:picLocks noChangeAspect="1"/>
          </p:cNvPicPr>
          <p:nvPr>
            <p:ph idx="1"/>
          </p:nvPr>
        </p:nvPicPr>
        <p:blipFill>
          <a:blip r:embed="rId1"/>
          <a:stretch>
            <a:fillRect/>
          </a:stretch>
        </p:blipFill>
        <p:spPr>
          <a:xfrm>
            <a:off x="4654550" y="2141855"/>
            <a:ext cx="5908675" cy="3522980"/>
          </a:xfrm>
          <a:prstGeom prst="rect">
            <a:avLst/>
          </a:prstGeom>
        </p:spPr>
      </p:pic>
      <p:sp>
        <p:nvSpPr>
          <p:cNvPr id="9" name="Text Box 8"/>
          <p:cNvSpPr txBox="1"/>
          <p:nvPr/>
        </p:nvSpPr>
        <p:spPr>
          <a:xfrm>
            <a:off x="5772150" y="5782945"/>
            <a:ext cx="3563620" cy="368300"/>
          </a:xfrm>
          <a:prstGeom prst="rect">
            <a:avLst/>
          </a:prstGeom>
          <a:noFill/>
        </p:spPr>
        <p:txBody>
          <a:bodyPr wrap="none" rtlCol="0">
            <a:spAutoFit/>
          </a:bodyPr>
          <a:p>
            <a:r>
              <a:rPr lang="en-US"/>
              <a:t>The following bar graph is generated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80745" y="1735455"/>
            <a:ext cx="2540000" cy="3138170"/>
          </a:xfrm>
          <a:prstGeom prst="rect">
            <a:avLst/>
          </a:prstGeom>
          <a:noFill/>
        </p:spPr>
        <p:txBody>
          <a:bodyPr wrap="square" rtlCol="0" anchor="t">
            <a:spAutoFit/>
          </a:bodyPr>
          <a:p>
            <a:r>
              <a:rPr lang="en-US"/>
              <a:t>The following list of files is generated as the output:-</a:t>
            </a:r>
            <a:endParaRPr lang="en-US" b="1"/>
          </a:p>
          <a:p>
            <a:endParaRPr lang="en-US" b="1"/>
          </a:p>
          <a:p>
            <a:r>
              <a:rPr lang="en-US" b="1"/>
              <a:t>Docs\cow4.txt</a:t>
            </a:r>
            <a:endParaRPr lang="en-US" b="1"/>
          </a:p>
          <a:p>
            <a:r>
              <a:rPr lang="en-US" b="1"/>
              <a:t>Docs\tiger2.txt</a:t>
            </a:r>
            <a:endParaRPr lang="en-US" b="1"/>
          </a:p>
          <a:p>
            <a:r>
              <a:rPr lang="en-US" b="1"/>
              <a:t>Docs\elephant.txt</a:t>
            </a:r>
            <a:endParaRPr lang="en-US" b="1"/>
          </a:p>
          <a:p>
            <a:r>
              <a:rPr lang="en-US" b="1"/>
              <a:t>Docs\peacock.txt</a:t>
            </a:r>
            <a:endParaRPr lang="en-US" b="1"/>
          </a:p>
          <a:p>
            <a:r>
              <a:rPr lang="en-US" b="1"/>
              <a:t>Docs\tiger.txt</a:t>
            </a:r>
            <a:endParaRPr lang="en-US" b="1"/>
          </a:p>
          <a:p>
            <a:r>
              <a:rPr lang="en-US" b="1"/>
              <a:t>Docs\women.txt</a:t>
            </a:r>
            <a:endParaRPr lang="en-US" b="1"/>
          </a:p>
          <a:p>
            <a:r>
              <a:rPr lang="en-US" b="1"/>
              <a:t>Docs\pollution.txt</a:t>
            </a:r>
            <a:endParaRPr lang="en-US" b="1"/>
          </a:p>
        </p:txBody>
      </p:sp>
      <p:sp>
        <p:nvSpPr>
          <p:cNvPr id="5" name="Text Box 4"/>
          <p:cNvSpPr txBox="1"/>
          <p:nvPr/>
        </p:nvSpPr>
        <p:spPr>
          <a:xfrm>
            <a:off x="5268595" y="1735455"/>
            <a:ext cx="6138545" cy="2584450"/>
          </a:xfrm>
          <a:prstGeom prst="rect">
            <a:avLst/>
          </a:prstGeom>
          <a:noFill/>
        </p:spPr>
        <p:txBody>
          <a:bodyPr wrap="square" rtlCol="0">
            <a:spAutoFit/>
          </a:bodyPr>
          <a:p>
            <a:r>
              <a:rPr lang="en-US"/>
              <a:t>Therefore,we can observe that cow1.txt has the most similarity with cow4.txt as both are essays on 'cow'.We can also observe that cow4.txt is followed by files containing essays on other animals namely tiger,elephant and peacock.These files are more similar than rest of the files because they also belong to the category of essays on animals same as the input file.The input file is least similair with essay on pollution and women empowerment as there is no correlation between the input file and these files.</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4840</Words>
  <Application>WPS Presentation</Application>
  <PresentationFormat>宽屏</PresentationFormat>
  <Paragraphs>106</Paragraphs>
  <Slides>10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SimSun</vt:lpstr>
      <vt:lpstr>Wingdings</vt:lpstr>
      <vt:lpstr>Calibri</vt:lpstr>
      <vt:lpstr>Calibri Light</vt:lpstr>
      <vt:lpstr>Impact</vt:lpstr>
      <vt:lpstr>Microsoft YaHei</vt:lpstr>
      <vt:lpstr>Calibri</vt:lpstr>
      <vt:lpstr>Arial Unicode MS</vt:lpstr>
      <vt:lpstr>Malgun Gothic</vt:lpstr>
      <vt:lpstr>Arial Unicode MS</vt:lpstr>
      <vt:lpstr>Arabic Typesetting</vt:lpstr>
      <vt:lpstr>Cordia New</vt:lpstr>
      <vt:lpstr>Ebrima</vt:lpstr>
      <vt:lpstr>Consolas</vt:lpstr>
      <vt:lpstr>Corbel</vt:lpstr>
      <vt:lpstr>David</vt:lpstr>
      <vt:lpstr>Franklin Gothic Medium</vt:lpstr>
      <vt:lpstr>Gabriola</vt:lpstr>
      <vt:lpstr>Candara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google1560236098</cp:lastModifiedBy>
  <cp:revision>23</cp:revision>
  <dcterms:created xsi:type="dcterms:W3CDTF">2015-10-17T09:24:56Z</dcterms:created>
  <dcterms:modified xsi:type="dcterms:W3CDTF">2019-07-10T11:32:34Z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