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7" r:id="rId3"/>
    <p:sldId id="323" r:id="rId4"/>
    <p:sldId id="264" r:id="rId5"/>
    <p:sldId id="271" r:id="rId6"/>
    <p:sldId id="300" r:id="rId7"/>
    <p:sldId id="301" r:id="rId8"/>
    <p:sldId id="311" r:id="rId9"/>
    <p:sldId id="324" r:id="rId10"/>
    <p:sldId id="302" r:id="rId11"/>
    <p:sldId id="303" r:id="rId12"/>
    <p:sldId id="304" r:id="rId13"/>
    <p:sldId id="305" r:id="rId14"/>
    <p:sldId id="307" r:id="rId15"/>
    <p:sldId id="308" r:id="rId16"/>
    <p:sldId id="309" r:id="rId17"/>
    <p:sldId id="310" r:id="rId18"/>
    <p:sldId id="321" r:id="rId19"/>
    <p:sldId id="285" r:id="rId2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D0B20"/>
    <a:srgbClr val="212121"/>
    <a:srgbClr val="480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4995"/>
    <p:restoredTop sz="94660"/>
  </p:normalViewPr>
  <p:slideViewPr>
    <p:cSldViewPr snapToGrid="0" showGuides="1">
      <p:cViewPr>
        <p:scale>
          <a:sx n="66" d="100"/>
          <a:sy n="66" d="100"/>
        </p:scale>
        <p:origin x="2310" y="1020"/>
      </p:cViewPr>
      <p:guideLst>
        <p:guide orient="horz" pos="2160"/>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auto"/>
            <a:r>
              <a:rPr lang="zh-CN" altLang="en-US" strike="noStrike" noProof="1" smtClean="0">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fontAlgn="auto"/>
            <a:r>
              <a:rPr lang="zh-CN" altLang="en-US" strike="noStrike" noProof="1" smtClean="0">
                <a:sym typeface="+mn-ea"/>
              </a:rPr>
              <a:t>Click here to edit the master 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8230A198-E83A-46EC-9A17-5978008876A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8230A198-E83A-46EC-9A17-5978008876A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230A198-E83A-46EC-9A17-5978008876A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4" name="文本框 3"/>
          <p:cNvSpPr txBox="1"/>
          <p:nvPr/>
        </p:nvSpPr>
        <p:spPr>
          <a:xfrm>
            <a:off x="5063173" y="2099945"/>
            <a:ext cx="6716713" cy="1568450"/>
          </a:xfrm>
          <a:prstGeom prst="rect">
            <a:avLst/>
          </a:prstGeom>
          <a:noFill/>
        </p:spPr>
        <p:txBody>
          <a:bodyPr wrap="square" rtlCol="0">
            <a:spAutoFit/>
          </a:bodyPr>
          <a:lstStyle/>
          <a:p>
            <a:pPr marR="0" defTabSz="914400" fontAlgn="auto">
              <a:spcBef>
                <a:spcPts val="0"/>
              </a:spcBef>
              <a:spcAft>
                <a:spcPts val="0"/>
              </a:spcAft>
              <a:buClrTx/>
              <a:buSzTx/>
              <a:defRPr/>
            </a:pPr>
            <a:r>
              <a:rPr kumimoji="0" lang="en-US" altLang="zh-CN" sz="3200" kern="1200" cap="none" spc="300" normalizeH="0" baseline="0" noProof="0" dirty="0">
                <a:solidFill>
                  <a:schemeClr val="bg1"/>
                </a:solidFill>
                <a:latin typeface="Impact" panose="020B0806030902050204" pitchFamily="34" charset="0"/>
                <a:ea typeface="+mn-ea"/>
                <a:cs typeface="+mn-cs"/>
                <a:sym typeface="+mn-ea"/>
              </a:rPr>
              <a:t> TEXT SUMMARIZATION</a:t>
            </a:r>
            <a:endParaRPr kumimoji="0" lang="en-US" altLang="zh-CN" sz="3200" kern="1200" cap="none" spc="300" normalizeH="0" baseline="0" noProof="0" dirty="0">
              <a:solidFill>
                <a:schemeClr val="bg1"/>
              </a:solidFill>
              <a:latin typeface="Impact" panose="020B0806030902050204" pitchFamily="34" charset="0"/>
              <a:ea typeface="+mn-ea"/>
              <a:cs typeface="+mn-cs"/>
              <a:sym typeface="+mn-ea"/>
            </a:endParaRPr>
          </a:p>
          <a:p>
            <a:pPr marR="0" defTabSz="914400" fontAlgn="auto">
              <a:spcBef>
                <a:spcPts val="0"/>
              </a:spcBef>
              <a:spcAft>
                <a:spcPts val="0"/>
              </a:spcAft>
              <a:buClrTx/>
              <a:buSzTx/>
              <a:defRPr/>
            </a:pPr>
            <a:r>
              <a:rPr kumimoji="0" lang="en-US" altLang="zh-CN" sz="3200" kern="1200" cap="none" spc="300" normalizeH="0" baseline="0" noProof="0" dirty="0">
                <a:solidFill>
                  <a:schemeClr val="bg1"/>
                </a:solidFill>
                <a:latin typeface="Impact" panose="020B0806030902050204" pitchFamily="34" charset="0"/>
                <a:ea typeface="+mn-ea"/>
                <a:cs typeface="+mn-cs"/>
                <a:sym typeface="+mn-ea"/>
              </a:rPr>
              <a:t>               AND </a:t>
            </a:r>
            <a:endParaRPr kumimoji="0" lang="en-US" altLang="zh-CN" sz="3200" kern="1200" cap="none" spc="300" normalizeH="0" baseline="0" noProof="0" dirty="0">
              <a:solidFill>
                <a:schemeClr val="bg1"/>
              </a:solidFill>
              <a:latin typeface="Impact" panose="020B0806030902050204" pitchFamily="34" charset="0"/>
              <a:ea typeface="+mn-ea"/>
              <a:cs typeface="+mn-cs"/>
              <a:sym typeface="+mn-ea"/>
            </a:endParaRPr>
          </a:p>
          <a:p>
            <a:pPr marR="0" defTabSz="914400" fontAlgn="auto">
              <a:spcBef>
                <a:spcPts val="0"/>
              </a:spcBef>
              <a:spcAft>
                <a:spcPts val="0"/>
              </a:spcAft>
              <a:buClrTx/>
              <a:buSzTx/>
              <a:defRPr/>
            </a:pPr>
            <a:r>
              <a:rPr kumimoji="0" lang="en-US" altLang="zh-CN" sz="3200" kern="1200" cap="none" spc="300" normalizeH="0" baseline="0" noProof="0" dirty="0">
                <a:solidFill>
                  <a:schemeClr val="bg1"/>
                </a:solidFill>
                <a:latin typeface="Impact" panose="020B0806030902050204" pitchFamily="34" charset="0"/>
                <a:ea typeface="+mn-ea"/>
                <a:cs typeface="+mn-cs"/>
                <a:sym typeface="+mn-ea"/>
              </a:rPr>
              <a:t>DOCUMENT SIMILARITY</a:t>
            </a:r>
            <a:endParaRPr kumimoji="0" lang="en-US" altLang="zh-CN" sz="3200" kern="1200" cap="none" spc="300" normalizeH="0" baseline="0" noProof="0" dirty="0">
              <a:solidFill>
                <a:schemeClr val="bg1"/>
              </a:solidFill>
              <a:latin typeface="Impact" panose="020B0806030902050204" pitchFamily="34" charset="0"/>
              <a:ea typeface="+mn-ea"/>
              <a:cs typeface="+mn-cs"/>
              <a:sym typeface="+mn-ea"/>
            </a:endParaRPr>
          </a:p>
        </p:txBody>
      </p:sp>
      <p:sp>
        <p:nvSpPr>
          <p:cNvPr id="2" name="Text Box 1"/>
          <p:cNvSpPr txBox="1"/>
          <p:nvPr/>
        </p:nvSpPr>
        <p:spPr>
          <a:xfrm>
            <a:off x="5537200" y="3862070"/>
            <a:ext cx="3539490" cy="368300"/>
          </a:xfrm>
          <a:prstGeom prst="rect">
            <a:avLst/>
          </a:prstGeom>
          <a:noFill/>
        </p:spPr>
        <p:txBody>
          <a:bodyPr wrap="none" rtlCol="0">
            <a:spAutoFit/>
          </a:bodyPr>
          <a:p>
            <a:r>
              <a:rPr lang="en-US">
                <a:solidFill>
                  <a:schemeClr val="bg1"/>
                </a:solidFill>
                <a:latin typeface="Impact" panose="020B0806030902050204" pitchFamily="34" charset="0"/>
                <a:cs typeface="Impact" panose="020B0806030902050204" pitchFamily="34" charset="0"/>
              </a:rPr>
              <a:t>USING TF-IDF  AND COSINE SIMILARITY</a:t>
            </a:r>
            <a:endParaRPr lang="en-US">
              <a:solidFill>
                <a:schemeClr val="bg1"/>
              </a:solidFill>
              <a:latin typeface="Impact" panose="020B0806030902050204" pitchFamily="34" charset="0"/>
              <a:cs typeface="Impact" panose="020B0806030902050204" pitchFamily="34" charset="0"/>
            </a:endParaRPr>
          </a:p>
        </p:txBody>
      </p:sp>
      <p:sp>
        <p:nvSpPr>
          <p:cNvPr id="3" name="Text Box 2"/>
          <p:cNvSpPr txBox="1"/>
          <p:nvPr/>
        </p:nvSpPr>
        <p:spPr>
          <a:xfrm>
            <a:off x="8392795" y="5174615"/>
            <a:ext cx="2593975" cy="1198880"/>
          </a:xfrm>
          <a:prstGeom prst="rect">
            <a:avLst/>
          </a:prstGeom>
          <a:noFill/>
        </p:spPr>
        <p:txBody>
          <a:bodyPr wrap="none" rtlCol="0">
            <a:spAutoFit/>
          </a:bodyPr>
          <a:p>
            <a:r>
              <a:rPr lang="en-US">
                <a:solidFill>
                  <a:schemeClr val="bg1"/>
                </a:solidFill>
                <a:latin typeface="Impact" panose="020B0806030902050204" pitchFamily="34" charset="0"/>
                <a:cs typeface="Impact" panose="020B0806030902050204" pitchFamily="34" charset="0"/>
              </a:rPr>
              <a:t>BY:-</a:t>
            </a:r>
            <a:endParaRPr lang="en-US">
              <a:solidFill>
                <a:schemeClr val="bg1"/>
              </a:solidFill>
              <a:latin typeface="Impact" panose="020B0806030902050204" pitchFamily="34" charset="0"/>
              <a:cs typeface="Impact" panose="020B0806030902050204" pitchFamily="34" charset="0"/>
            </a:endParaRPr>
          </a:p>
          <a:p>
            <a:r>
              <a:rPr lang="en-US">
                <a:solidFill>
                  <a:schemeClr val="bg1"/>
                </a:solidFill>
                <a:latin typeface="Impact" panose="020B0806030902050204" pitchFamily="34" charset="0"/>
                <a:cs typeface="Impact" panose="020B0806030902050204" pitchFamily="34" charset="0"/>
              </a:rPr>
              <a:t>	ANUPREET SINGH</a:t>
            </a:r>
            <a:endParaRPr lang="en-US">
              <a:solidFill>
                <a:schemeClr val="bg1"/>
              </a:solidFill>
              <a:latin typeface="Impact" panose="020B0806030902050204" pitchFamily="34" charset="0"/>
              <a:cs typeface="Impact" panose="020B0806030902050204" pitchFamily="34" charset="0"/>
            </a:endParaRPr>
          </a:p>
          <a:p>
            <a:r>
              <a:rPr lang="en-US">
                <a:solidFill>
                  <a:schemeClr val="bg1"/>
                </a:solidFill>
                <a:latin typeface="Impact" panose="020B0806030902050204" pitchFamily="34" charset="0"/>
                <a:cs typeface="Impact" panose="020B0806030902050204" pitchFamily="34" charset="0"/>
              </a:rPr>
              <a:t>	RITURAJ ROY</a:t>
            </a:r>
            <a:endParaRPr lang="en-US">
              <a:solidFill>
                <a:schemeClr val="bg1"/>
              </a:solidFill>
              <a:latin typeface="Impact" panose="020B0806030902050204" pitchFamily="34" charset="0"/>
              <a:cs typeface="Impact" panose="020B0806030902050204" pitchFamily="34" charset="0"/>
            </a:endParaRPr>
          </a:p>
          <a:p>
            <a:endParaRPr lang="en-US">
              <a:solidFill>
                <a:schemeClr val="bg1"/>
              </a:solidFill>
              <a:latin typeface="Impact" panose="020B0806030902050204" pitchFamily="34" charset="0"/>
              <a:cs typeface="Impact" panose="020B080603090205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11600" y="652780"/>
            <a:ext cx="4368165" cy="583565"/>
          </a:xfrm>
          <a:prstGeom prst="rect">
            <a:avLst/>
          </a:prstGeom>
          <a:noFill/>
        </p:spPr>
        <p:txBody>
          <a:bodyPr wrap="none" rtlCol="0">
            <a:spAutoFit/>
          </a:bodyPr>
          <a:p>
            <a:r>
              <a:rPr lang="en-US" sz="3200" b="1">
                <a:latin typeface="Microsoft YaHei" panose="020B0503020204020204" pitchFamily="34" charset="-122"/>
                <a:ea typeface="Microsoft YaHei" panose="020B0503020204020204" pitchFamily="34" charset="-122"/>
              </a:rPr>
              <a:t>Document Similarity</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608330" y="1717675"/>
            <a:ext cx="10975975" cy="4399915"/>
          </a:xfrm>
          <a:prstGeom prst="rect">
            <a:avLst/>
          </a:prstGeom>
          <a:noFill/>
        </p:spPr>
        <p:txBody>
          <a:bodyPr wrap="square" rtlCol="0">
            <a:spAutoFit/>
          </a:bodyPr>
          <a:p>
            <a:pPr marL="342900" indent="-342900">
              <a:buFont typeface="Arial" panose="020B0604020202020204" pitchFamily="34" charset="0"/>
              <a:buChar char="•"/>
            </a:pPr>
            <a:r>
              <a:rPr lang="en-US" sz="2000"/>
              <a:t>Document similarity is accomplished by the concept of cosine similarity which is build further upon the concept of TF-IDF which was used for text summarization.It is used to compare between a given input text file and a folder consisting of various text files.</a:t>
            </a:r>
            <a:endParaRPr lang="en-US" sz="2000"/>
          </a:p>
          <a:p>
            <a:pPr marL="342900" indent="-342900">
              <a:buFont typeface="Arial" panose="020B0604020202020204" pitchFamily="34" charset="0"/>
              <a:buChar char="•"/>
            </a:pPr>
            <a:r>
              <a:rPr lang="en-US" sz="2000"/>
              <a:t>Firstly summary of all the files present in the folder are generated followed by the summary generation of the input file.This is done to reduce the length of text files for better functioning.Every summary is converted into a vector and the cosine similairty is calculated for summary of every file present in the folder with respect to summary of the input file.</a:t>
            </a:r>
            <a:endParaRPr lang="en-US" sz="2000"/>
          </a:p>
          <a:p>
            <a:pPr marL="342900" indent="-342900">
              <a:buFont typeface="Arial" panose="020B0604020202020204" pitchFamily="34" charset="0"/>
              <a:buChar char="•"/>
            </a:pPr>
            <a:r>
              <a:rPr lang="en-US" sz="2000"/>
              <a:t>The highest cosine similarity value comes out for the most similar file present in the folder with respect to the input file and the lowest value comes out for the most different file in comparison to the input file.These files are sorted in descending order based on the value of cosine similarities generated by them with the input file.Thus we get a list of files ranging from the most familiar to the least familiar.</a:t>
            </a:r>
            <a:endParaRPr lang="en-US" sz="2000"/>
          </a:p>
          <a:p>
            <a:pPr marL="342900" indent="-342900">
              <a:buFont typeface="Arial" panose="020B0604020202020204" pitchFamily="34" charset="0"/>
              <a:buChar char="•"/>
            </a:pPr>
            <a:r>
              <a:rPr lang="en-US" sz="2000"/>
              <a:t>A pictorial representation i.e. a bar graph is generated with file names on the x axis and the value of cosine similarities on the y axis.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54550" y="340360"/>
            <a:ext cx="1776095" cy="583565"/>
          </a:xfrm>
          <a:prstGeom prst="rect">
            <a:avLst/>
          </a:prstGeom>
          <a:noFill/>
        </p:spPr>
        <p:txBody>
          <a:bodyPr wrap="none" rtlCol="0">
            <a:spAutoFit/>
          </a:bodyPr>
          <a:p>
            <a:r>
              <a:rPr lang="en-US" sz="3200">
                <a:latin typeface="Microsoft YaHei" panose="020B0503020204020204" pitchFamily="34" charset="-122"/>
                <a:ea typeface="Microsoft YaHei" panose="020B0503020204020204" pitchFamily="34" charset="-122"/>
              </a:rPr>
              <a:t>INPUT 1</a:t>
            </a:r>
            <a:endParaRPr lang="en-US" sz="3200">
              <a:latin typeface="Microsoft YaHei" panose="020B0503020204020204" pitchFamily="34" charset="-122"/>
              <a:ea typeface="Microsoft YaHei" panose="020B0503020204020204" pitchFamily="34" charset="-122"/>
            </a:endParaRPr>
          </a:p>
        </p:txBody>
      </p:sp>
      <p:sp>
        <p:nvSpPr>
          <p:cNvPr id="5" name="Text Box 4"/>
          <p:cNvSpPr txBox="1"/>
          <p:nvPr/>
        </p:nvSpPr>
        <p:spPr>
          <a:xfrm>
            <a:off x="4203065" y="1419860"/>
            <a:ext cx="2679700" cy="460375"/>
          </a:xfrm>
          <a:prstGeom prst="rect">
            <a:avLst/>
          </a:prstGeom>
          <a:noFill/>
        </p:spPr>
        <p:txBody>
          <a:bodyPr wrap="none" rtlCol="0">
            <a:spAutoFit/>
          </a:bodyPr>
          <a:p>
            <a:r>
              <a:rPr lang="en-US" sz="2400"/>
              <a:t>INPUT FILE-cow1.txt</a:t>
            </a:r>
            <a:endParaRPr lang="en-US" sz="2400"/>
          </a:p>
        </p:txBody>
      </p:sp>
      <p:sp>
        <p:nvSpPr>
          <p:cNvPr id="6" name="Text Box 5"/>
          <p:cNvSpPr txBox="1"/>
          <p:nvPr/>
        </p:nvSpPr>
        <p:spPr>
          <a:xfrm>
            <a:off x="757555" y="2756535"/>
            <a:ext cx="2812415" cy="3138170"/>
          </a:xfrm>
          <a:prstGeom prst="rect">
            <a:avLst/>
          </a:prstGeom>
          <a:noFill/>
        </p:spPr>
        <p:txBody>
          <a:bodyPr wrap="none" rtlCol="0">
            <a:spAutoFit/>
          </a:bodyPr>
          <a:p>
            <a:r>
              <a:rPr lang="en-US"/>
              <a:t>Folder Name-Docs</a:t>
            </a:r>
            <a:endParaRPr lang="en-US"/>
          </a:p>
          <a:p>
            <a:endParaRPr lang="en-US"/>
          </a:p>
          <a:p>
            <a:endParaRPr lang="en-US"/>
          </a:p>
          <a:p>
            <a:r>
              <a:rPr lang="en-US"/>
              <a:t>Files present in folder Docs:-</a:t>
            </a:r>
            <a:endParaRPr lang="en-US"/>
          </a:p>
          <a:p>
            <a:pPr marL="342900" indent="-342900">
              <a:buAutoNum type="arabicPeriod"/>
            </a:pPr>
            <a:r>
              <a:rPr lang="en-US"/>
              <a:t>cow4.txt</a:t>
            </a:r>
            <a:endParaRPr lang="en-US"/>
          </a:p>
          <a:p>
            <a:pPr marL="342900" indent="-342900">
              <a:buAutoNum type="arabicPeriod"/>
            </a:pPr>
            <a:r>
              <a:rPr lang="en-US"/>
              <a:t>elephant.txt</a:t>
            </a:r>
            <a:endParaRPr lang="en-US"/>
          </a:p>
          <a:p>
            <a:pPr marL="342900" indent="-342900">
              <a:buAutoNum type="arabicPeriod"/>
            </a:pPr>
            <a:r>
              <a:rPr lang="en-US"/>
              <a:t>peacock.txt</a:t>
            </a:r>
            <a:endParaRPr lang="en-US"/>
          </a:p>
          <a:p>
            <a:pPr marL="342900" indent="-342900">
              <a:buAutoNum type="arabicPeriod"/>
            </a:pPr>
            <a:r>
              <a:rPr lang="en-US"/>
              <a:t>pollution.txt</a:t>
            </a:r>
            <a:endParaRPr lang="en-US"/>
          </a:p>
          <a:p>
            <a:pPr marL="342900" indent="-342900">
              <a:buAutoNum type="arabicPeriod"/>
            </a:pPr>
            <a:r>
              <a:rPr lang="en-US"/>
              <a:t>tiger.txt</a:t>
            </a:r>
            <a:endParaRPr lang="en-US"/>
          </a:p>
          <a:p>
            <a:pPr marL="342900" indent="-342900">
              <a:buAutoNum type="arabicPeriod"/>
            </a:pPr>
            <a:r>
              <a:rPr lang="en-US"/>
              <a:t>tiger2.txt</a:t>
            </a:r>
            <a:endParaRPr lang="en-US"/>
          </a:p>
          <a:p>
            <a:pPr marL="342900" indent="-342900">
              <a:buAutoNum type="arabicPeriod"/>
            </a:pPr>
            <a:r>
              <a:rPr lang="en-US"/>
              <a:t>women.txt</a:t>
            </a:r>
            <a:endParaRPr lang="en-US"/>
          </a:p>
        </p:txBody>
      </p:sp>
      <p:pic>
        <p:nvPicPr>
          <p:cNvPr id="7" name="Content Placeholder 6"/>
          <p:cNvPicPr>
            <a:picLocks noChangeAspect="1"/>
          </p:cNvPicPr>
          <p:nvPr>
            <p:ph idx="1"/>
          </p:nvPr>
        </p:nvPicPr>
        <p:blipFill>
          <a:blip r:embed="rId1"/>
          <a:stretch>
            <a:fillRect/>
          </a:stretch>
        </p:blipFill>
        <p:spPr>
          <a:xfrm>
            <a:off x="4654550" y="2141855"/>
            <a:ext cx="5908675" cy="3522980"/>
          </a:xfrm>
          <a:prstGeom prst="rect">
            <a:avLst/>
          </a:prstGeom>
        </p:spPr>
      </p:pic>
      <p:sp>
        <p:nvSpPr>
          <p:cNvPr id="9" name="Text Box 8"/>
          <p:cNvSpPr txBox="1"/>
          <p:nvPr/>
        </p:nvSpPr>
        <p:spPr>
          <a:xfrm>
            <a:off x="5772150" y="5782945"/>
            <a:ext cx="3563620" cy="368300"/>
          </a:xfrm>
          <a:prstGeom prst="rect">
            <a:avLst/>
          </a:prstGeom>
          <a:noFill/>
        </p:spPr>
        <p:txBody>
          <a:bodyPr wrap="none" rtlCol="0">
            <a:spAutoFit/>
          </a:bodyPr>
          <a:p>
            <a:r>
              <a:rPr lang="en-US"/>
              <a:t>The following bar graph is generated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80745" y="1735455"/>
            <a:ext cx="2540000" cy="3138170"/>
          </a:xfrm>
          <a:prstGeom prst="rect">
            <a:avLst/>
          </a:prstGeom>
          <a:noFill/>
        </p:spPr>
        <p:txBody>
          <a:bodyPr wrap="square" rtlCol="0" anchor="t">
            <a:spAutoFit/>
          </a:bodyPr>
          <a:p>
            <a:r>
              <a:rPr lang="en-US"/>
              <a:t>The following list of files is generated as the output:-</a:t>
            </a:r>
            <a:endParaRPr lang="en-US" b="1"/>
          </a:p>
          <a:p>
            <a:endParaRPr lang="en-US" b="1"/>
          </a:p>
          <a:p>
            <a:r>
              <a:rPr lang="en-US" b="1"/>
              <a:t>Docs\cow4.txt</a:t>
            </a:r>
            <a:endParaRPr lang="en-US" b="1"/>
          </a:p>
          <a:p>
            <a:r>
              <a:rPr lang="en-US" b="1"/>
              <a:t>Docs\tiger2.txt</a:t>
            </a:r>
            <a:endParaRPr lang="en-US" b="1"/>
          </a:p>
          <a:p>
            <a:r>
              <a:rPr lang="en-US" b="1"/>
              <a:t>Docs\elephant.txt</a:t>
            </a:r>
            <a:endParaRPr lang="en-US" b="1"/>
          </a:p>
          <a:p>
            <a:r>
              <a:rPr lang="en-US" b="1"/>
              <a:t>Docs\peacock.txt</a:t>
            </a:r>
            <a:endParaRPr lang="en-US" b="1"/>
          </a:p>
          <a:p>
            <a:r>
              <a:rPr lang="en-US" b="1"/>
              <a:t>Docs\tiger.txt</a:t>
            </a:r>
            <a:endParaRPr lang="en-US" b="1"/>
          </a:p>
          <a:p>
            <a:r>
              <a:rPr lang="en-US" b="1"/>
              <a:t>Docs\women.txt</a:t>
            </a:r>
            <a:endParaRPr lang="en-US" b="1"/>
          </a:p>
          <a:p>
            <a:r>
              <a:rPr lang="en-US" b="1"/>
              <a:t>Docs\pollution.txt</a:t>
            </a:r>
            <a:endParaRPr lang="en-US" b="1"/>
          </a:p>
        </p:txBody>
      </p:sp>
      <p:sp>
        <p:nvSpPr>
          <p:cNvPr id="5" name="Text Box 4"/>
          <p:cNvSpPr txBox="1"/>
          <p:nvPr/>
        </p:nvSpPr>
        <p:spPr>
          <a:xfrm>
            <a:off x="5268595" y="1735455"/>
            <a:ext cx="6138545" cy="2584450"/>
          </a:xfrm>
          <a:prstGeom prst="rect">
            <a:avLst/>
          </a:prstGeom>
          <a:noFill/>
        </p:spPr>
        <p:txBody>
          <a:bodyPr wrap="square" rtlCol="0">
            <a:spAutoFit/>
          </a:bodyPr>
          <a:p>
            <a:r>
              <a:rPr lang="en-US"/>
              <a:t>Therefore,we can observe that cow1.txt has the most similarity with cow4.txt as both are essays on 'cow'.We can also observe that cow4.txt is followed by files containing essays on other animals namely tiger,elephant and peacock.These files are more similar than rest of the files because they also belong to the category of essays on animals same as the input file.The input file is least similair with essay on pollution and women empowerment as there is no correlation between the input file and these files.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54550" y="340360"/>
            <a:ext cx="1776095" cy="583565"/>
          </a:xfrm>
          <a:prstGeom prst="rect">
            <a:avLst/>
          </a:prstGeom>
          <a:noFill/>
        </p:spPr>
        <p:txBody>
          <a:bodyPr wrap="none" rtlCol="0">
            <a:spAutoFit/>
          </a:bodyPr>
          <a:p>
            <a:r>
              <a:rPr lang="en-US" sz="3200">
                <a:latin typeface="Microsoft YaHei" panose="020B0503020204020204" pitchFamily="34" charset="-122"/>
                <a:ea typeface="Microsoft YaHei" panose="020B0503020204020204" pitchFamily="34" charset="-122"/>
              </a:rPr>
              <a:t>INPUT 2</a:t>
            </a:r>
            <a:endParaRPr lang="en-US" sz="3200">
              <a:latin typeface="Microsoft YaHei" panose="020B0503020204020204" pitchFamily="34" charset="-122"/>
              <a:ea typeface="Microsoft YaHei" panose="020B0503020204020204" pitchFamily="34" charset="-122"/>
            </a:endParaRPr>
          </a:p>
        </p:txBody>
      </p:sp>
      <p:sp>
        <p:nvSpPr>
          <p:cNvPr id="5" name="Text Box 4"/>
          <p:cNvSpPr txBox="1"/>
          <p:nvPr/>
        </p:nvSpPr>
        <p:spPr>
          <a:xfrm>
            <a:off x="4203065" y="1419860"/>
            <a:ext cx="3122930" cy="460375"/>
          </a:xfrm>
          <a:prstGeom prst="rect">
            <a:avLst/>
          </a:prstGeom>
          <a:noFill/>
        </p:spPr>
        <p:txBody>
          <a:bodyPr wrap="none" rtlCol="0">
            <a:spAutoFit/>
          </a:bodyPr>
          <a:p>
            <a:r>
              <a:rPr lang="en-US" sz="2400"/>
              <a:t>INPUT FILE-airpmain.txt</a:t>
            </a:r>
            <a:endParaRPr lang="en-US" sz="2400"/>
          </a:p>
        </p:txBody>
      </p:sp>
      <p:sp>
        <p:nvSpPr>
          <p:cNvPr id="6" name="Text Box 5"/>
          <p:cNvSpPr txBox="1"/>
          <p:nvPr/>
        </p:nvSpPr>
        <p:spPr>
          <a:xfrm>
            <a:off x="757555" y="2756535"/>
            <a:ext cx="2812415" cy="2584450"/>
          </a:xfrm>
          <a:prstGeom prst="rect">
            <a:avLst/>
          </a:prstGeom>
          <a:noFill/>
        </p:spPr>
        <p:txBody>
          <a:bodyPr wrap="none" rtlCol="0">
            <a:spAutoFit/>
          </a:bodyPr>
          <a:p>
            <a:r>
              <a:rPr lang="en-US"/>
              <a:t>Folder Name-Docs2</a:t>
            </a:r>
            <a:endParaRPr lang="en-US"/>
          </a:p>
          <a:p>
            <a:endParaRPr lang="en-US"/>
          </a:p>
          <a:p>
            <a:endParaRPr lang="en-US"/>
          </a:p>
          <a:p>
            <a:r>
              <a:rPr lang="en-US"/>
              <a:t>Files present in folder Docs:-</a:t>
            </a:r>
            <a:endParaRPr lang="en-US"/>
          </a:p>
          <a:p>
            <a:pPr marL="342900" indent="-342900">
              <a:buAutoNum type="arabicPeriod"/>
            </a:pPr>
            <a:r>
              <a:rPr lang="en-US"/>
              <a:t>airp.txt</a:t>
            </a:r>
            <a:endParaRPr lang="en-US"/>
          </a:p>
          <a:p>
            <a:pPr marL="342900" indent="-342900">
              <a:buAutoNum type="arabicPeriod"/>
            </a:pPr>
            <a:r>
              <a:rPr lang="en-US"/>
              <a:t>airp2.txt</a:t>
            </a:r>
            <a:endParaRPr lang="en-US"/>
          </a:p>
          <a:p>
            <a:pPr marL="342900" indent="-342900">
              <a:buAutoNum type="arabicPeriod"/>
            </a:pPr>
            <a:r>
              <a:rPr lang="en-US"/>
              <a:t>noisep.txt</a:t>
            </a:r>
            <a:endParaRPr lang="en-US"/>
          </a:p>
          <a:p>
            <a:pPr marL="342900" indent="-342900">
              <a:buAutoNum type="arabicPeriod"/>
            </a:pPr>
            <a:r>
              <a:rPr lang="en-US"/>
              <a:t>soilp.txt</a:t>
            </a:r>
            <a:endParaRPr lang="en-US"/>
          </a:p>
          <a:p>
            <a:pPr marL="342900" indent="-342900">
              <a:buAutoNum type="arabicPeriod"/>
            </a:pPr>
            <a:r>
              <a:rPr lang="en-US"/>
              <a:t>waterp.txt</a:t>
            </a:r>
            <a:endParaRPr lang="en-US"/>
          </a:p>
        </p:txBody>
      </p:sp>
      <p:sp>
        <p:nvSpPr>
          <p:cNvPr id="9" name="Text Box 8"/>
          <p:cNvSpPr txBox="1"/>
          <p:nvPr/>
        </p:nvSpPr>
        <p:spPr>
          <a:xfrm>
            <a:off x="6430645" y="5911215"/>
            <a:ext cx="3563620" cy="368300"/>
          </a:xfrm>
          <a:prstGeom prst="rect">
            <a:avLst/>
          </a:prstGeom>
          <a:noFill/>
        </p:spPr>
        <p:txBody>
          <a:bodyPr wrap="none" rtlCol="0">
            <a:spAutoFit/>
          </a:bodyPr>
          <a:p>
            <a:r>
              <a:rPr lang="en-US"/>
              <a:t>The following bar graph is generated </a:t>
            </a:r>
            <a:endParaRPr lang="en-US"/>
          </a:p>
        </p:txBody>
      </p:sp>
      <p:pic>
        <p:nvPicPr>
          <p:cNvPr id="14" name="Content Placeholder 13"/>
          <p:cNvPicPr>
            <a:picLocks noChangeAspect="1"/>
          </p:cNvPicPr>
          <p:nvPr>
            <p:ph idx="1"/>
          </p:nvPr>
        </p:nvPicPr>
        <p:blipFill>
          <a:blip r:embed="rId1"/>
          <a:stretch>
            <a:fillRect/>
          </a:stretch>
        </p:blipFill>
        <p:spPr>
          <a:xfrm>
            <a:off x="5149850" y="1804670"/>
            <a:ext cx="5997575" cy="39782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80745" y="1735455"/>
            <a:ext cx="2540000" cy="2584450"/>
          </a:xfrm>
          <a:prstGeom prst="rect">
            <a:avLst/>
          </a:prstGeom>
          <a:noFill/>
        </p:spPr>
        <p:txBody>
          <a:bodyPr wrap="square" rtlCol="0" anchor="t">
            <a:spAutoFit/>
          </a:bodyPr>
          <a:p>
            <a:r>
              <a:rPr lang="en-US"/>
              <a:t>The following list of files is generated as the output:-</a:t>
            </a:r>
            <a:endParaRPr lang="en-US" b="1"/>
          </a:p>
          <a:p>
            <a:endParaRPr lang="en-US" b="1"/>
          </a:p>
          <a:p>
            <a:r>
              <a:rPr lang="en-US" b="1"/>
              <a:t>Docs2\airp.txt</a:t>
            </a:r>
            <a:endParaRPr lang="en-US" b="1"/>
          </a:p>
          <a:p>
            <a:r>
              <a:rPr lang="en-US" b="1"/>
              <a:t>Docs2\airp2.txt</a:t>
            </a:r>
            <a:endParaRPr lang="en-US" b="1"/>
          </a:p>
          <a:p>
            <a:r>
              <a:rPr lang="en-US" b="1"/>
              <a:t>Docs2\noisep.txt</a:t>
            </a:r>
            <a:endParaRPr lang="en-US" b="1"/>
          </a:p>
          <a:p>
            <a:r>
              <a:rPr lang="en-US" b="1"/>
              <a:t>Docs2\soilp.txt</a:t>
            </a:r>
            <a:endParaRPr lang="en-US" b="1"/>
          </a:p>
          <a:p>
            <a:r>
              <a:rPr lang="en-US" b="1"/>
              <a:t>Docs2\waterp.txt</a:t>
            </a:r>
            <a:endParaRPr lang="en-US" b="1"/>
          </a:p>
        </p:txBody>
      </p:sp>
      <p:sp>
        <p:nvSpPr>
          <p:cNvPr id="5" name="Text Box 4"/>
          <p:cNvSpPr txBox="1"/>
          <p:nvPr/>
        </p:nvSpPr>
        <p:spPr>
          <a:xfrm>
            <a:off x="5268595" y="1735455"/>
            <a:ext cx="6138545" cy="2030095"/>
          </a:xfrm>
          <a:prstGeom prst="rect">
            <a:avLst/>
          </a:prstGeom>
          <a:noFill/>
        </p:spPr>
        <p:txBody>
          <a:bodyPr wrap="square" rtlCol="0">
            <a:spAutoFit/>
          </a:bodyPr>
          <a:p>
            <a:r>
              <a:rPr lang="en-US"/>
              <a:t>Therefore,we can observe that airpmain.txt has the most similarity with airp.txt as both are essays on 'air pollution'.We can also observe that airp.txt is followed by file containing another essay on air pollution.The rest of the files are less similar to airpmain.txt as they are essay on other types of pollution namely noise pollution,soil pollution and water pollution.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50745" y="483235"/>
            <a:ext cx="8312785" cy="583565"/>
          </a:xfrm>
          <a:prstGeom prst="rect">
            <a:avLst/>
          </a:prstGeom>
          <a:noFill/>
        </p:spPr>
        <p:txBody>
          <a:bodyPr wrap="none" rtlCol="0">
            <a:spAutoFit/>
          </a:bodyPr>
          <a:p>
            <a:r>
              <a:rPr lang="en-US" sz="3200" b="1">
                <a:latin typeface="Microsoft YaHei" panose="020B0503020204020204" pitchFamily="34" charset="-122"/>
                <a:ea typeface="Microsoft YaHei" panose="020B0503020204020204" pitchFamily="34" charset="-122"/>
              </a:rPr>
              <a:t>Example1 to show summary generation</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724535" y="1593215"/>
            <a:ext cx="11182350" cy="645160"/>
          </a:xfrm>
          <a:prstGeom prst="rect">
            <a:avLst/>
          </a:prstGeom>
          <a:noFill/>
        </p:spPr>
        <p:txBody>
          <a:bodyPr wrap="square" rtlCol="0">
            <a:spAutoFit/>
          </a:bodyPr>
          <a:p>
            <a:r>
              <a:rPr lang="en-US"/>
              <a:t>Input File-</a:t>
            </a:r>
            <a:r>
              <a:rPr lang="en-US" b="1"/>
              <a:t>A file named news.txt which contains a news article refering to the effect of loss suffered by India in the semi finals of the World Cup on the players.</a:t>
            </a:r>
            <a:endParaRPr lang="en-US" b="1"/>
          </a:p>
        </p:txBody>
      </p:sp>
      <p:sp>
        <p:nvSpPr>
          <p:cNvPr id="6" name="Text Box 5"/>
          <p:cNvSpPr txBox="1"/>
          <p:nvPr/>
        </p:nvSpPr>
        <p:spPr>
          <a:xfrm>
            <a:off x="838200" y="2585720"/>
            <a:ext cx="3887470" cy="368300"/>
          </a:xfrm>
          <a:prstGeom prst="rect">
            <a:avLst/>
          </a:prstGeom>
          <a:noFill/>
        </p:spPr>
        <p:txBody>
          <a:bodyPr wrap="none" rtlCol="0">
            <a:spAutoFit/>
          </a:bodyPr>
          <a:p>
            <a:r>
              <a:rPr lang="en-US"/>
              <a:t>The following summary was generated:-</a:t>
            </a:r>
            <a:endParaRPr lang="en-US"/>
          </a:p>
        </p:txBody>
      </p:sp>
      <p:sp>
        <p:nvSpPr>
          <p:cNvPr id="7" name="Text Box 6"/>
          <p:cNvSpPr txBox="1"/>
          <p:nvPr/>
        </p:nvSpPr>
        <p:spPr>
          <a:xfrm>
            <a:off x="838200" y="3300730"/>
            <a:ext cx="9756140" cy="2306955"/>
          </a:xfrm>
          <a:prstGeom prst="rect">
            <a:avLst/>
          </a:prstGeom>
          <a:noFill/>
        </p:spPr>
        <p:txBody>
          <a:bodyPr wrap="square" rtlCol="0">
            <a:spAutoFit/>
          </a:bodyPr>
          <a:p>
            <a:pPr algn="l"/>
            <a:r>
              <a:rPr lang="en-US"/>
              <a:t>The death of a dream arrived in the most workmanlike city. Fireworks for some, heartburn for others. It must be hard for him to repeat the "better team won" cliche. Not India. How then will he explain the loss to himself? "It is difficult to explain. Here's an apocryphal tale on Rohit, narrated to yours truly by a senior colleague. Rohit asked. "Honestly, it looks really tough," the scribe replied. I work hard to look effortless, he'd say, but few listened. Then 2013 happened. They are the cricketing equivalence of Sufism. He buried his face twice in his arm before cameras shifted their focus. There could be a tear or two too, but no amount of high-resolution lenses will tell you how broken he must be. He has been infuriating, excruciating, endearing, but in pain? Sport does that to you.</a:t>
            </a:r>
            <a:endParaRPr lang="en-US"/>
          </a:p>
        </p:txBody>
      </p:sp>
      <p:sp>
        <p:nvSpPr>
          <p:cNvPr id="8" name="Text Box 7"/>
          <p:cNvSpPr txBox="1"/>
          <p:nvPr/>
        </p:nvSpPr>
        <p:spPr>
          <a:xfrm>
            <a:off x="1136650" y="5918200"/>
            <a:ext cx="9429750" cy="368300"/>
          </a:xfrm>
          <a:prstGeom prst="rect">
            <a:avLst/>
          </a:prstGeom>
          <a:noFill/>
        </p:spPr>
        <p:txBody>
          <a:bodyPr wrap="none" rtlCol="0">
            <a:spAutoFit/>
          </a:bodyPr>
          <a:p>
            <a:r>
              <a:rPr lang="en-US" b="1"/>
              <a:t>The original article  consisted of 7649 characters whereas the summary consists of 798 characters.</a:t>
            </a:r>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50745" y="483235"/>
            <a:ext cx="8312785" cy="583565"/>
          </a:xfrm>
          <a:prstGeom prst="rect">
            <a:avLst/>
          </a:prstGeom>
          <a:noFill/>
        </p:spPr>
        <p:txBody>
          <a:bodyPr wrap="none" rtlCol="0">
            <a:spAutoFit/>
          </a:bodyPr>
          <a:p>
            <a:r>
              <a:rPr lang="en-US" sz="3200" b="1">
                <a:latin typeface="Microsoft YaHei" panose="020B0503020204020204" pitchFamily="34" charset="-122"/>
                <a:ea typeface="Microsoft YaHei" panose="020B0503020204020204" pitchFamily="34" charset="-122"/>
              </a:rPr>
              <a:t>Example2 to show summary generation</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724535" y="1593215"/>
            <a:ext cx="11182350" cy="368300"/>
          </a:xfrm>
          <a:prstGeom prst="rect">
            <a:avLst/>
          </a:prstGeom>
          <a:noFill/>
        </p:spPr>
        <p:txBody>
          <a:bodyPr wrap="square" rtlCol="0">
            <a:spAutoFit/>
          </a:bodyPr>
          <a:p>
            <a:r>
              <a:rPr lang="en-US"/>
              <a:t>Input File-</a:t>
            </a:r>
            <a:r>
              <a:rPr lang="en-US" b="1"/>
              <a:t>A file named causesofclimatechange.txt which contains an article on the causes of climate change.</a:t>
            </a:r>
            <a:endParaRPr lang="en-US" b="1"/>
          </a:p>
        </p:txBody>
      </p:sp>
      <p:sp>
        <p:nvSpPr>
          <p:cNvPr id="6" name="Text Box 5"/>
          <p:cNvSpPr txBox="1"/>
          <p:nvPr/>
        </p:nvSpPr>
        <p:spPr>
          <a:xfrm>
            <a:off x="838200" y="1961515"/>
            <a:ext cx="3887470" cy="368300"/>
          </a:xfrm>
          <a:prstGeom prst="rect">
            <a:avLst/>
          </a:prstGeom>
          <a:noFill/>
        </p:spPr>
        <p:txBody>
          <a:bodyPr wrap="none" rtlCol="0">
            <a:spAutoFit/>
          </a:bodyPr>
          <a:p>
            <a:r>
              <a:rPr lang="en-US"/>
              <a:t>The following summary was generated:-</a:t>
            </a:r>
            <a:endParaRPr lang="en-US"/>
          </a:p>
        </p:txBody>
      </p:sp>
      <p:sp>
        <p:nvSpPr>
          <p:cNvPr id="7" name="Text Box 6"/>
          <p:cNvSpPr txBox="1"/>
          <p:nvPr/>
        </p:nvSpPr>
        <p:spPr>
          <a:xfrm>
            <a:off x="838200" y="2329815"/>
            <a:ext cx="10280650" cy="3969385"/>
          </a:xfrm>
          <a:prstGeom prst="rect">
            <a:avLst/>
          </a:prstGeom>
          <a:noFill/>
        </p:spPr>
        <p:txBody>
          <a:bodyPr wrap="square" rtlCol="0">
            <a:spAutoFit/>
          </a:bodyPr>
          <a:p>
            <a:pPr algn="l"/>
            <a:r>
              <a:rPr lang="en-US"/>
              <a:t>Causes of climate changeWhat is the most important cause of climate change?Human activity is the main cause of climate change. People burn fossil fuels and convert land from forests to agriculture. Since the beginning of the Industrial Revolution, people have burned more and more fossil fuels and changed vast areas of land from forests to farmland.Burning fossil fuels produces carbon dioxide, a greenhouse gas. It is called a greenhouse gas because it produces a “greenhouse effect”. Other greenhouse gases, such as nitrous oxide, stay in the atmosphere for a long time. Other substances only produce short-term effects.Not all substances produce warming. They do this by affecting the flow of energy coming into and leaving the earth’s climate system.Small changes in the sun’s energy that reaches the earth can cause some climate change. Emissions of other substances that warm the climate must also be substantially reduced. This indicates how difficult the challenge is.What is climate change?Climate change is a long-term shift in weather conditions identified by changes in temperature, precipitation, winds, and other indicators. However, its long-term state and average temperature are regulated by the balance between incoming and outgoing energy, which determines the Earth's energy balance. Any factor that causes a sustained change to the amount of incoming energy or the amount of outgoing energy can lead to climate change.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54050" y="428625"/>
            <a:ext cx="11388725" cy="4246245"/>
          </a:xfrm>
          <a:prstGeom prst="rect">
            <a:avLst/>
          </a:prstGeom>
          <a:noFill/>
        </p:spPr>
        <p:txBody>
          <a:bodyPr wrap="square" rtlCol="0">
            <a:spAutoFit/>
          </a:bodyPr>
          <a:p>
            <a:pPr algn="l"/>
            <a:r>
              <a:rPr lang="en-US">
                <a:sym typeface="+mn-ea"/>
              </a:rPr>
              <a:t>Different factors operate on different time scales, and not all of those factors that have been responsible for changes in earth's climate in the distant past are relevant to contemporary climate change. Factors that cause climate change can be divided into two categories ­- those related to natural processes and those related to human activity. Of these, the two factors relevant on timescales of contemporary climate change are changes in volcanic activity and changes in solar radiation. In terms of the Earth's energy balance, these factors primarily influence the amount of incoming energy. Volcanic eruptions are episodic and have relatively short-term effects on climate. Since the beginning of the Industrial Revolution, these human influences on the climate system have increased substantially. These in turn can influence both the amount of incoming energy and the amount of outgoing energy and can have both warming and cooling effects on the climate. Other substances have shorter atmospheric lifetimes because they are removed fairly quickly from the atmosphere. Therefore, their effect on the climate system is similarly short-lived. Together, these short-lived climate forcers are responsible for a significant amount of current climate forcing from anthropogenic substances. However, reducing emissions will quite quickly lead to reduced atmospheric levels of such substances. That is, the warming we have experienced to date would have been even larger had it not been for elevated levels of sulphate aerosols in the atmosphere.</a:t>
            </a:r>
            <a:endParaRPr lang="en-US"/>
          </a:p>
          <a:p>
            <a:endParaRPr lang="en-US"/>
          </a:p>
        </p:txBody>
      </p:sp>
      <p:sp>
        <p:nvSpPr>
          <p:cNvPr id="5" name="Text Box 4"/>
          <p:cNvSpPr txBox="1"/>
          <p:nvPr/>
        </p:nvSpPr>
        <p:spPr>
          <a:xfrm>
            <a:off x="799465" y="4933950"/>
            <a:ext cx="10822305" cy="368300"/>
          </a:xfrm>
          <a:prstGeom prst="rect">
            <a:avLst/>
          </a:prstGeom>
          <a:noFill/>
        </p:spPr>
        <p:txBody>
          <a:bodyPr wrap="none" rtlCol="0">
            <a:spAutoFit/>
          </a:bodyPr>
          <a:p>
            <a:r>
              <a:rPr lang="en-US" b="1"/>
              <a:t>The original article consisted of approximately 9000 characters whereas its summary consists of 3000 characters.</a:t>
            </a:r>
            <a:endParaRPr lang="en-US" b="1"/>
          </a:p>
        </p:txBody>
      </p:sp>
      <p:sp>
        <p:nvSpPr>
          <p:cNvPr id="6" name="Text Box 5"/>
          <p:cNvSpPr txBox="1"/>
          <p:nvPr/>
        </p:nvSpPr>
        <p:spPr>
          <a:xfrm>
            <a:off x="799465" y="5683885"/>
            <a:ext cx="10383520" cy="645160"/>
          </a:xfrm>
          <a:prstGeom prst="rect">
            <a:avLst/>
          </a:prstGeom>
          <a:noFill/>
        </p:spPr>
        <p:txBody>
          <a:bodyPr wrap="square" rtlCol="0">
            <a:spAutoFit/>
          </a:bodyPr>
          <a:p>
            <a:r>
              <a:rPr lang="en-US"/>
              <a:t>On comparingthe summary with the original article it was found that the model gave higher proirities to the main sub headings and included them in the summary without fail.</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5" name="图片 1"/>
          <p:cNvPicPr>
            <a:picLocks noChangeAspect="1"/>
          </p:cNvPicPr>
          <p:nvPr/>
        </p:nvPicPr>
        <p:blipFill>
          <a:blip r:embed="rId1"/>
          <a:stretch>
            <a:fillRect/>
          </a:stretch>
        </p:blipFill>
        <p:spPr>
          <a:xfrm>
            <a:off x="0" y="-1587"/>
            <a:ext cx="12192000" cy="6858000"/>
          </a:xfrm>
          <a:prstGeom prst="rect">
            <a:avLst/>
          </a:prstGeom>
          <a:noFill/>
          <a:ln w="9525">
            <a:noFill/>
          </a:ln>
        </p:spPr>
      </p:pic>
      <p:sp>
        <p:nvSpPr>
          <p:cNvPr id="26626" name="文本框 5"/>
          <p:cNvSpPr txBox="1"/>
          <p:nvPr/>
        </p:nvSpPr>
        <p:spPr>
          <a:xfrm>
            <a:off x="4435475" y="2705100"/>
            <a:ext cx="6421438" cy="1444625"/>
          </a:xfrm>
          <a:prstGeom prst="rect">
            <a:avLst/>
          </a:prstGeom>
          <a:noFill/>
          <a:ln w="9525">
            <a:noFill/>
          </a:ln>
        </p:spPr>
        <p:txBody>
          <a:bodyPr anchor="t">
            <a:spAutoFit/>
          </a:bodyPr>
          <a:p>
            <a:r>
              <a:rPr lang="en-US" altLang="zh-CN" sz="8800" b="1" dirty="0">
                <a:solidFill>
                  <a:schemeClr val="bg1"/>
                </a:solidFill>
                <a:latin typeface="Microsoft YaHei" panose="020B0503020204020204" pitchFamily="34" charset="-122"/>
                <a:ea typeface="Microsoft YaHei" panose="020B0503020204020204" pitchFamily="34" charset="-122"/>
              </a:rPr>
              <a:t>Thank you</a:t>
            </a:r>
            <a:r>
              <a:rPr lang="zh-CN" altLang="en-US" sz="8800" b="1" dirty="0">
                <a:solidFill>
                  <a:schemeClr val="bg1"/>
                </a:solidFill>
                <a:latin typeface="Microsoft YaHei" panose="020B0503020204020204" pitchFamily="34" charset="-122"/>
                <a:ea typeface="Microsoft YaHei" panose="020B0503020204020204" pitchFamily="34" charset="-122"/>
              </a:rPr>
              <a:t>！</a:t>
            </a:r>
            <a:endParaRPr lang="zh-CN" altLang="en-US"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73830" y="226695"/>
            <a:ext cx="3754120" cy="645160"/>
          </a:xfrm>
          <a:prstGeom prst="rect">
            <a:avLst/>
          </a:prstGeom>
          <a:noFill/>
        </p:spPr>
        <p:txBody>
          <a:bodyPr wrap="none" rtlCol="0">
            <a:spAutoFit/>
          </a:bodyPr>
          <a:p>
            <a:r>
              <a:rPr lang="en-US" sz="3600">
                <a:latin typeface="Microsoft YaHei" panose="020B0503020204020204" pitchFamily="34" charset="-122"/>
                <a:ea typeface="Microsoft YaHei" panose="020B0503020204020204" pitchFamily="34" charset="-122"/>
              </a:rPr>
              <a:t>INTRODUCTION</a:t>
            </a:r>
            <a:endParaRPr lang="en-US" sz="3600">
              <a:latin typeface="Microsoft YaHei" panose="020B0503020204020204" pitchFamily="34" charset="-122"/>
              <a:ea typeface="Microsoft YaHei" panose="020B0503020204020204" pitchFamily="34" charset="-122"/>
            </a:endParaRPr>
          </a:p>
        </p:txBody>
      </p:sp>
      <p:sp>
        <p:nvSpPr>
          <p:cNvPr id="5" name="Text Box 4"/>
          <p:cNvSpPr txBox="1"/>
          <p:nvPr/>
        </p:nvSpPr>
        <p:spPr>
          <a:xfrm>
            <a:off x="483235" y="1064260"/>
            <a:ext cx="11225530" cy="5262245"/>
          </a:xfrm>
          <a:prstGeom prst="rect">
            <a:avLst/>
          </a:prstGeom>
          <a:noFill/>
        </p:spPr>
        <p:txBody>
          <a:bodyPr wrap="square" rtlCol="0">
            <a:spAutoFit/>
          </a:bodyPr>
          <a:p>
            <a:pPr marL="342900" indent="-342900">
              <a:buFont typeface="Arial" panose="020B0604020202020204" pitchFamily="34" charset="0"/>
              <a:buChar char="•"/>
            </a:pPr>
            <a:r>
              <a:rPr lang="en-US" sz="2400"/>
              <a:t>The project deals with an application of Natural language Processing using mathematics comprising of Tf-Idf and cosine similarity.</a:t>
            </a:r>
            <a:endParaRPr lang="en-US" sz="2400"/>
          </a:p>
          <a:p>
            <a:pPr marL="342900" indent="-342900">
              <a:buFont typeface="Arial" panose="020B0604020202020204" pitchFamily="34" charset="0"/>
              <a:buChar char="•"/>
            </a:pPr>
            <a:r>
              <a:rPr lang="en-US" sz="2400"/>
              <a:t>The aim of the project is to train a model which can carry out two operations:-</a:t>
            </a:r>
            <a:endParaRPr lang="en-US" sz="2400"/>
          </a:p>
          <a:p>
            <a:pPr marL="800100" lvl="1" indent="-342900">
              <a:buFont typeface="Arial" panose="020B0604020202020204" pitchFamily="34" charset="0"/>
              <a:buChar char="•"/>
            </a:pPr>
            <a:r>
              <a:rPr lang="en-US" sz="2400"/>
              <a:t>Firstly,generate the summary of any text file which will be given as input by the user.</a:t>
            </a:r>
            <a:endParaRPr lang="en-US" sz="2400"/>
          </a:p>
          <a:p>
            <a:pPr marL="800100" lvl="1" indent="-342900">
              <a:buFont typeface="Arial" panose="020B0604020202020204" pitchFamily="34" charset="0"/>
              <a:buChar char="•"/>
            </a:pPr>
            <a:r>
              <a:rPr lang="en-US" sz="2400"/>
              <a:t>Secondly based on this summary,it gives a list of files in descending order based on their similarity with that of the input file.The list of files can be already present in the system or can be uploaded by the user as well.</a:t>
            </a:r>
            <a:endParaRPr lang="en-US" sz="2400"/>
          </a:p>
          <a:p>
            <a:pPr marL="342900" indent="-342900">
              <a:buFont typeface="Arial" panose="020B0604020202020204" pitchFamily="34" charset="0"/>
              <a:buChar char="•"/>
            </a:pPr>
            <a:r>
              <a:rPr lang="en-US" sz="2400"/>
              <a:t>This project can have applications in text summarization as well as play the role of searching for similair documents and forming clusters based on the cosine similarity values generated between them.</a:t>
            </a:r>
            <a:endParaRPr lang="en-US" sz="2400"/>
          </a:p>
          <a:p>
            <a:pPr marL="342900" indent="-342900">
              <a:buFont typeface="Arial" panose="020B0604020202020204" pitchFamily="34" charset="0"/>
              <a:buChar char="•"/>
            </a:pPr>
            <a:r>
              <a:rPr lang="en-US" sz="2400"/>
              <a:t>This can also check for plagiarism as a cosine similarity value close to 1 shows a high probability of the two documents to be copies of each other,using this property it can also act as a document searching model.</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5122" name="文本框 8"/>
          <p:cNvSpPr txBox="1"/>
          <p:nvPr/>
        </p:nvSpPr>
        <p:spPr>
          <a:xfrm>
            <a:off x="5040630" y="992505"/>
            <a:ext cx="4927600" cy="645160"/>
          </a:xfrm>
          <a:prstGeom prst="rect">
            <a:avLst/>
          </a:prstGeom>
          <a:noFill/>
          <a:ln w="9525">
            <a:noFill/>
          </a:ln>
        </p:spPr>
        <p:txBody>
          <a:bodyPr wrap="square" anchor="t">
            <a:spAutoFit/>
          </a:bodyPr>
          <a:p>
            <a:r>
              <a:rPr lang="en-US" altLang="zh-CN" sz="3600" b="1" dirty="0">
                <a:solidFill>
                  <a:schemeClr val="bg1"/>
                </a:solidFill>
                <a:latin typeface="Microsoft YaHei" panose="020B0503020204020204" pitchFamily="34" charset="-122"/>
                <a:ea typeface="Microsoft YaHei" panose="020B0503020204020204" pitchFamily="34" charset="-122"/>
              </a:rPr>
              <a:t>MAIN CONCEPTS</a:t>
            </a:r>
            <a:endParaRPr lang="en-US" altLang="zh-CN" sz="3600" b="1" dirty="0">
              <a:solidFill>
                <a:schemeClr val="bg1"/>
              </a:solidFill>
              <a:latin typeface="Microsoft YaHei" panose="020B0503020204020204" pitchFamily="34" charset="-122"/>
              <a:ea typeface="Microsoft YaHei" panose="020B0503020204020204" pitchFamily="34" charset="-122"/>
            </a:endParaRPr>
          </a:p>
        </p:txBody>
      </p:sp>
      <p:sp>
        <p:nvSpPr>
          <p:cNvPr id="5123" name="文本框 6"/>
          <p:cNvSpPr txBox="1"/>
          <p:nvPr/>
        </p:nvSpPr>
        <p:spPr>
          <a:xfrm>
            <a:off x="6053138" y="2592388"/>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TF-IDF</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矩形 2"/>
          <p:cNvSpPr/>
          <p:nvPr/>
        </p:nvSpPr>
        <p:spPr>
          <a:xfrm>
            <a:off x="5283200" y="2540000"/>
            <a:ext cx="566738" cy="566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直角三角形 9"/>
          <p:cNvSpPr/>
          <p:nvPr/>
        </p:nvSpPr>
        <p:spPr>
          <a:xfrm rot="5400000">
            <a:off x="5283200" y="2540000"/>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6" name="文本框 10"/>
          <p:cNvSpPr txBox="1"/>
          <p:nvPr/>
        </p:nvSpPr>
        <p:spPr>
          <a:xfrm>
            <a:off x="5370513" y="2600325"/>
            <a:ext cx="420687" cy="523875"/>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1</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
        <p:nvSpPr>
          <p:cNvPr id="5127" name="文本框 14"/>
          <p:cNvSpPr txBox="1"/>
          <p:nvPr/>
        </p:nvSpPr>
        <p:spPr>
          <a:xfrm>
            <a:off x="6053138" y="3506788"/>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Cosine Similarity</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17" name="矩形 16"/>
          <p:cNvSpPr/>
          <p:nvPr/>
        </p:nvSpPr>
        <p:spPr>
          <a:xfrm>
            <a:off x="5283200" y="3454400"/>
            <a:ext cx="566738" cy="56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直角三角形 17"/>
          <p:cNvSpPr/>
          <p:nvPr/>
        </p:nvSpPr>
        <p:spPr>
          <a:xfrm rot="5400000">
            <a:off x="5283200" y="3454400"/>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0" name="文本框 18"/>
          <p:cNvSpPr txBox="1"/>
          <p:nvPr/>
        </p:nvSpPr>
        <p:spPr>
          <a:xfrm>
            <a:off x="5370513" y="3514725"/>
            <a:ext cx="420687" cy="523875"/>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2</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
        <p:nvSpPr>
          <p:cNvPr id="5131" name="文本框 20"/>
          <p:cNvSpPr txBox="1"/>
          <p:nvPr/>
        </p:nvSpPr>
        <p:spPr>
          <a:xfrm>
            <a:off x="6053138" y="4421188"/>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Text File Handling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23" name="矩形 22"/>
          <p:cNvSpPr/>
          <p:nvPr/>
        </p:nvSpPr>
        <p:spPr>
          <a:xfrm>
            <a:off x="5283200" y="4368800"/>
            <a:ext cx="566738" cy="56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直角三角形 23"/>
          <p:cNvSpPr/>
          <p:nvPr/>
        </p:nvSpPr>
        <p:spPr>
          <a:xfrm rot="5400000">
            <a:off x="5283200" y="4368800"/>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4" name="文本框 24"/>
          <p:cNvSpPr txBox="1"/>
          <p:nvPr/>
        </p:nvSpPr>
        <p:spPr>
          <a:xfrm>
            <a:off x="5370513" y="4429125"/>
            <a:ext cx="420687" cy="523875"/>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3</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
        <p:nvSpPr>
          <p:cNvPr id="5135" name="文本框 26"/>
          <p:cNvSpPr txBox="1"/>
          <p:nvPr/>
        </p:nvSpPr>
        <p:spPr>
          <a:xfrm>
            <a:off x="6053138" y="5334000"/>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Python Libraries</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29" name="矩形 28"/>
          <p:cNvSpPr/>
          <p:nvPr/>
        </p:nvSpPr>
        <p:spPr>
          <a:xfrm>
            <a:off x="5283200" y="5281613"/>
            <a:ext cx="566738" cy="566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直角三角形 29"/>
          <p:cNvSpPr/>
          <p:nvPr/>
        </p:nvSpPr>
        <p:spPr>
          <a:xfrm rot="5400000">
            <a:off x="5283200" y="5281613"/>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8" name="文本框 30"/>
          <p:cNvSpPr txBox="1"/>
          <p:nvPr/>
        </p:nvSpPr>
        <p:spPr>
          <a:xfrm>
            <a:off x="5370513" y="5343525"/>
            <a:ext cx="420687" cy="522288"/>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4</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935730" y="192405"/>
            <a:ext cx="3595688" cy="583565"/>
          </a:xfrm>
          <a:prstGeom prst="rect">
            <a:avLst/>
          </a:prstGeom>
          <a:noFill/>
          <a:ln w="9525">
            <a:noFill/>
          </a:ln>
        </p:spPr>
        <p:txBody>
          <a:bodyPr wrap="square" anchor="t">
            <a:spAutoFit/>
          </a:bodyPr>
          <a:p>
            <a:pPr algn="ctr" defTabSz="914400"/>
            <a:r>
              <a:rPr lang="en-US" altLang="zh-CN" sz="3200" b="1" dirty="0">
                <a:solidFill>
                  <a:srgbClr val="262626"/>
                </a:solidFill>
                <a:latin typeface="Microsoft YaHei" panose="020B0503020204020204" pitchFamily="34" charset="-122"/>
                <a:ea typeface="Microsoft YaHei" panose="020B0503020204020204" pitchFamily="34" charset="-122"/>
              </a:rPr>
              <a:t>TF-IDF</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84555" y="1201420"/>
            <a:ext cx="2940685" cy="368300"/>
          </a:xfrm>
          <a:prstGeom prst="rect">
            <a:avLst/>
          </a:prstGeom>
          <a:noFill/>
        </p:spPr>
        <p:txBody>
          <a:bodyPr wrap="none" rtlCol="0">
            <a:spAutoFit/>
          </a:bodyPr>
          <a:p>
            <a:pPr algn="l"/>
            <a:r>
              <a:rPr lang="en-US" b="1">
                <a:latin typeface="Microsoft YaHei" panose="020B0503020204020204" pitchFamily="34" charset="-122"/>
                <a:ea typeface="Microsoft YaHei" panose="020B0503020204020204" pitchFamily="34" charset="-122"/>
                <a:sym typeface="+mn-ea"/>
              </a:rPr>
              <a:t>TERM FREQ</a:t>
            </a:r>
            <a:r>
              <a:rPr lang="en-US" b="1">
                <a:latin typeface="Microsoft YaHei" panose="020B0503020204020204" pitchFamily="34" charset="-122"/>
                <a:ea typeface="Microsoft YaHei" panose="020B0503020204020204" pitchFamily="34" charset="-122"/>
              </a:rPr>
              <a:t>UENCY(TF):-</a:t>
            </a:r>
            <a:endParaRPr lang="en-US"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3825240" y="1201420"/>
            <a:ext cx="7192010" cy="1198880"/>
          </a:xfrm>
          <a:prstGeom prst="rect">
            <a:avLst/>
          </a:prstGeom>
          <a:noFill/>
        </p:spPr>
        <p:txBody>
          <a:bodyPr wrap="square" rtlCol="0">
            <a:spAutoFit/>
          </a:bodyPr>
          <a:p>
            <a:pPr algn="l"/>
            <a:r>
              <a:rPr lang="en-US"/>
              <a:t>Term frequency (TF) is how often a word appears in a document, divided by how many words there are.</a:t>
            </a:r>
            <a:endParaRPr lang="en-US"/>
          </a:p>
          <a:p>
            <a:pPr algn="l"/>
            <a:r>
              <a:rPr lang="en-US"/>
              <a:t>TF(t) = (Number of times term t appears in a document) / (Total number of terms in the document)</a:t>
            </a:r>
            <a:endParaRPr lang="en-US"/>
          </a:p>
        </p:txBody>
      </p:sp>
      <p:sp>
        <p:nvSpPr>
          <p:cNvPr id="6" name="Text Box 5"/>
          <p:cNvSpPr txBox="1"/>
          <p:nvPr/>
        </p:nvSpPr>
        <p:spPr>
          <a:xfrm>
            <a:off x="884555" y="3067685"/>
            <a:ext cx="2807335" cy="645160"/>
          </a:xfrm>
          <a:prstGeom prst="rect">
            <a:avLst/>
          </a:prstGeom>
          <a:noFill/>
        </p:spPr>
        <p:txBody>
          <a:bodyPr wrap="none" rtlCol="0">
            <a:spAutoFit/>
          </a:bodyPr>
          <a:p>
            <a:r>
              <a:rPr lang="en-US" b="1">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INVERSE DOCUMENT:- </a:t>
            </a:r>
            <a:endParaRPr lang="en-US" b="1">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a:p>
            <a:r>
              <a:rPr lang="en-US" b="1">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FREQUENCY(IDF)</a:t>
            </a:r>
            <a:endParaRPr lang="en-US" b="1">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p:txBody>
      </p:sp>
      <p:sp>
        <p:nvSpPr>
          <p:cNvPr id="7" name="Text Box 6"/>
          <p:cNvSpPr txBox="1"/>
          <p:nvPr/>
        </p:nvSpPr>
        <p:spPr>
          <a:xfrm>
            <a:off x="3825240" y="3067685"/>
            <a:ext cx="6993890" cy="1198880"/>
          </a:xfrm>
          <a:prstGeom prst="rect">
            <a:avLst/>
          </a:prstGeom>
          <a:noFill/>
        </p:spPr>
        <p:txBody>
          <a:bodyPr wrap="square" rtlCol="0">
            <a:spAutoFit/>
          </a:bodyPr>
          <a:p>
            <a:pPr algn="l"/>
            <a:r>
              <a:rPr lang="en-US"/>
              <a:t>Term frequency is how common a word is, inverse document frequency (IDF) is how unique or rare a word is.</a:t>
            </a:r>
            <a:endParaRPr lang="en-US"/>
          </a:p>
          <a:p>
            <a:pPr algn="l"/>
            <a:r>
              <a:rPr lang="en-US"/>
              <a:t>IDF(t) = log_e(Total number of documents / Number of documents with term t in it)</a:t>
            </a:r>
            <a:endParaRPr lang="en-US"/>
          </a:p>
        </p:txBody>
      </p:sp>
      <p:sp>
        <p:nvSpPr>
          <p:cNvPr id="8" name="Text Box 7"/>
          <p:cNvSpPr txBox="1"/>
          <p:nvPr/>
        </p:nvSpPr>
        <p:spPr>
          <a:xfrm>
            <a:off x="1436370" y="5111115"/>
            <a:ext cx="1410970" cy="460375"/>
          </a:xfrm>
          <a:prstGeom prst="rect">
            <a:avLst/>
          </a:prstGeom>
          <a:noFill/>
        </p:spPr>
        <p:txBody>
          <a:bodyPr wrap="none" rtlCol="0">
            <a:spAutoFit/>
          </a:bodyPr>
          <a:p>
            <a:r>
              <a:rPr lang="en-US" sz="2400" b="1">
                <a:latin typeface="Microsoft YaHei" panose="020B0503020204020204" pitchFamily="34" charset="-122"/>
                <a:ea typeface="Microsoft YaHei" panose="020B0503020204020204" pitchFamily="34" charset="-122"/>
              </a:rPr>
              <a:t>TF-IDF:-</a:t>
            </a:r>
            <a:endParaRPr lang="en-US" sz="2400" b="1">
              <a:latin typeface="Microsoft YaHei" panose="020B0503020204020204" pitchFamily="34" charset="-122"/>
              <a:ea typeface="Microsoft YaHei" panose="020B0503020204020204" pitchFamily="34" charset="-122"/>
            </a:endParaRPr>
          </a:p>
        </p:txBody>
      </p:sp>
      <p:sp>
        <p:nvSpPr>
          <p:cNvPr id="9" name="Text Box 8"/>
          <p:cNvSpPr txBox="1"/>
          <p:nvPr/>
        </p:nvSpPr>
        <p:spPr>
          <a:xfrm>
            <a:off x="3691890" y="5111115"/>
            <a:ext cx="6964680" cy="645160"/>
          </a:xfrm>
          <a:prstGeom prst="rect">
            <a:avLst/>
          </a:prstGeom>
          <a:noFill/>
        </p:spPr>
        <p:txBody>
          <a:bodyPr wrap="square" rtlCol="0">
            <a:spAutoFit/>
          </a:bodyPr>
          <a:p>
            <a:r>
              <a:rPr lang="en-US"/>
              <a:t>Product of TF and IDF of a term is known as the TF-IDF of that particular term in respect to the given documents.</a:t>
            </a:r>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54780" y="550545"/>
            <a:ext cx="4281805" cy="583565"/>
          </a:xfrm>
          <a:prstGeom prst="rect">
            <a:avLst/>
          </a:prstGeom>
          <a:noFill/>
        </p:spPr>
        <p:txBody>
          <a:bodyPr wrap="none" rtlCol="0">
            <a:spAutoFit/>
          </a:bodyPr>
          <a:p>
            <a:pPr algn="ctr"/>
            <a:r>
              <a:rPr lang="en-US" sz="3200" b="1">
                <a:latin typeface="Microsoft YaHei" panose="020B0503020204020204" pitchFamily="34" charset="-122"/>
                <a:ea typeface="Microsoft YaHei" panose="020B0503020204020204" pitchFamily="34" charset="-122"/>
              </a:rPr>
              <a:t>COSINE SIMILARITY</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1450340" y="1610360"/>
            <a:ext cx="10312400" cy="4399915"/>
          </a:xfrm>
          <a:prstGeom prst="rect">
            <a:avLst/>
          </a:prstGeom>
          <a:noFill/>
        </p:spPr>
        <p:txBody>
          <a:bodyPr wrap="square" rtlCol="0">
            <a:spAutoFit/>
          </a:bodyPr>
          <a:p>
            <a:pPr marL="285750" indent="-285750" algn="l">
              <a:buFont typeface="Arial" panose="020B0604020202020204" pitchFamily="34" charset="0"/>
              <a:buChar char="•"/>
            </a:pPr>
            <a:r>
              <a:rPr lang="en-US" sz="2000"/>
              <a:t>Cosine similarity is a metric used to measure how similar the documents are irrespective of their size. Mathematically, it measures the cosine of the angle between two vectors projected in a multi-dimensional space. </a:t>
            </a:r>
            <a:endParaRPr lang="en-US" sz="2000"/>
          </a:p>
          <a:p>
            <a:pPr marL="285750" indent="-285750" algn="l">
              <a:buFont typeface="Arial" panose="020B0604020202020204" pitchFamily="34" charset="0"/>
              <a:buChar char="•"/>
            </a:pPr>
            <a:r>
              <a:rPr lang="en-US" sz="2000"/>
              <a:t>The cosine similarity is advantageous because even if the two similar documents are far apart by the Euclidean distance (due to the size of the document), chances are they may still be oriented closer together. The smaller the angle, higher the cosine similarity.</a:t>
            </a:r>
            <a:endParaRPr lang="en-US" sz="2000"/>
          </a:p>
          <a:p>
            <a:pPr marL="285750" indent="-285750" algn="l">
              <a:buFont typeface="Arial" panose="020B0604020202020204" pitchFamily="34" charset="0"/>
              <a:buChar char="•"/>
            </a:pPr>
            <a:r>
              <a:rPr lang="en-US" sz="2000"/>
              <a:t>Let x and y be two vectors for comparison. Using the cosine measure as a similarity function, we have</a:t>
            </a:r>
            <a:endParaRPr lang="en-US" sz="2000"/>
          </a:p>
          <a:p>
            <a:pPr marL="285750" indent="-285750" algn="l">
              <a:buFont typeface="Arial" panose="020B0604020202020204" pitchFamily="34" charset="0"/>
              <a:buChar char="•"/>
            </a:pPr>
            <a:r>
              <a:rPr lang="en-US" sz="2000"/>
              <a:t>	sim(x,y)=(x*y)/(|x|*|y|),</a:t>
            </a:r>
            <a:endParaRPr lang="en-US" sz="2000"/>
          </a:p>
          <a:p>
            <a:pPr marL="285750" indent="-285750" algn="l">
              <a:buFont typeface="Arial" panose="020B0604020202020204" pitchFamily="34" charset="0"/>
              <a:buChar char="•"/>
            </a:pPr>
            <a:r>
              <a:rPr lang="en-US" sz="2000"/>
              <a:t> The measure computes the cosine of the angle between vectors x and y. </a:t>
            </a:r>
            <a:endParaRPr lang="en-US" sz="2000"/>
          </a:p>
          <a:p>
            <a:pPr marL="285750" indent="-285750" algn="l">
              <a:buFont typeface="Arial" panose="020B0604020202020204" pitchFamily="34" charset="0"/>
              <a:buChar char="•"/>
            </a:pPr>
            <a:r>
              <a:rPr lang="en-US" sz="2000"/>
              <a:t>A cosine value of 0 means that the two vectors are at 90 degrees to each other (orthogonal) and have no match. </a:t>
            </a:r>
            <a:endParaRPr lang="en-US" sz="2000"/>
          </a:p>
          <a:p>
            <a:pPr marL="285750" indent="-285750" algn="l">
              <a:buFont typeface="Arial" panose="020B0604020202020204" pitchFamily="34" charset="0"/>
              <a:buChar char="•"/>
            </a:pPr>
            <a:r>
              <a:rPr lang="en-US" sz="2000"/>
              <a:t>The closer the cosine value to 1, the smaller the angle and the greater the match between vectors.</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82800" y="521970"/>
            <a:ext cx="8027035" cy="768350"/>
          </a:xfrm>
          <a:prstGeom prst="rect">
            <a:avLst/>
          </a:prstGeom>
          <a:noFill/>
        </p:spPr>
        <p:txBody>
          <a:bodyPr wrap="none" rtlCol="0">
            <a:spAutoFit/>
          </a:bodyPr>
          <a:p>
            <a:r>
              <a:rPr lang="en-US" sz="4400" b="1">
                <a:latin typeface="Microsoft YaHei" panose="020B0503020204020204" pitchFamily="34" charset="-122"/>
                <a:ea typeface="Microsoft YaHei" panose="020B0503020204020204" pitchFamily="34" charset="-122"/>
              </a:rPr>
              <a:t>LIST OF PYTHON LIBRARIES</a:t>
            </a:r>
            <a:endParaRPr lang="en-US" sz="44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644525" y="1908175"/>
            <a:ext cx="2279650" cy="2676525"/>
          </a:xfrm>
          <a:prstGeom prst="rect">
            <a:avLst/>
          </a:prstGeom>
          <a:noFill/>
        </p:spPr>
        <p:txBody>
          <a:bodyPr wrap="none" rtlCol="0">
            <a:spAutoFit/>
          </a:bodyPr>
          <a:p>
            <a:pPr marL="285750" indent="-285750">
              <a:buFont typeface="Arial" panose="020B0604020202020204" pitchFamily="34" charset="0"/>
              <a:buChar char="•"/>
            </a:pPr>
            <a:r>
              <a:rPr lang="en-US" sz="2800"/>
              <a:t>SKLEARN</a:t>
            </a:r>
            <a:endParaRPr lang="en-US" sz="2800"/>
          </a:p>
          <a:p>
            <a:pPr marL="285750" indent="-285750">
              <a:buFont typeface="Arial" panose="020B0604020202020204" pitchFamily="34" charset="0"/>
              <a:buChar char="•"/>
            </a:pPr>
            <a:r>
              <a:rPr lang="en-US" sz="2800"/>
              <a:t>MATPLOTLIB</a:t>
            </a:r>
            <a:endParaRPr lang="en-US" sz="2800"/>
          </a:p>
          <a:p>
            <a:pPr marL="285750" indent="-285750">
              <a:buFont typeface="Arial" panose="020B0604020202020204" pitchFamily="34" charset="0"/>
              <a:buChar char="•"/>
            </a:pPr>
            <a:r>
              <a:rPr lang="en-US" sz="2800"/>
              <a:t>NLTK</a:t>
            </a:r>
            <a:endParaRPr lang="en-US" sz="2800"/>
          </a:p>
          <a:p>
            <a:pPr marL="285750" indent="-285750">
              <a:buFont typeface="Arial" panose="020B0604020202020204" pitchFamily="34" charset="0"/>
              <a:buChar char="•"/>
            </a:pPr>
            <a:r>
              <a:rPr lang="en-US" sz="2800"/>
              <a:t>NUMPY</a:t>
            </a:r>
            <a:endParaRPr lang="en-US" sz="2800"/>
          </a:p>
          <a:p>
            <a:pPr marL="285750" indent="-285750">
              <a:buFont typeface="Arial" panose="020B0604020202020204" pitchFamily="34" charset="0"/>
              <a:buChar char="•"/>
            </a:pPr>
            <a:r>
              <a:rPr lang="en-US" sz="2800"/>
              <a:t>GLOVE</a:t>
            </a:r>
            <a:endParaRPr lang="en-US" sz="2800"/>
          </a:p>
          <a:p>
            <a:pPr marL="285750" indent="-285750">
              <a:buFont typeface="Arial" panose="020B0604020202020204" pitchFamily="34" charset="0"/>
              <a:buChar char="•"/>
            </a:pPr>
            <a:r>
              <a:rPr lang="en-US" sz="2800"/>
              <a:t>PPRINT</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475615" y="579120"/>
            <a:ext cx="11241405" cy="5077460"/>
          </a:xfrm>
          <a:prstGeom prst="rect">
            <a:avLst/>
          </a:prstGeom>
          <a:noFill/>
          <a:ln w="9525">
            <a:noFill/>
          </a:ln>
        </p:spPr>
        <p:txBody>
          <a:bodyPr wrap="square">
            <a:spAutoFit/>
          </a:bodyPr>
          <a:p>
            <a:pPr algn="ctr"/>
            <a:r>
              <a:rPr lang="en-US" sz="3200" b="1">
                <a:latin typeface="Microsoft YaHei" panose="020B0503020204020204" pitchFamily="34" charset="-122"/>
                <a:ea typeface="Microsoft YaHei" panose="020B0503020204020204" pitchFamily="34" charset="-122"/>
              </a:rPr>
              <a:t>INTRODUCTION TO NLP</a:t>
            </a:r>
            <a:endParaRPr lang="en-US" sz="3200" b="1">
              <a:latin typeface="Microsoft YaHei" panose="020B0503020204020204" pitchFamily="34" charset="-122"/>
              <a:ea typeface="Microsoft YaHei" panose="020B0503020204020204" pitchFamily="34" charset="-122"/>
            </a:endParaRPr>
          </a:p>
          <a:p>
            <a:pPr marL="457200" indent="-457200" algn="l">
              <a:buFont typeface="Arial" panose="020B0604020202020204" pitchFamily="34" charset="0"/>
              <a:buChar char="•"/>
            </a:pPr>
            <a:r>
              <a:rPr lang="en-US" sz="3200">
                <a:latin typeface="Microsoft YaHei" panose="020B0503020204020204" pitchFamily="34" charset="-122"/>
                <a:ea typeface="Microsoft YaHei" panose="020B0503020204020204" pitchFamily="34" charset="-122"/>
              </a:rPr>
              <a:t></a:t>
            </a:r>
            <a:r>
              <a:rPr lang="en-US" sz="2000">
                <a:ea typeface="SimSun" panose="02010600030101010101" pitchFamily="2" charset="-122"/>
              </a:rPr>
              <a:t>Natural Language Processing (NLP) is concerned with the processing and understanding of the human language. It plays a vital role in text to speech devices, text parsing, document classification, information retrieval and extraction.Computers can easily understand the structured form of data like spreadsheets and databases, but human    language, texts and speech form an unstructured group of data that is difficult to process. Thus, arises the need of NLP.</a:t>
            </a:r>
            <a:endParaRPr lang="en-US" sz="2000">
              <a:ea typeface="SimSun" panose="02010600030101010101" pitchFamily="2" charset="-122"/>
            </a:endParaRPr>
          </a:p>
          <a:p>
            <a:pPr marL="285750" indent="-285750" algn="l"/>
            <a:endParaRPr lang="en-US" sz="2000">
              <a:ea typeface="SimSun" panose="02010600030101010101" pitchFamily="2" charset="-122"/>
            </a:endParaRPr>
          </a:p>
          <a:p>
            <a:pPr algn="l"/>
            <a:r>
              <a:rPr lang="en-US" sz="2000">
                <a:ea typeface="SimSun" panose="02010600030101010101" pitchFamily="2" charset="-122"/>
              </a:rPr>
              <a:t>There are various stages involved with training a model. These include: -</a:t>
            </a:r>
            <a:endParaRPr lang="en-US" sz="2000">
              <a:ea typeface="SimSun" panose="02010600030101010101" pitchFamily="2" charset="-122"/>
            </a:endParaRPr>
          </a:p>
          <a:p>
            <a:pPr algn="l"/>
            <a:endParaRPr lang="en-US" sz="2000">
              <a:ea typeface="SimSun" panose="02010600030101010101" pitchFamily="2" charset="-122"/>
            </a:endParaRPr>
          </a:p>
          <a:p>
            <a:pPr marL="285750" indent="-285750" algn="l">
              <a:buFont typeface="Arial" panose="020B0604020202020204" pitchFamily="34" charset="0"/>
              <a:buChar char="•"/>
            </a:pPr>
            <a:r>
              <a:rPr lang="en-US" sz="2000" b="1">
                <a:ea typeface="SimSun" panose="02010600030101010101" pitchFamily="2" charset="-122"/>
              </a:rPr>
              <a:t>Sentence Segmentation</a:t>
            </a:r>
            <a:r>
              <a:rPr lang="en-US" sz="2000">
                <a:ea typeface="SimSun" panose="02010600030101010101" pitchFamily="2" charset="-122"/>
              </a:rPr>
              <a:t>: Breaking the pieces of sentence into various pieces.</a:t>
            </a:r>
            <a:endParaRPr lang="en-US" sz="2000">
              <a:ea typeface="SimSun" panose="02010600030101010101" pitchFamily="2" charset="-122"/>
            </a:endParaRPr>
          </a:p>
          <a:p>
            <a:pPr marL="285750" indent="-285750" algn="l">
              <a:buFont typeface="Arial" panose="020B0604020202020204" pitchFamily="34" charset="0"/>
              <a:buChar char="•"/>
            </a:pPr>
            <a:r>
              <a:rPr lang="en-US" sz="2000" b="1">
                <a:ea typeface="SimSun" panose="02010600030101010101" pitchFamily="2" charset="-122"/>
              </a:rPr>
              <a:t>Word Tokenization</a:t>
            </a:r>
            <a:r>
              <a:rPr lang="en-US" sz="2000">
                <a:ea typeface="SimSun" panose="02010600030101010101" pitchFamily="2" charset="-122"/>
              </a:rPr>
              <a:t>: Breaking the sentence into individual words named as tokens.</a:t>
            </a:r>
            <a:endParaRPr lang="en-US" sz="2000">
              <a:ea typeface="SimSun" panose="02010600030101010101" pitchFamily="2" charset="-122"/>
            </a:endParaRPr>
          </a:p>
          <a:p>
            <a:pPr marL="285750" indent="-285750" algn="l">
              <a:buFont typeface="Arial" panose="020B0604020202020204" pitchFamily="34" charset="0"/>
              <a:buChar char="•"/>
            </a:pPr>
            <a:r>
              <a:rPr lang="en-US" sz="2000" b="1">
                <a:ea typeface="SimSun" panose="02010600030101010101" pitchFamily="2" charset="-122"/>
              </a:rPr>
              <a:t>Predicting Parts of speech for each Token</a:t>
            </a:r>
            <a:r>
              <a:rPr lang="en-US" sz="2000">
                <a:ea typeface="SimSun" panose="02010600030101010101" pitchFamily="2" charset="-122"/>
              </a:rPr>
              <a:t>: Predicting whether the word is a noun, verb, adjective, pronoun, adverb etc.</a:t>
            </a:r>
            <a:endParaRPr lang="en-US" sz="2000">
              <a:ea typeface="SimSun" panose="02010600030101010101" pitchFamily="2" charset="-122"/>
            </a:endParaRPr>
          </a:p>
          <a:p>
            <a:pPr marL="285750" indent="-285750" algn="l">
              <a:buFont typeface="Arial" panose="020B0604020202020204" pitchFamily="34" charset="0"/>
              <a:buChar char="•"/>
            </a:pPr>
            <a:r>
              <a:rPr lang="en-US" sz="2000" b="1">
                <a:ea typeface="SimSun" panose="02010600030101010101" pitchFamily="2" charset="-122"/>
              </a:rPr>
              <a:t>Lemmatization</a:t>
            </a:r>
            <a:r>
              <a:rPr lang="en-US" sz="2000">
                <a:ea typeface="SimSun" panose="02010600030101010101" pitchFamily="2" charset="-122"/>
              </a:rPr>
              <a:t>: Extracting the root word from the token.</a:t>
            </a:r>
            <a:endParaRPr lang="en-US" sz="200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88645" y="808990"/>
            <a:ext cx="11014710" cy="4707890"/>
          </a:xfrm>
          <a:prstGeom prst="rect">
            <a:avLst/>
          </a:prstGeom>
          <a:noFill/>
        </p:spPr>
        <p:txBody>
          <a:bodyPr wrap="square" rtlCol="0">
            <a:spAutoFit/>
          </a:bodyPr>
          <a:p>
            <a:pPr marL="285750" indent="-285750" algn="l">
              <a:buFont typeface="Arial" panose="020B0604020202020204" pitchFamily="34" charset="0"/>
              <a:buChar char="•"/>
            </a:pPr>
            <a:r>
              <a:rPr lang="en-US" sz="2000" b="1"/>
              <a:t>Identifying StopWords</a:t>
            </a:r>
            <a:r>
              <a:rPr lang="en-US" sz="2000"/>
              <a:t>: Identifying words like ‘a’, ‘an’, etc. that provide no descriptive meaning to the document. </a:t>
            </a:r>
            <a:endParaRPr lang="en-US" sz="2000"/>
          </a:p>
          <a:p>
            <a:pPr marL="285750" indent="-285750" algn="l">
              <a:buFont typeface="Arial" panose="020B0604020202020204" pitchFamily="34" charset="0"/>
              <a:buChar char="•"/>
            </a:pPr>
            <a:r>
              <a:rPr lang="en-US" sz="2000" b="1"/>
              <a:t>Dependency Parsing</a:t>
            </a:r>
            <a:r>
              <a:rPr lang="en-US" sz="2000"/>
              <a:t>: Finding out relationships between the words and how they are related to each other.</a:t>
            </a:r>
            <a:endParaRPr lang="en-US" sz="2000"/>
          </a:p>
          <a:p>
            <a:pPr marL="285750" indent="-285750" algn="l">
              <a:buFont typeface="Arial" panose="020B0604020202020204" pitchFamily="34" charset="0"/>
              <a:buChar char="•"/>
            </a:pPr>
            <a:r>
              <a:rPr lang="en-US" sz="2000" b="1"/>
              <a:t>Finding Noun Phrases</a:t>
            </a:r>
            <a:r>
              <a:rPr lang="en-US" sz="2000"/>
              <a:t>: Grouping words that represent the same idea. Example the tokens ‘second’, ‘largest’, ‘town’ can be grouped together as single phrase. </a:t>
            </a:r>
            <a:endParaRPr lang="en-US" sz="2000"/>
          </a:p>
          <a:p>
            <a:pPr marL="285750" indent="-285750" algn="l">
              <a:buFont typeface="Arial" panose="020B0604020202020204" pitchFamily="34" charset="0"/>
              <a:buChar char="•"/>
            </a:pPr>
            <a:r>
              <a:rPr lang="en-US" sz="2000" b="1"/>
              <a:t>Named Entity Recognition (NER)</a:t>
            </a:r>
            <a:r>
              <a:rPr lang="en-US" sz="2000"/>
              <a:t>: NER maps the words with real world entities. The entities that exist in the physical world.</a:t>
            </a:r>
            <a:endParaRPr lang="en-US" sz="2000"/>
          </a:p>
          <a:p>
            <a:pPr marL="285750" indent="-285750" algn="l">
              <a:buFont typeface="Arial" panose="020B0604020202020204" pitchFamily="34" charset="0"/>
              <a:buChar char="•"/>
            </a:pPr>
            <a:r>
              <a:rPr lang="en-US" sz="2000" b="1"/>
              <a:t>Coreference Resolution</a:t>
            </a:r>
            <a:r>
              <a:rPr lang="en-US" sz="2000"/>
              <a:t>: Finding tokens that refer to the same entity. For example, ‘it’ in a sentence may refer to some place in the previous one. These relationships are important for finding the semantics of the document.</a:t>
            </a:r>
            <a:endParaRPr lang="en-US" sz="2000"/>
          </a:p>
          <a:p>
            <a:pPr algn="l"/>
            <a:endParaRPr lang="en-US" sz="2000"/>
          </a:p>
          <a:p>
            <a:pPr algn="l"/>
            <a:r>
              <a:rPr lang="en-US" sz="2000"/>
              <a:t>After all this, we can create machine learning models that will work according to our requirements. In this Project, we try to make a model that will tell us about the level of similarity between the different documents and also generate summaries for them.</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65245" y="595630"/>
            <a:ext cx="4460875" cy="521970"/>
          </a:xfrm>
          <a:prstGeom prst="rect">
            <a:avLst/>
          </a:prstGeom>
          <a:noFill/>
        </p:spPr>
        <p:txBody>
          <a:bodyPr wrap="none" rtlCol="0">
            <a:spAutoFit/>
          </a:bodyPr>
          <a:p>
            <a:r>
              <a:rPr lang="en-US" sz="2800" b="1">
                <a:latin typeface="Microsoft YaHei" panose="020B0503020204020204" pitchFamily="34" charset="-122"/>
                <a:ea typeface="Microsoft YaHei" panose="020B0503020204020204" pitchFamily="34" charset="-122"/>
              </a:rPr>
              <a:t>TEXT SUMMARIZATION</a:t>
            </a:r>
            <a:endParaRPr lang="en-US" sz="28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792480" y="2044065"/>
            <a:ext cx="11056620" cy="3784600"/>
          </a:xfrm>
          <a:prstGeom prst="rect">
            <a:avLst/>
          </a:prstGeom>
          <a:noFill/>
        </p:spPr>
        <p:txBody>
          <a:bodyPr wrap="square" rtlCol="0">
            <a:spAutoFit/>
          </a:bodyPr>
          <a:p>
            <a:pPr marL="285750" indent="-285750">
              <a:buFont typeface="Arial" panose="020B0604020202020204" pitchFamily="34" charset="0"/>
              <a:buChar char="•"/>
            </a:pPr>
            <a:r>
              <a:rPr lang="en-US" sz="2000"/>
              <a:t>Firstly,we find the term frequency of each word in the article considering each paragraph as a document. Then we find the inverse document frequency of each word.</a:t>
            </a:r>
            <a:endParaRPr lang="en-US" sz="2000"/>
          </a:p>
          <a:p>
            <a:pPr marL="285750" indent="-285750">
              <a:buFont typeface="Arial" panose="020B0604020202020204" pitchFamily="34" charset="0"/>
              <a:buChar char="•"/>
            </a:pPr>
            <a:r>
              <a:rPr lang="en-US" sz="2000"/>
              <a:t>Every sentence is assigned a score which is the summation of products of TF and IDF of each term or word present in it.</a:t>
            </a:r>
            <a:endParaRPr lang="en-US" sz="2000"/>
          </a:p>
          <a:p>
            <a:pPr marL="285750" indent="-285750">
              <a:buFont typeface="Arial" panose="020B0604020202020204" pitchFamily="34" charset="0"/>
              <a:buChar char="•"/>
            </a:pPr>
            <a:r>
              <a:rPr lang="en-US" sz="2000"/>
              <a:t>An average score is calculatd by adding scores of each sentences and then dividing it by the total no of sentences.</a:t>
            </a:r>
            <a:endParaRPr lang="en-US" sz="2000"/>
          </a:p>
          <a:p>
            <a:pPr marL="285750" indent="-285750">
              <a:buFont typeface="Arial" panose="020B0604020202020204" pitchFamily="34" charset="0"/>
              <a:buChar char="•"/>
            </a:pPr>
            <a:r>
              <a:rPr lang="en-US" sz="2000"/>
              <a:t>This value acts as a threshold and sentences with score more than this value are only included in the summary.</a:t>
            </a:r>
            <a:endParaRPr lang="en-US" sz="2000"/>
          </a:p>
          <a:p>
            <a:pPr marL="285750" indent="-285750">
              <a:buFont typeface="Arial" panose="020B0604020202020204" pitchFamily="34" charset="0"/>
              <a:buChar char="•"/>
            </a:pPr>
            <a:r>
              <a:rPr lang="en-US" sz="2000"/>
              <a:t>The input text is analyzed sentence wise and not on the basis of words so that the summary also makes meaningful sense and doesnot comprise of phrases.</a:t>
            </a:r>
            <a:endParaRPr lang="en-US" sz="2000"/>
          </a:p>
          <a:p>
            <a:pPr marL="285750" indent="-285750">
              <a:buFont typeface="Arial" panose="020B0604020202020204" pitchFamily="34" charset="0"/>
              <a:buChar char="•"/>
            </a:pPr>
            <a:r>
              <a:rPr lang="en-US" sz="2000"/>
              <a:t>The process used is that of extractive text summarization.The length of the summary can be modified by changing the threshold value which can be set to x*average score where x can be any number.</a:t>
            </a:r>
            <a:endParaRPr lang="en-US" sz="2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12709</Words>
  <Application>WPS Presentation</Application>
  <PresentationFormat>宽屏</PresentationFormat>
  <Paragraphs>192</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Calibri</vt:lpstr>
      <vt:lpstr>Impact</vt:lpstr>
      <vt:lpstr>Microsoft YaHei</vt:lpstr>
      <vt:lpstr>Arial Unicode MS</vt:lpstr>
      <vt:lpstr>Calibri Light</vt:lpstr>
      <vt:lpstr>BatangChe</vt:lpstr>
      <vt:lpstr>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google1560236098</cp:lastModifiedBy>
  <cp:revision>34</cp:revision>
  <dcterms:created xsi:type="dcterms:W3CDTF">2015-10-17T09:24:00Z</dcterms:created>
  <dcterms:modified xsi:type="dcterms:W3CDTF">2019-07-11T09:14:05Z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