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C6D8"/>
    <a:srgbClr val="F3FFFF"/>
    <a:srgbClr val="F5FDFD"/>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108E502-EA9C-4D1C-9B8A-3028490B1BD8}" type="datetimeFigureOut">
              <a:rPr lang="en-IN" smtClean="0"/>
              <a:t>11-03-2020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1528685-425D-4697-81DB-51A4ED2D6A2B}"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63970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8E502-EA9C-4D1C-9B8A-3028490B1BD8}"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28685-425D-4697-81DB-51A4ED2D6A2B}" type="slidenum">
              <a:rPr lang="en-IN" smtClean="0"/>
              <a:t>‹#›</a:t>
            </a:fld>
            <a:endParaRPr lang="en-IN"/>
          </a:p>
        </p:txBody>
      </p:sp>
    </p:spTree>
    <p:extLst>
      <p:ext uri="{BB962C8B-B14F-4D97-AF65-F5344CB8AC3E}">
        <p14:creationId xmlns:p14="http://schemas.microsoft.com/office/powerpoint/2010/main" val="304781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8E502-EA9C-4D1C-9B8A-3028490B1BD8}"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28685-425D-4697-81DB-51A4ED2D6A2B}" type="slidenum">
              <a:rPr lang="en-IN" smtClean="0"/>
              <a:t>‹#›</a:t>
            </a:fld>
            <a:endParaRPr lang="en-IN"/>
          </a:p>
        </p:txBody>
      </p:sp>
    </p:spTree>
    <p:extLst>
      <p:ext uri="{BB962C8B-B14F-4D97-AF65-F5344CB8AC3E}">
        <p14:creationId xmlns:p14="http://schemas.microsoft.com/office/powerpoint/2010/main" val="242441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8E502-EA9C-4D1C-9B8A-3028490B1BD8}" type="datetimeFigureOut">
              <a:rPr lang="en-IN" smtClean="0"/>
              <a:t>11-03-2020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28685-425D-4697-81DB-51A4ED2D6A2B}" type="slidenum">
              <a:rPr lang="en-IN" smtClean="0"/>
              <a:t>‹#›</a:t>
            </a:fld>
            <a:endParaRPr lang="en-IN"/>
          </a:p>
        </p:txBody>
      </p:sp>
    </p:spTree>
    <p:extLst>
      <p:ext uri="{BB962C8B-B14F-4D97-AF65-F5344CB8AC3E}">
        <p14:creationId xmlns:p14="http://schemas.microsoft.com/office/powerpoint/2010/main" val="64402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108E502-EA9C-4D1C-9B8A-3028490B1BD8}" type="datetimeFigureOut">
              <a:rPr lang="en-IN" smtClean="0"/>
              <a:t>11-03-2020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1528685-425D-4697-81DB-51A4ED2D6A2B}"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1842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8E502-EA9C-4D1C-9B8A-3028490B1BD8}" type="datetimeFigureOut">
              <a:rPr lang="en-IN" smtClean="0"/>
              <a:t>11-03-2020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28685-425D-4697-81DB-51A4ED2D6A2B}" type="slidenum">
              <a:rPr lang="en-IN" smtClean="0"/>
              <a:t>‹#›</a:t>
            </a:fld>
            <a:endParaRPr lang="en-IN"/>
          </a:p>
        </p:txBody>
      </p:sp>
    </p:spTree>
    <p:extLst>
      <p:ext uri="{BB962C8B-B14F-4D97-AF65-F5344CB8AC3E}">
        <p14:creationId xmlns:p14="http://schemas.microsoft.com/office/powerpoint/2010/main" val="340274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8E502-EA9C-4D1C-9B8A-3028490B1BD8}" type="datetimeFigureOut">
              <a:rPr lang="en-IN" smtClean="0"/>
              <a:t>11-03-2020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528685-425D-4697-81DB-51A4ED2D6A2B}" type="slidenum">
              <a:rPr lang="en-IN" smtClean="0"/>
              <a:t>‹#›</a:t>
            </a:fld>
            <a:endParaRPr lang="en-IN"/>
          </a:p>
        </p:txBody>
      </p:sp>
    </p:spTree>
    <p:extLst>
      <p:ext uri="{BB962C8B-B14F-4D97-AF65-F5344CB8AC3E}">
        <p14:creationId xmlns:p14="http://schemas.microsoft.com/office/powerpoint/2010/main" val="146768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8E502-EA9C-4D1C-9B8A-3028490B1BD8}" type="datetimeFigureOut">
              <a:rPr lang="en-IN" smtClean="0"/>
              <a:t>11-03-2020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528685-425D-4697-81DB-51A4ED2D6A2B}" type="slidenum">
              <a:rPr lang="en-IN" smtClean="0"/>
              <a:t>‹#›</a:t>
            </a:fld>
            <a:endParaRPr lang="en-IN"/>
          </a:p>
        </p:txBody>
      </p:sp>
    </p:spTree>
    <p:extLst>
      <p:ext uri="{BB962C8B-B14F-4D97-AF65-F5344CB8AC3E}">
        <p14:creationId xmlns:p14="http://schemas.microsoft.com/office/powerpoint/2010/main" val="76803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8E502-EA9C-4D1C-9B8A-3028490B1BD8}" type="datetimeFigureOut">
              <a:rPr lang="en-IN" smtClean="0"/>
              <a:t>11-03-2020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528685-425D-4697-81DB-51A4ED2D6A2B}" type="slidenum">
              <a:rPr lang="en-IN" smtClean="0"/>
              <a:t>‹#›</a:t>
            </a:fld>
            <a:endParaRPr lang="en-IN"/>
          </a:p>
        </p:txBody>
      </p:sp>
    </p:spTree>
    <p:extLst>
      <p:ext uri="{BB962C8B-B14F-4D97-AF65-F5344CB8AC3E}">
        <p14:creationId xmlns:p14="http://schemas.microsoft.com/office/powerpoint/2010/main" val="327869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108E502-EA9C-4D1C-9B8A-3028490B1BD8}" type="datetimeFigureOut">
              <a:rPr lang="en-IN" smtClean="0"/>
              <a:t>11-03-2020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1528685-425D-4697-81DB-51A4ED2D6A2B}"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078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108E502-EA9C-4D1C-9B8A-3028490B1BD8}" type="datetimeFigureOut">
              <a:rPr lang="en-IN" smtClean="0"/>
              <a:t>11-03-2020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1528685-425D-4697-81DB-51A4ED2D6A2B}"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76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108E502-EA9C-4D1C-9B8A-3028490B1BD8}" type="datetimeFigureOut">
              <a:rPr lang="en-IN" smtClean="0"/>
              <a:t>11-03-2020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1528685-425D-4697-81DB-51A4ED2D6A2B}"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134458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4.wdp"/><Relationship Id="rId4" Type="http://schemas.openxmlformats.org/officeDocument/2006/relationships/image" Target="../media/image5.png"/><Relationship Id="rId9" Type="http://schemas.microsoft.com/office/2007/relationships/hdphoto" Target="../media/hdphoto6.wdp"/></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747" y="1360726"/>
            <a:ext cx="10677835" cy="1268361"/>
          </a:xfrm>
        </p:spPr>
        <p:txBody>
          <a:bodyPr>
            <a:normAutofit/>
          </a:bodyPr>
          <a:lstStyle/>
          <a:p>
            <a:r>
              <a:rPr lang="en-IN" sz="3500" b="1" dirty="0"/>
              <a:t>Android Application Success Prediction</a:t>
            </a:r>
            <a:br>
              <a:rPr lang="en-IN" sz="3500" b="1" dirty="0"/>
            </a:br>
            <a:r>
              <a:rPr lang="en-IN" sz="3500" b="1" dirty="0"/>
              <a:t>and Review Analysis</a:t>
            </a:r>
            <a:endParaRPr lang="en-IN" sz="3500" dirty="0"/>
          </a:p>
        </p:txBody>
      </p:sp>
      <p:sp>
        <p:nvSpPr>
          <p:cNvPr id="4" name="Subtitle 2"/>
          <p:cNvSpPr txBox="1">
            <a:spLocks/>
          </p:cNvSpPr>
          <p:nvPr/>
        </p:nvSpPr>
        <p:spPr>
          <a:xfrm>
            <a:off x="6394933" y="2629087"/>
            <a:ext cx="4627717" cy="904568"/>
          </a:xfrm>
          <a:prstGeom prst="rect">
            <a:avLst/>
          </a:prstGeom>
        </p:spPr>
        <p:txBody>
          <a:bodyPr vert="horz" lIns="91440" tIns="45720" rIns="91440" bIns="45720" rtlCol="0">
            <a:normAutofit/>
          </a:bodyPr>
          <a:lstStyle>
            <a:lvl1pPr marL="0" indent="0" algn="ctr" defTabSz="1219170" rtl="0" eaLnBrk="1" latinLnBrk="0" hangingPunct="1">
              <a:spcBef>
                <a:spcPct val="20000"/>
              </a:spcBef>
              <a:buFont typeface="Arial" pitchFamily="34" charset="0"/>
              <a:buNone/>
              <a:defRPr sz="3733" b="0" i="0" kern="1200">
                <a:solidFill>
                  <a:schemeClr val="tx2">
                    <a:lumMod val="40000"/>
                    <a:lumOff val="60000"/>
                  </a:schemeClr>
                </a:solidFill>
                <a:latin typeface="+mn-lt"/>
                <a:ea typeface="+mn-ea"/>
                <a:cs typeface="+mn-cs"/>
              </a:defRPr>
            </a:lvl1pPr>
            <a:lvl2pPr marL="609585" indent="0" algn="ctr" defTabSz="1219170" rtl="0" eaLnBrk="1" latinLnBrk="0" hangingPunct="1">
              <a:spcBef>
                <a:spcPct val="20000"/>
              </a:spcBef>
              <a:buFont typeface="Arial" pitchFamily="34" charset="0"/>
              <a:buNone/>
              <a:defRPr sz="3733" kern="1200">
                <a:solidFill>
                  <a:schemeClr val="tx1">
                    <a:tint val="75000"/>
                  </a:schemeClr>
                </a:solidFill>
                <a:latin typeface="+mn-lt"/>
                <a:ea typeface="+mn-ea"/>
                <a:cs typeface="+mn-cs"/>
              </a:defRPr>
            </a:lvl2pPr>
            <a:lvl3pPr marL="1219170" indent="0" algn="ctr" defTabSz="121917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3pPr>
            <a:lvl4pPr marL="182875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4pPr>
            <a:lvl5pPr marL="243833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IN" sz="1600" dirty="0">
                <a:solidFill>
                  <a:schemeClr val="accent1">
                    <a:lumMod val="50000"/>
                  </a:schemeClr>
                </a:solidFill>
              </a:rPr>
              <a:t>Based On Research Paper</a:t>
            </a:r>
          </a:p>
        </p:txBody>
      </p:sp>
      <p:sp>
        <p:nvSpPr>
          <p:cNvPr id="6" name="TextBox 5"/>
          <p:cNvSpPr txBox="1"/>
          <p:nvPr/>
        </p:nvSpPr>
        <p:spPr>
          <a:xfrm>
            <a:off x="5182496" y="4710545"/>
            <a:ext cx="5587104" cy="369332"/>
          </a:xfrm>
          <a:prstGeom prst="rect">
            <a:avLst/>
          </a:prstGeom>
          <a:noFill/>
        </p:spPr>
        <p:txBody>
          <a:bodyPr wrap="square" rtlCol="0">
            <a:spAutoFit/>
          </a:bodyPr>
          <a:lstStyle/>
          <a:p>
            <a:r>
              <a:rPr lang="en-IN" dirty="0">
                <a:solidFill>
                  <a:schemeClr val="accent1">
                    <a:lumMod val="50000"/>
                  </a:schemeClr>
                </a:solidFill>
              </a:rPr>
              <a:t>Presented By: Rituraj Saha</a:t>
            </a:r>
            <a:r>
              <a:rPr lang="en-IN" baseline="30000" dirty="0">
                <a:solidFill>
                  <a:schemeClr val="accent1">
                    <a:lumMod val="50000"/>
                  </a:schemeClr>
                </a:solidFill>
              </a:rPr>
              <a:t>1</a:t>
            </a:r>
            <a:r>
              <a:rPr lang="en-IN" dirty="0">
                <a:solidFill>
                  <a:schemeClr val="accent1">
                    <a:lumMod val="50000"/>
                  </a:schemeClr>
                </a:solidFill>
              </a:rPr>
              <a:t>, </a:t>
            </a:r>
            <a:r>
              <a:rPr lang="en-IN" dirty="0" err="1">
                <a:solidFill>
                  <a:schemeClr val="accent1">
                    <a:lumMod val="50000"/>
                  </a:schemeClr>
                </a:solidFill>
              </a:rPr>
              <a:t>Ritam</a:t>
            </a:r>
            <a:r>
              <a:rPr lang="en-IN" dirty="0">
                <a:solidFill>
                  <a:schemeClr val="accent1">
                    <a:lumMod val="50000"/>
                  </a:schemeClr>
                </a:solidFill>
              </a:rPr>
              <a:t> Barik</a:t>
            </a:r>
            <a:r>
              <a:rPr lang="en-IN" baseline="30000" dirty="0">
                <a:solidFill>
                  <a:schemeClr val="accent1">
                    <a:lumMod val="50000"/>
                  </a:schemeClr>
                </a:solidFill>
              </a:rPr>
              <a:t>1</a:t>
            </a:r>
            <a:r>
              <a:rPr lang="en-IN" dirty="0">
                <a:solidFill>
                  <a:schemeClr val="accent1">
                    <a:lumMod val="50000"/>
                  </a:schemeClr>
                </a:solidFill>
              </a:rPr>
              <a:t> , Pranav Jain</a:t>
            </a:r>
            <a:r>
              <a:rPr lang="en-IN" baseline="30000" dirty="0">
                <a:solidFill>
                  <a:schemeClr val="accent1">
                    <a:lumMod val="50000"/>
                  </a:schemeClr>
                </a:solidFill>
              </a:rPr>
              <a:t>1 </a:t>
            </a:r>
          </a:p>
        </p:txBody>
      </p:sp>
    </p:spTree>
    <p:extLst>
      <p:ext uri="{BB962C8B-B14F-4D97-AF65-F5344CB8AC3E}">
        <p14:creationId xmlns:p14="http://schemas.microsoft.com/office/powerpoint/2010/main" val="123647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749" y="342095"/>
            <a:ext cx="9074125" cy="967132"/>
          </a:xfrm>
        </p:spPr>
        <p:txBody>
          <a:bodyPr/>
          <a:lstStyle/>
          <a:p>
            <a:r>
              <a:rPr lang="en-IN" dirty="0"/>
              <a:t>Comparison and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12873425"/>
              </p:ext>
            </p:extLst>
          </p:nvPr>
        </p:nvGraphicFramePr>
        <p:xfrm>
          <a:off x="3436648" y="4105489"/>
          <a:ext cx="7148224" cy="1885919"/>
        </p:xfrm>
        <a:graphic>
          <a:graphicData uri="http://schemas.openxmlformats.org/drawingml/2006/table">
            <a:tbl>
              <a:tblPr firstRow="1" bandRow="1">
                <a:tableStyleId>{69012ECD-51FC-41F1-AA8D-1B2483CD663E}</a:tableStyleId>
              </a:tblPr>
              <a:tblGrid>
                <a:gridCol w="1787056">
                  <a:extLst>
                    <a:ext uri="{9D8B030D-6E8A-4147-A177-3AD203B41FA5}">
                      <a16:colId xmlns:a16="http://schemas.microsoft.com/office/drawing/2014/main" val="1019039156"/>
                    </a:ext>
                  </a:extLst>
                </a:gridCol>
                <a:gridCol w="1787056">
                  <a:extLst>
                    <a:ext uri="{9D8B030D-6E8A-4147-A177-3AD203B41FA5}">
                      <a16:colId xmlns:a16="http://schemas.microsoft.com/office/drawing/2014/main" val="1900851787"/>
                    </a:ext>
                  </a:extLst>
                </a:gridCol>
                <a:gridCol w="1787056">
                  <a:extLst>
                    <a:ext uri="{9D8B030D-6E8A-4147-A177-3AD203B41FA5}">
                      <a16:colId xmlns:a16="http://schemas.microsoft.com/office/drawing/2014/main" val="2401678508"/>
                    </a:ext>
                  </a:extLst>
                </a:gridCol>
                <a:gridCol w="1787056">
                  <a:extLst>
                    <a:ext uri="{9D8B030D-6E8A-4147-A177-3AD203B41FA5}">
                      <a16:colId xmlns:a16="http://schemas.microsoft.com/office/drawing/2014/main" val="2808322735"/>
                    </a:ext>
                  </a:extLst>
                </a:gridCol>
              </a:tblGrid>
              <a:tr h="535559">
                <a:tc>
                  <a:txBody>
                    <a:bodyPr/>
                    <a:lstStyle/>
                    <a:p>
                      <a:r>
                        <a:rPr lang="en-IN" sz="1600" dirty="0"/>
                        <a:t>Regression Model</a:t>
                      </a:r>
                    </a:p>
                  </a:txBody>
                  <a:tcPr/>
                </a:tc>
                <a:tc>
                  <a:txBody>
                    <a:bodyPr/>
                    <a:lstStyle/>
                    <a:p>
                      <a:r>
                        <a:rPr lang="en-IN" sz="1600" dirty="0"/>
                        <a:t>MSE</a:t>
                      </a:r>
                    </a:p>
                  </a:txBody>
                  <a:tcPr/>
                </a:tc>
                <a:tc>
                  <a:txBody>
                    <a:bodyPr/>
                    <a:lstStyle/>
                    <a:p>
                      <a:r>
                        <a:rPr lang="en-IN" sz="1600" dirty="0"/>
                        <a:t>R2 Score</a:t>
                      </a:r>
                    </a:p>
                  </a:txBody>
                  <a:tcPr/>
                </a:tc>
                <a:tc>
                  <a:txBody>
                    <a:bodyPr/>
                    <a:lstStyle/>
                    <a:p>
                      <a:r>
                        <a:rPr lang="en-IN" sz="1600" dirty="0"/>
                        <a:t>MSL</a:t>
                      </a:r>
                    </a:p>
                  </a:txBody>
                  <a:tcPr/>
                </a:tc>
                <a:extLst>
                  <a:ext uri="{0D108BD9-81ED-4DB2-BD59-A6C34878D82A}">
                    <a16:rowId xmlns:a16="http://schemas.microsoft.com/office/drawing/2014/main" val="1623614514"/>
                  </a:ext>
                </a:extLst>
              </a:tr>
              <a:tr h="302707">
                <a:tc>
                  <a:txBody>
                    <a:bodyPr/>
                    <a:lstStyle/>
                    <a:p>
                      <a:r>
                        <a:rPr lang="en-IN" sz="1600" dirty="0"/>
                        <a:t>KNN</a:t>
                      </a:r>
                    </a:p>
                  </a:txBody>
                  <a:tcPr/>
                </a:tc>
                <a:tc>
                  <a:txBody>
                    <a:bodyPr/>
                    <a:lstStyle/>
                    <a:p>
                      <a:r>
                        <a:rPr lang="en-IN" sz="1600" dirty="0"/>
                        <a:t>0.1691</a:t>
                      </a:r>
                    </a:p>
                  </a:txBody>
                  <a:tcPr/>
                </a:tc>
                <a:tc>
                  <a:txBody>
                    <a:bodyPr/>
                    <a:lstStyle/>
                    <a:p>
                      <a:r>
                        <a:rPr lang="en-IN" sz="1600" dirty="0"/>
                        <a:t>0.1126</a:t>
                      </a:r>
                    </a:p>
                  </a:txBody>
                  <a:tcPr/>
                </a:tc>
                <a:tc>
                  <a:txBody>
                    <a:bodyPr/>
                    <a:lstStyle/>
                    <a:p>
                      <a:r>
                        <a:rPr lang="en-IN" sz="1600" dirty="0"/>
                        <a:t>0.0073</a:t>
                      </a:r>
                    </a:p>
                  </a:txBody>
                  <a:tcPr/>
                </a:tc>
                <a:extLst>
                  <a:ext uri="{0D108BD9-81ED-4DB2-BD59-A6C34878D82A}">
                    <a16:rowId xmlns:a16="http://schemas.microsoft.com/office/drawing/2014/main" val="1999755386"/>
                  </a:ext>
                </a:extLst>
              </a:tr>
              <a:tr h="344520">
                <a:tc>
                  <a:txBody>
                    <a:bodyPr/>
                    <a:lstStyle/>
                    <a:p>
                      <a:r>
                        <a:rPr lang="en-IN" sz="1600" dirty="0"/>
                        <a:t>Random</a:t>
                      </a:r>
                      <a:r>
                        <a:rPr lang="en-IN" sz="1600" baseline="0" dirty="0"/>
                        <a:t> Forest</a:t>
                      </a:r>
                      <a:endParaRPr lang="en-IN" sz="1600" dirty="0"/>
                    </a:p>
                  </a:txBody>
                  <a:tcPr/>
                </a:tc>
                <a:tc>
                  <a:txBody>
                    <a:bodyPr/>
                    <a:lstStyle/>
                    <a:p>
                      <a:r>
                        <a:rPr lang="en-IN" sz="1600" dirty="0"/>
                        <a:t>0.1760</a:t>
                      </a:r>
                    </a:p>
                  </a:txBody>
                  <a:tcPr/>
                </a:tc>
                <a:tc>
                  <a:txBody>
                    <a:bodyPr/>
                    <a:lstStyle/>
                    <a:p>
                      <a:r>
                        <a:rPr lang="en-IN" sz="1600" dirty="0"/>
                        <a:t>0.0768</a:t>
                      </a:r>
                    </a:p>
                  </a:txBody>
                  <a:tcPr/>
                </a:tc>
                <a:tc>
                  <a:txBody>
                    <a:bodyPr/>
                    <a:lstStyle/>
                    <a:p>
                      <a:r>
                        <a:rPr lang="en-IN" sz="1600" dirty="0"/>
                        <a:t>0.0076</a:t>
                      </a:r>
                    </a:p>
                  </a:txBody>
                  <a:tcPr/>
                </a:tc>
                <a:extLst>
                  <a:ext uri="{0D108BD9-81ED-4DB2-BD59-A6C34878D82A}">
                    <a16:rowId xmlns:a16="http://schemas.microsoft.com/office/drawing/2014/main" val="369436542"/>
                  </a:ext>
                </a:extLst>
              </a:tr>
              <a:tr h="302707">
                <a:tc>
                  <a:txBody>
                    <a:bodyPr/>
                    <a:lstStyle/>
                    <a:p>
                      <a:r>
                        <a:rPr lang="en-IN" sz="1600" dirty="0"/>
                        <a:t>MLR</a:t>
                      </a:r>
                    </a:p>
                  </a:txBody>
                  <a:tcPr/>
                </a:tc>
                <a:tc>
                  <a:txBody>
                    <a:bodyPr/>
                    <a:lstStyle/>
                    <a:p>
                      <a:r>
                        <a:rPr lang="en-IN" sz="1600" dirty="0"/>
                        <a:t>0.1900</a:t>
                      </a:r>
                    </a:p>
                  </a:txBody>
                  <a:tcPr/>
                </a:tc>
                <a:tc>
                  <a:txBody>
                    <a:bodyPr/>
                    <a:lstStyle/>
                    <a:p>
                      <a:r>
                        <a:rPr lang="en-IN" sz="1600" dirty="0"/>
                        <a:t>-0.0016</a:t>
                      </a:r>
                    </a:p>
                  </a:txBody>
                  <a:tcPr/>
                </a:tc>
                <a:tc>
                  <a:txBody>
                    <a:bodyPr/>
                    <a:lstStyle/>
                    <a:p>
                      <a:r>
                        <a:rPr lang="en-IN" sz="1600" dirty="0"/>
                        <a:t>0.0082</a:t>
                      </a:r>
                    </a:p>
                  </a:txBody>
                  <a:tcPr/>
                </a:tc>
                <a:extLst>
                  <a:ext uri="{0D108BD9-81ED-4DB2-BD59-A6C34878D82A}">
                    <a16:rowId xmlns:a16="http://schemas.microsoft.com/office/drawing/2014/main" val="2407948452"/>
                  </a:ext>
                </a:extLst>
              </a:tr>
              <a:tr h="302707">
                <a:tc>
                  <a:txBody>
                    <a:bodyPr/>
                    <a:lstStyle/>
                    <a:p>
                      <a:r>
                        <a:rPr lang="en-IN" sz="1600" dirty="0"/>
                        <a:t>SVM</a:t>
                      </a:r>
                    </a:p>
                  </a:txBody>
                  <a:tcPr/>
                </a:tc>
                <a:tc>
                  <a:txBody>
                    <a:bodyPr/>
                    <a:lstStyle/>
                    <a:p>
                      <a:r>
                        <a:rPr lang="en-IN" sz="1600" dirty="0"/>
                        <a:t>0.1875</a:t>
                      </a:r>
                    </a:p>
                  </a:txBody>
                  <a:tcPr/>
                </a:tc>
                <a:tc>
                  <a:txBody>
                    <a:bodyPr/>
                    <a:lstStyle/>
                    <a:p>
                      <a:r>
                        <a:rPr lang="en-IN" sz="1600" dirty="0"/>
                        <a:t>0.0160</a:t>
                      </a:r>
                    </a:p>
                  </a:txBody>
                  <a:tcPr/>
                </a:tc>
                <a:tc>
                  <a:txBody>
                    <a:bodyPr/>
                    <a:lstStyle/>
                    <a:p>
                      <a:r>
                        <a:rPr lang="en-IN" sz="1600" dirty="0"/>
                        <a:t>0.0082</a:t>
                      </a:r>
                    </a:p>
                  </a:txBody>
                  <a:tcPr/>
                </a:tc>
                <a:extLst>
                  <a:ext uri="{0D108BD9-81ED-4DB2-BD59-A6C34878D82A}">
                    <a16:rowId xmlns:a16="http://schemas.microsoft.com/office/drawing/2014/main" val="3888513346"/>
                  </a:ext>
                </a:extLst>
              </a:tr>
            </a:tbl>
          </a:graphicData>
        </a:graphic>
      </p:graphicFrame>
      <p:sp>
        <p:nvSpPr>
          <p:cNvPr id="7" name="TextBox 6"/>
          <p:cNvSpPr txBox="1"/>
          <p:nvPr/>
        </p:nvSpPr>
        <p:spPr>
          <a:xfrm>
            <a:off x="4407670" y="6016125"/>
            <a:ext cx="8044872" cy="369332"/>
          </a:xfrm>
          <a:prstGeom prst="rect">
            <a:avLst/>
          </a:prstGeom>
          <a:noFill/>
        </p:spPr>
        <p:txBody>
          <a:bodyPr wrap="square" rtlCol="0">
            <a:spAutoFit/>
          </a:bodyPr>
          <a:lstStyle/>
          <a:p>
            <a:r>
              <a:rPr lang="en-IN" dirty="0">
                <a:solidFill>
                  <a:schemeClr val="accent1">
                    <a:lumMod val="50000"/>
                  </a:schemeClr>
                </a:solidFill>
              </a:rPr>
              <a:t>Comparison between various regression models</a:t>
            </a:r>
          </a:p>
        </p:txBody>
      </p:sp>
      <p:pic>
        <p:nvPicPr>
          <p:cNvPr id="8" name="Picture 7"/>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b="50040"/>
          <a:stretch>
            <a:fillRect/>
          </a:stretch>
        </p:blipFill>
        <p:spPr>
          <a:xfrm>
            <a:off x="2124364" y="1582081"/>
            <a:ext cx="4566612" cy="2012076"/>
          </a:xfrm>
          <a:prstGeom prst="rect">
            <a:avLst/>
          </a:prstGeom>
          <a:noFill/>
          <a:ln>
            <a:noFill/>
          </a:ln>
        </p:spPr>
      </p:pic>
      <p:pic>
        <p:nvPicPr>
          <p:cNvPr id="9" name="Picture 8"/>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t="49779"/>
          <a:stretch>
            <a:fillRect/>
          </a:stretch>
        </p:blipFill>
        <p:spPr>
          <a:xfrm>
            <a:off x="7010760" y="1565654"/>
            <a:ext cx="4568400" cy="2012076"/>
          </a:xfrm>
          <a:prstGeom prst="rect">
            <a:avLst/>
          </a:prstGeom>
          <a:noFill/>
          <a:ln>
            <a:noFill/>
          </a:ln>
        </p:spPr>
      </p:pic>
      <p:sp>
        <p:nvSpPr>
          <p:cNvPr id="10" name="TextBox 9"/>
          <p:cNvSpPr txBox="1"/>
          <p:nvPr/>
        </p:nvSpPr>
        <p:spPr>
          <a:xfrm>
            <a:off x="4147128" y="3595205"/>
            <a:ext cx="8044872" cy="369332"/>
          </a:xfrm>
          <a:prstGeom prst="rect">
            <a:avLst/>
          </a:prstGeom>
          <a:noFill/>
        </p:spPr>
        <p:txBody>
          <a:bodyPr wrap="square" rtlCol="0">
            <a:spAutoFit/>
          </a:bodyPr>
          <a:lstStyle/>
          <a:p>
            <a:r>
              <a:rPr lang="en-IN" dirty="0">
                <a:solidFill>
                  <a:schemeClr val="accent1">
                    <a:lumMod val="50000"/>
                  </a:schemeClr>
                </a:solidFill>
              </a:rPr>
              <a:t>                              Visual representation</a:t>
            </a:r>
          </a:p>
        </p:txBody>
      </p:sp>
    </p:spTree>
    <p:extLst>
      <p:ext uri="{BB962C8B-B14F-4D97-AF65-F5344CB8AC3E}">
        <p14:creationId xmlns:p14="http://schemas.microsoft.com/office/powerpoint/2010/main" val="228462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a:xfrm>
            <a:off x="1625599" y="646647"/>
            <a:ext cx="4680000" cy="2304000"/>
          </a:xfrm>
          <a:prstGeom prst="rect">
            <a:avLst/>
          </a:prstGeom>
          <a:noFill/>
          <a:ln>
            <a:noFill/>
          </a:ln>
        </p:spPr>
      </p:pic>
      <p:pic>
        <p:nvPicPr>
          <p:cNvPr id="5" name="Picture 4"/>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harpenSoften amount="50000"/>
                    </a14:imgEffect>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a:xfrm>
            <a:off x="6694110" y="645849"/>
            <a:ext cx="4680000" cy="2305597"/>
          </a:xfrm>
          <a:prstGeom prst="rect">
            <a:avLst/>
          </a:prstGeom>
          <a:noFill/>
          <a:ln>
            <a:noFill/>
          </a:ln>
        </p:spPr>
      </p:pic>
      <p:pic>
        <p:nvPicPr>
          <p:cNvPr id="6" name="Picture 5"/>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sharpenSoften amount="50000"/>
                    </a14:imgEffect>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a:xfrm>
            <a:off x="6694110" y="3807564"/>
            <a:ext cx="4680000" cy="2304000"/>
          </a:xfrm>
          <a:prstGeom prst="rect">
            <a:avLst/>
          </a:prstGeom>
          <a:noFill/>
          <a:ln>
            <a:noFill/>
          </a:ln>
        </p:spPr>
      </p:pic>
      <p:pic>
        <p:nvPicPr>
          <p:cNvPr id="7" name="Picture 6"/>
          <p:cNvPicPr/>
          <p:nvPr/>
        </p:nvPicPr>
        <p:blipFill>
          <a:blip r:embed="rId8">
            <a:duotone>
              <a:schemeClr val="accent1">
                <a:shade val="45000"/>
                <a:satMod val="135000"/>
              </a:schemeClr>
              <a:prstClr val="white"/>
            </a:duotone>
            <a:extLst>
              <a:ext uri="{BEBA8EAE-BF5A-486C-A8C5-ECC9F3942E4B}">
                <a14:imgProps xmlns:a14="http://schemas.microsoft.com/office/drawing/2010/main">
                  <a14:imgLayer r:embed="rId9">
                    <a14:imgEffect>
                      <a14:sharpenSoften amount="50000"/>
                    </a14:imgEffect>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a:xfrm>
            <a:off x="1625599" y="3807564"/>
            <a:ext cx="4680000" cy="2304000"/>
          </a:xfrm>
          <a:prstGeom prst="rect">
            <a:avLst/>
          </a:prstGeom>
          <a:noFill/>
          <a:ln>
            <a:noFill/>
          </a:ln>
        </p:spPr>
      </p:pic>
      <p:sp>
        <p:nvSpPr>
          <p:cNvPr id="10" name="TextBox 9"/>
          <p:cNvSpPr txBox="1"/>
          <p:nvPr/>
        </p:nvSpPr>
        <p:spPr>
          <a:xfrm>
            <a:off x="4813383" y="2967808"/>
            <a:ext cx="3761453" cy="553998"/>
          </a:xfrm>
          <a:prstGeom prst="rect">
            <a:avLst/>
          </a:prstGeom>
          <a:noFill/>
        </p:spPr>
        <p:txBody>
          <a:bodyPr wrap="square" rtlCol="0">
            <a:spAutoFit/>
          </a:bodyPr>
          <a:lstStyle/>
          <a:p>
            <a:r>
              <a:rPr lang="en-IN" sz="3000" dirty="0">
                <a:solidFill>
                  <a:schemeClr val="accent1">
                    <a:lumMod val="50000"/>
                  </a:schemeClr>
                </a:solidFill>
              </a:rPr>
              <a:t>K Means Clustering</a:t>
            </a:r>
          </a:p>
        </p:txBody>
      </p:sp>
      <p:sp>
        <p:nvSpPr>
          <p:cNvPr id="11" name="TextBox 10"/>
          <p:cNvSpPr txBox="1"/>
          <p:nvPr/>
        </p:nvSpPr>
        <p:spPr>
          <a:xfrm>
            <a:off x="4754003" y="6111564"/>
            <a:ext cx="4280107" cy="553998"/>
          </a:xfrm>
          <a:prstGeom prst="rect">
            <a:avLst/>
          </a:prstGeom>
          <a:noFill/>
        </p:spPr>
        <p:txBody>
          <a:bodyPr wrap="square" rtlCol="0">
            <a:spAutoFit/>
          </a:bodyPr>
          <a:lstStyle/>
          <a:p>
            <a:r>
              <a:rPr lang="en-IN" sz="3000" dirty="0">
                <a:solidFill>
                  <a:schemeClr val="accent1">
                    <a:lumMod val="50000"/>
                  </a:schemeClr>
                </a:solidFill>
              </a:rPr>
              <a:t>Hierarchical Clustering</a:t>
            </a:r>
          </a:p>
        </p:txBody>
      </p:sp>
    </p:spTree>
    <p:extLst>
      <p:ext uri="{BB962C8B-B14F-4D97-AF65-F5344CB8AC3E}">
        <p14:creationId xmlns:p14="http://schemas.microsoft.com/office/powerpoint/2010/main" val="126690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818" y="1094266"/>
            <a:ext cx="4214191" cy="160275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964452664"/>
              </p:ext>
            </p:extLst>
          </p:nvPr>
        </p:nvGraphicFramePr>
        <p:xfrm>
          <a:off x="3029527" y="3533029"/>
          <a:ext cx="7490690" cy="1634837"/>
        </p:xfrm>
        <a:graphic>
          <a:graphicData uri="http://schemas.openxmlformats.org/drawingml/2006/table">
            <a:tbl>
              <a:tblPr firstRow="1" bandRow="1">
                <a:tableStyleId>{FABFCF23-3B69-468F-B69F-88F6DE6A72F2}</a:tableStyleId>
              </a:tblPr>
              <a:tblGrid>
                <a:gridCol w="1498138">
                  <a:extLst>
                    <a:ext uri="{9D8B030D-6E8A-4147-A177-3AD203B41FA5}">
                      <a16:colId xmlns:a16="http://schemas.microsoft.com/office/drawing/2014/main" val="1577468677"/>
                    </a:ext>
                  </a:extLst>
                </a:gridCol>
                <a:gridCol w="1498138">
                  <a:extLst>
                    <a:ext uri="{9D8B030D-6E8A-4147-A177-3AD203B41FA5}">
                      <a16:colId xmlns:a16="http://schemas.microsoft.com/office/drawing/2014/main" val="2625185991"/>
                    </a:ext>
                  </a:extLst>
                </a:gridCol>
                <a:gridCol w="1498138">
                  <a:extLst>
                    <a:ext uri="{9D8B030D-6E8A-4147-A177-3AD203B41FA5}">
                      <a16:colId xmlns:a16="http://schemas.microsoft.com/office/drawing/2014/main" val="922541762"/>
                    </a:ext>
                  </a:extLst>
                </a:gridCol>
                <a:gridCol w="1498138">
                  <a:extLst>
                    <a:ext uri="{9D8B030D-6E8A-4147-A177-3AD203B41FA5}">
                      <a16:colId xmlns:a16="http://schemas.microsoft.com/office/drawing/2014/main" val="3298290817"/>
                    </a:ext>
                  </a:extLst>
                </a:gridCol>
                <a:gridCol w="1498138">
                  <a:extLst>
                    <a:ext uri="{9D8B030D-6E8A-4147-A177-3AD203B41FA5}">
                      <a16:colId xmlns:a16="http://schemas.microsoft.com/office/drawing/2014/main" val="830230317"/>
                    </a:ext>
                  </a:extLst>
                </a:gridCol>
              </a:tblGrid>
              <a:tr h="1121085">
                <a:tc>
                  <a:txBody>
                    <a:bodyPr/>
                    <a:lstStyle/>
                    <a:p>
                      <a:r>
                        <a:rPr lang="en-IN" dirty="0"/>
                        <a:t>Accuracy Score</a:t>
                      </a:r>
                    </a:p>
                  </a:txBody>
                  <a:tcPr/>
                </a:tc>
                <a:tc>
                  <a:txBody>
                    <a:bodyPr/>
                    <a:lstStyle/>
                    <a:p>
                      <a:r>
                        <a:rPr lang="en-IN" dirty="0"/>
                        <a:t>R2 Score</a:t>
                      </a:r>
                    </a:p>
                  </a:txBody>
                  <a:tcPr/>
                </a:tc>
                <a:tc>
                  <a:txBody>
                    <a:bodyPr/>
                    <a:lstStyle/>
                    <a:p>
                      <a:r>
                        <a:rPr lang="en-IN" dirty="0"/>
                        <a:t>Precision</a:t>
                      </a:r>
                    </a:p>
                  </a:txBody>
                  <a:tcPr/>
                </a:tc>
                <a:tc>
                  <a:txBody>
                    <a:bodyPr/>
                    <a:lstStyle/>
                    <a:p>
                      <a:r>
                        <a:rPr lang="en-IN" dirty="0"/>
                        <a:t>Recall</a:t>
                      </a:r>
                    </a:p>
                  </a:txBody>
                  <a:tcPr/>
                </a:tc>
                <a:tc>
                  <a:txBody>
                    <a:bodyPr/>
                    <a:lstStyle/>
                    <a:p>
                      <a:r>
                        <a:rPr lang="en-IN" dirty="0"/>
                        <a:t>F Score</a:t>
                      </a:r>
                    </a:p>
                  </a:txBody>
                  <a:tcPr/>
                </a:tc>
                <a:extLst>
                  <a:ext uri="{0D108BD9-81ED-4DB2-BD59-A6C34878D82A}">
                    <a16:rowId xmlns:a16="http://schemas.microsoft.com/office/drawing/2014/main" val="2043153127"/>
                  </a:ext>
                </a:extLst>
              </a:tr>
              <a:tr h="513752">
                <a:tc>
                  <a:txBody>
                    <a:bodyPr/>
                    <a:lstStyle/>
                    <a:p>
                      <a:r>
                        <a:rPr lang="en-IN" dirty="0"/>
                        <a:t>0.91210</a:t>
                      </a:r>
                    </a:p>
                  </a:txBody>
                  <a:tcPr/>
                </a:tc>
                <a:tc>
                  <a:txBody>
                    <a:bodyPr/>
                    <a:lstStyle/>
                    <a:p>
                      <a:r>
                        <a:rPr lang="en-IN" dirty="0"/>
                        <a:t>0.67095</a:t>
                      </a:r>
                    </a:p>
                  </a:txBody>
                  <a:tcPr/>
                </a:tc>
                <a:tc>
                  <a:txBody>
                    <a:bodyPr/>
                    <a:lstStyle/>
                    <a:p>
                      <a:r>
                        <a:rPr lang="en-IN" dirty="0"/>
                        <a:t>0.91225</a:t>
                      </a:r>
                    </a:p>
                  </a:txBody>
                  <a:tcPr/>
                </a:tc>
                <a:tc>
                  <a:txBody>
                    <a:bodyPr/>
                    <a:lstStyle/>
                    <a:p>
                      <a:r>
                        <a:rPr lang="en-IN" dirty="0"/>
                        <a:t>0.91210</a:t>
                      </a:r>
                    </a:p>
                  </a:txBody>
                  <a:tcPr/>
                </a:tc>
                <a:tc>
                  <a:txBody>
                    <a:bodyPr/>
                    <a:lstStyle/>
                    <a:p>
                      <a:r>
                        <a:rPr lang="en-IN" dirty="0"/>
                        <a:t>0.9190</a:t>
                      </a:r>
                    </a:p>
                  </a:txBody>
                  <a:tcPr/>
                </a:tc>
                <a:extLst>
                  <a:ext uri="{0D108BD9-81ED-4DB2-BD59-A6C34878D82A}">
                    <a16:rowId xmlns:a16="http://schemas.microsoft.com/office/drawing/2014/main" val="4101887544"/>
                  </a:ext>
                </a:extLst>
              </a:tr>
            </a:tbl>
          </a:graphicData>
        </a:graphic>
      </p:graphicFrame>
      <p:sp>
        <p:nvSpPr>
          <p:cNvPr id="7" name="TextBox 6"/>
          <p:cNvSpPr txBox="1"/>
          <p:nvPr/>
        </p:nvSpPr>
        <p:spPr>
          <a:xfrm>
            <a:off x="5842601" y="2745691"/>
            <a:ext cx="1864542" cy="369332"/>
          </a:xfrm>
          <a:prstGeom prst="rect">
            <a:avLst/>
          </a:prstGeom>
          <a:noFill/>
        </p:spPr>
        <p:txBody>
          <a:bodyPr wrap="square" rtlCol="0">
            <a:spAutoFit/>
          </a:bodyPr>
          <a:lstStyle/>
          <a:p>
            <a:r>
              <a:rPr lang="en-IN" dirty="0">
                <a:solidFill>
                  <a:schemeClr val="accent1">
                    <a:lumMod val="50000"/>
                  </a:schemeClr>
                </a:solidFill>
              </a:rPr>
              <a:t>Confusion Matrix</a:t>
            </a:r>
          </a:p>
        </p:txBody>
      </p:sp>
      <p:sp>
        <p:nvSpPr>
          <p:cNvPr id="8" name="TextBox 7"/>
          <p:cNvSpPr txBox="1"/>
          <p:nvPr/>
        </p:nvSpPr>
        <p:spPr>
          <a:xfrm>
            <a:off x="5760076" y="5186522"/>
            <a:ext cx="2446432" cy="369332"/>
          </a:xfrm>
          <a:prstGeom prst="rect">
            <a:avLst/>
          </a:prstGeom>
          <a:noFill/>
        </p:spPr>
        <p:txBody>
          <a:bodyPr wrap="square" rtlCol="0">
            <a:spAutoFit/>
          </a:bodyPr>
          <a:lstStyle/>
          <a:p>
            <a:r>
              <a:rPr lang="en-IN" dirty="0">
                <a:solidFill>
                  <a:schemeClr val="accent1">
                    <a:lumMod val="50000"/>
                  </a:schemeClr>
                </a:solidFill>
              </a:rPr>
              <a:t>Classification Table</a:t>
            </a:r>
          </a:p>
        </p:txBody>
      </p:sp>
      <p:sp>
        <p:nvSpPr>
          <p:cNvPr id="9" name="TextBox 8"/>
          <p:cNvSpPr txBox="1"/>
          <p:nvPr/>
        </p:nvSpPr>
        <p:spPr>
          <a:xfrm>
            <a:off x="4013994" y="5726879"/>
            <a:ext cx="6831344" cy="553998"/>
          </a:xfrm>
          <a:prstGeom prst="rect">
            <a:avLst/>
          </a:prstGeom>
          <a:noFill/>
        </p:spPr>
        <p:txBody>
          <a:bodyPr wrap="square" rtlCol="0">
            <a:spAutoFit/>
          </a:bodyPr>
          <a:lstStyle/>
          <a:p>
            <a:r>
              <a:rPr lang="en-IN" sz="3000" dirty="0">
                <a:solidFill>
                  <a:schemeClr val="accent1">
                    <a:lumMod val="50000"/>
                  </a:schemeClr>
                </a:solidFill>
              </a:rPr>
              <a:t> Logistic Regression Classification </a:t>
            </a:r>
          </a:p>
        </p:txBody>
      </p:sp>
    </p:spTree>
    <p:extLst>
      <p:ext uri="{BB962C8B-B14F-4D97-AF65-F5344CB8AC3E}">
        <p14:creationId xmlns:p14="http://schemas.microsoft.com/office/powerpoint/2010/main" val="48343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Conclusion</a:t>
            </a:r>
          </a:p>
        </p:txBody>
      </p:sp>
      <p:sp>
        <p:nvSpPr>
          <p:cNvPr id="3" name="Content Placeholder 2"/>
          <p:cNvSpPr>
            <a:spLocks noGrp="1"/>
          </p:cNvSpPr>
          <p:nvPr>
            <p:ph idx="1"/>
          </p:nvPr>
        </p:nvSpPr>
        <p:spPr>
          <a:xfrm>
            <a:off x="3020291" y="1787235"/>
            <a:ext cx="8081818" cy="4530437"/>
          </a:xfrm>
        </p:spPr>
        <p:txBody>
          <a:bodyPr>
            <a:normAutofit/>
          </a:bodyPr>
          <a:lstStyle/>
          <a:p>
            <a:r>
              <a:rPr lang="en-US" sz="1800" dirty="0"/>
              <a:t>The result indicates that app ratings are highly predictable from the claims developers made about their features.</a:t>
            </a:r>
          </a:p>
          <a:p>
            <a:endParaRPr lang="en-US" sz="1800" dirty="0"/>
          </a:p>
          <a:p>
            <a:r>
              <a:rPr lang="en-US" sz="1800" dirty="0"/>
              <a:t>The combination of apps’ features extraction and machine learning allowed to predict the rating of Google </a:t>
            </a:r>
            <a:r>
              <a:rPr lang="en-US" sz="1800" dirty="0" err="1"/>
              <a:t>Playstore</a:t>
            </a:r>
            <a:r>
              <a:rPr lang="en-US" sz="1800" dirty="0"/>
              <a:t> apps with 83.09% accuracy using K Nearest Neighbor Regression.</a:t>
            </a:r>
          </a:p>
          <a:p>
            <a:endParaRPr lang="en-US" sz="1800" dirty="0"/>
          </a:p>
          <a:p>
            <a:r>
              <a:rPr lang="en-US" sz="1800" dirty="0"/>
              <a:t>The relation between different features of an app using various clustering models of machine learning was also analyzed.</a:t>
            </a:r>
          </a:p>
          <a:p>
            <a:endParaRPr lang="en-US" sz="1800" dirty="0"/>
          </a:p>
          <a:p>
            <a:r>
              <a:rPr lang="en-US" sz="1800" dirty="0"/>
              <a:t>The successful prediction of the sentiment of the users with 91.2% accuracy was also made using Natural Language Processing and Logistic Regression Classification model.</a:t>
            </a:r>
            <a:endParaRPr lang="en-IN" sz="1800" dirty="0"/>
          </a:p>
        </p:txBody>
      </p:sp>
    </p:spTree>
    <p:extLst>
      <p:ext uri="{BB962C8B-B14F-4D97-AF65-F5344CB8AC3E}">
        <p14:creationId xmlns:p14="http://schemas.microsoft.com/office/powerpoint/2010/main" val="357763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94859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Contents</a:t>
            </a:r>
          </a:p>
        </p:txBody>
      </p:sp>
      <p:sp>
        <p:nvSpPr>
          <p:cNvPr id="3" name="Content Placeholder 2"/>
          <p:cNvSpPr>
            <a:spLocks noGrp="1"/>
          </p:cNvSpPr>
          <p:nvPr>
            <p:ph idx="1"/>
          </p:nvPr>
        </p:nvSpPr>
        <p:spPr>
          <a:xfrm>
            <a:off x="3426690" y="1625601"/>
            <a:ext cx="6326017" cy="4727329"/>
          </a:xfrm>
        </p:spPr>
        <p:txBody>
          <a:bodyPr>
            <a:normAutofit/>
          </a:bodyPr>
          <a:lstStyle/>
          <a:p>
            <a:r>
              <a:rPr lang="en-IN" sz="1800" dirty="0"/>
              <a:t>Abstract</a:t>
            </a:r>
          </a:p>
          <a:p>
            <a:r>
              <a:rPr lang="en-IN" sz="1800" dirty="0"/>
              <a:t>Introduction</a:t>
            </a:r>
          </a:p>
          <a:p>
            <a:endParaRPr lang="en-IN" sz="1800" dirty="0"/>
          </a:p>
          <a:p>
            <a:endParaRPr lang="en-IN" sz="1800" dirty="0"/>
          </a:p>
          <a:p>
            <a:r>
              <a:rPr lang="en-IN" sz="1800" dirty="0"/>
              <a:t>Literature Review</a:t>
            </a:r>
          </a:p>
          <a:p>
            <a:r>
              <a:rPr lang="en-IN" sz="1800" dirty="0"/>
              <a:t>Methodology</a:t>
            </a:r>
          </a:p>
          <a:p>
            <a:r>
              <a:rPr lang="en-IN" sz="1800" dirty="0"/>
              <a:t>Comparison and Results</a:t>
            </a:r>
          </a:p>
          <a:p>
            <a:r>
              <a:rPr lang="en-IN" sz="1800" dirty="0"/>
              <a:t>Conclusion</a:t>
            </a:r>
          </a:p>
        </p:txBody>
      </p:sp>
      <p:sp>
        <p:nvSpPr>
          <p:cNvPr id="4" name="TextBox 3"/>
          <p:cNvSpPr txBox="1"/>
          <p:nvPr/>
        </p:nvSpPr>
        <p:spPr>
          <a:xfrm>
            <a:off x="3964709" y="2520573"/>
            <a:ext cx="4414982"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accent1">
                    <a:lumMod val="50000"/>
                  </a:schemeClr>
                </a:solidFill>
              </a:rPr>
              <a:t>Objective</a:t>
            </a:r>
          </a:p>
          <a:p>
            <a:pPr marL="285750" indent="-285750">
              <a:buFont typeface="Wingdings" panose="05000000000000000000" pitchFamily="2" charset="2"/>
              <a:buChar char="§"/>
            </a:pPr>
            <a:r>
              <a:rPr lang="en-IN" dirty="0">
                <a:solidFill>
                  <a:schemeClr val="accent1">
                    <a:lumMod val="50000"/>
                  </a:schemeClr>
                </a:solidFill>
              </a:rPr>
              <a:t>Research Goal          </a:t>
            </a:r>
          </a:p>
          <a:p>
            <a:pPr marL="285750" indent="-285750">
              <a:buFont typeface="Wingdings" panose="05000000000000000000" pitchFamily="2" charset="2"/>
              <a:buChar char="§"/>
            </a:pPr>
            <a:endParaRPr lang="en-IN" dirty="0">
              <a:solidFill>
                <a:schemeClr val="accent1">
                  <a:lumMod val="50000"/>
                </a:schemeClr>
              </a:solidFill>
            </a:endParaRPr>
          </a:p>
        </p:txBody>
      </p:sp>
    </p:spTree>
    <p:extLst>
      <p:ext uri="{BB962C8B-B14F-4D97-AF65-F5344CB8AC3E}">
        <p14:creationId xmlns:p14="http://schemas.microsoft.com/office/powerpoint/2010/main" val="163177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Abstract</a:t>
            </a:r>
          </a:p>
        </p:txBody>
      </p:sp>
      <p:sp>
        <p:nvSpPr>
          <p:cNvPr id="3" name="Content Placeholder 2"/>
          <p:cNvSpPr>
            <a:spLocks noGrp="1"/>
          </p:cNvSpPr>
          <p:nvPr>
            <p:ph idx="1"/>
          </p:nvPr>
        </p:nvSpPr>
        <p:spPr>
          <a:xfrm>
            <a:off x="2312459" y="1293092"/>
            <a:ext cx="9104671" cy="4727329"/>
          </a:xfrm>
        </p:spPr>
        <p:txBody>
          <a:bodyPr>
            <a:noAutofit/>
          </a:bodyPr>
          <a:lstStyle/>
          <a:p>
            <a:pPr marL="0" indent="0">
              <a:buNone/>
            </a:pPr>
            <a:endParaRPr lang="en-US" sz="2200" dirty="0"/>
          </a:p>
          <a:p>
            <a:r>
              <a:rPr lang="en-US" sz="1800" dirty="0"/>
              <a:t>Machine Learning plays an important role in computer technology and artificial intelligence. It can reduce human effort in prediction, learning, and recognition.</a:t>
            </a:r>
          </a:p>
          <a:p>
            <a:pPr marL="0" indent="0">
              <a:buNone/>
            </a:pPr>
            <a:r>
              <a:rPr lang="en-US" sz="1800" dirty="0"/>
              <a:t> </a:t>
            </a:r>
          </a:p>
          <a:p>
            <a:r>
              <a:rPr lang="en-US" sz="1800" dirty="0"/>
              <a:t>In this paper, data analysis was accomplished using various machine learning algorithms on a smaller scale to dive deeper into the Google play</a:t>
            </a:r>
            <a:r>
              <a:rPr lang="en-IN" sz="1800" dirty="0"/>
              <a:t>store data records </a:t>
            </a:r>
            <a:r>
              <a:rPr lang="en-US" sz="1800" dirty="0"/>
              <a:t>to discover the apps that are more likely to be successful.</a:t>
            </a:r>
          </a:p>
          <a:p>
            <a:endParaRPr lang="en-IN" sz="1800" dirty="0"/>
          </a:p>
          <a:p>
            <a:r>
              <a:rPr lang="en-US" sz="1800" dirty="0"/>
              <a:t>The accomplishment of an app is anticipated soon after it's miles launched into the Google play store.</a:t>
            </a:r>
            <a:endParaRPr lang="en-IN" sz="1800" dirty="0"/>
          </a:p>
        </p:txBody>
      </p:sp>
    </p:spTree>
    <p:extLst>
      <p:ext uri="{BB962C8B-B14F-4D97-AF65-F5344CB8AC3E}">
        <p14:creationId xmlns:p14="http://schemas.microsoft.com/office/powerpoint/2010/main" val="408936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Introduction</a:t>
            </a:r>
          </a:p>
        </p:txBody>
      </p:sp>
      <p:sp>
        <p:nvSpPr>
          <p:cNvPr id="3" name="Content Placeholder 2"/>
          <p:cNvSpPr>
            <a:spLocks noGrp="1"/>
          </p:cNvSpPr>
          <p:nvPr>
            <p:ph idx="1"/>
          </p:nvPr>
        </p:nvSpPr>
        <p:spPr>
          <a:xfrm>
            <a:off x="2312459" y="1524001"/>
            <a:ext cx="9102794" cy="4727329"/>
          </a:xfrm>
        </p:spPr>
        <p:txBody>
          <a:bodyPr>
            <a:normAutofit/>
          </a:bodyPr>
          <a:lstStyle/>
          <a:p>
            <a:r>
              <a:rPr lang="en-US" sz="1800" dirty="0"/>
              <a:t>The research companies </a:t>
            </a:r>
            <a:r>
              <a:rPr lang="en-US" sz="1800" dirty="0" err="1"/>
              <a:t>adeven</a:t>
            </a:r>
            <a:r>
              <a:rPr lang="en-US" sz="1800" dirty="0"/>
              <a:t>, </a:t>
            </a:r>
            <a:r>
              <a:rPr lang="en-US" sz="1800" dirty="0" err="1"/>
              <a:t>distimo</a:t>
            </a:r>
            <a:r>
              <a:rPr lang="en-US" sz="1800" dirty="0"/>
              <a:t> and </a:t>
            </a:r>
            <a:r>
              <a:rPr lang="en-US" sz="1800" dirty="0" err="1"/>
              <a:t>localytics</a:t>
            </a:r>
            <a:r>
              <a:rPr lang="en-US" sz="1800" dirty="0"/>
              <a:t> found more than 60% of applications in the app store have never been downloaded in 2012 and 80% of paid android apps got less than 100 downloads in 2011, and nearly 80% of all app users across all industries dropped an app within 90 days in 2017, with 25% of them using it only once.</a:t>
            </a:r>
          </a:p>
          <a:p>
            <a:pPr marL="0" indent="0">
              <a:buNone/>
            </a:pPr>
            <a:endParaRPr lang="en-US" sz="1800" dirty="0"/>
          </a:p>
          <a:p>
            <a:r>
              <a:rPr lang="en-IN" sz="1800" dirty="0"/>
              <a:t>App creators, therefore </a:t>
            </a:r>
            <a:r>
              <a:rPr lang="en-US" sz="1800" dirty="0"/>
              <a:t>consequently should understand their customers’ needs to make sure their applications get a better response as soon as deployed into an app store.</a:t>
            </a:r>
          </a:p>
          <a:p>
            <a:endParaRPr lang="en-US" sz="1800" dirty="0"/>
          </a:p>
          <a:p>
            <a:r>
              <a:rPr lang="en-US" sz="1800" dirty="0"/>
              <a:t>Moreover, evidence has also shown that ratings and installs are often highly linked and that android app rating is one of the main determinants in consumers’ app downloading decision.</a:t>
            </a:r>
          </a:p>
          <a:p>
            <a:endParaRPr lang="en-IN" sz="1800" dirty="0"/>
          </a:p>
        </p:txBody>
      </p:sp>
    </p:spTree>
    <p:extLst>
      <p:ext uri="{BB962C8B-B14F-4D97-AF65-F5344CB8AC3E}">
        <p14:creationId xmlns:p14="http://schemas.microsoft.com/office/powerpoint/2010/main" val="56266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Objective</a:t>
            </a:r>
          </a:p>
        </p:txBody>
      </p:sp>
      <p:sp>
        <p:nvSpPr>
          <p:cNvPr id="3" name="Content Placeholder 2"/>
          <p:cNvSpPr>
            <a:spLocks noGrp="1"/>
          </p:cNvSpPr>
          <p:nvPr>
            <p:ph idx="1"/>
          </p:nvPr>
        </p:nvSpPr>
        <p:spPr>
          <a:xfrm>
            <a:off x="2312459" y="1524001"/>
            <a:ext cx="9371541" cy="4727329"/>
          </a:xfrm>
        </p:spPr>
        <p:txBody>
          <a:bodyPr>
            <a:normAutofit/>
          </a:bodyPr>
          <a:lstStyle/>
          <a:p>
            <a:r>
              <a:rPr lang="en-US" sz="1800" dirty="0"/>
              <a:t>To visualize the relationship between different attributes of an android app in order to conclude the correlation between them. Additionally, an analysis of the features such as App Name, Content Rating and Type was done to reach some valid conclusion.</a:t>
            </a:r>
          </a:p>
          <a:p>
            <a:endParaRPr lang="en-US" sz="1800" dirty="0"/>
          </a:p>
          <a:p>
            <a:r>
              <a:rPr lang="en-US" sz="1800" dirty="0"/>
              <a:t>To determine the standard of an app by the number of installs and user ratings it has received over its lifetime rather than the revenue it generates.</a:t>
            </a:r>
          </a:p>
          <a:p>
            <a:endParaRPr lang="en-US" sz="1800" dirty="0"/>
          </a:p>
          <a:p>
            <a:r>
              <a:rPr lang="en-US" sz="1800" dirty="0"/>
              <a:t>To determine which feature needs to be maintained or updated depending upon the current state of the application.</a:t>
            </a:r>
            <a:endParaRPr lang="en-IN" sz="1800" dirty="0"/>
          </a:p>
        </p:txBody>
      </p:sp>
    </p:spTree>
    <p:extLst>
      <p:ext uri="{BB962C8B-B14F-4D97-AF65-F5344CB8AC3E}">
        <p14:creationId xmlns:p14="http://schemas.microsoft.com/office/powerpoint/2010/main" val="426076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Research Goal</a:t>
            </a:r>
          </a:p>
        </p:txBody>
      </p:sp>
      <p:sp>
        <p:nvSpPr>
          <p:cNvPr id="3" name="Content Placeholder 2"/>
          <p:cNvSpPr>
            <a:spLocks noGrp="1"/>
          </p:cNvSpPr>
          <p:nvPr>
            <p:ph idx="1"/>
          </p:nvPr>
        </p:nvSpPr>
        <p:spPr>
          <a:xfrm>
            <a:off x="2461491" y="1620981"/>
            <a:ext cx="9601200" cy="3581400"/>
          </a:xfrm>
        </p:spPr>
        <p:txBody>
          <a:bodyPr>
            <a:normAutofit/>
          </a:bodyPr>
          <a:lstStyle/>
          <a:p>
            <a:r>
              <a:rPr lang="en-US" sz="1800" dirty="0"/>
              <a:t>Original motive for this study was to find something significant throughout the exploration that could make a difference to the developers or end users.</a:t>
            </a:r>
            <a:endParaRPr lang="en-IN" sz="1800" dirty="0"/>
          </a:p>
          <a:p>
            <a:endParaRPr lang="en-US" sz="1800" dirty="0"/>
          </a:p>
          <a:p>
            <a:r>
              <a:rPr lang="en-US" sz="1800" dirty="0"/>
              <a:t>To introduce machine learning applications to developers so that they can find the ways to reach the right people with the right apps.</a:t>
            </a:r>
          </a:p>
          <a:p>
            <a:pPr marL="0" indent="0">
              <a:buNone/>
            </a:pPr>
            <a:endParaRPr lang="en-US" sz="1800" dirty="0"/>
          </a:p>
          <a:p>
            <a:r>
              <a:rPr lang="en-US" sz="1800" dirty="0"/>
              <a:t>To help developers predict whether their app will be successful in the long run after launching it into the Google </a:t>
            </a:r>
            <a:r>
              <a:rPr lang="en-US" sz="1800" dirty="0" err="1"/>
              <a:t>playstore</a:t>
            </a:r>
            <a:r>
              <a:rPr lang="en-US" sz="1800" dirty="0"/>
              <a:t>.</a:t>
            </a:r>
          </a:p>
        </p:txBody>
      </p:sp>
    </p:spTree>
    <p:extLst>
      <p:ext uri="{BB962C8B-B14F-4D97-AF65-F5344CB8AC3E}">
        <p14:creationId xmlns:p14="http://schemas.microsoft.com/office/powerpoint/2010/main" val="45402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500" dirty="0"/>
              <a:t>Methods and Data Collection</a:t>
            </a:r>
          </a:p>
        </p:txBody>
      </p:sp>
      <p:sp>
        <p:nvSpPr>
          <p:cNvPr id="3" name="Content Placeholder 2"/>
          <p:cNvSpPr>
            <a:spLocks noGrp="1"/>
          </p:cNvSpPr>
          <p:nvPr>
            <p:ph idx="1"/>
          </p:nvPr>
        </p:nvSpPr>
        <p:spPr>
          <a:xfrm>
            <a:off x="2572327" y="1787237"/>
            <a:ext cx="8668328" cy="4354945"/>
          </a:xfrm>
        </p:spPr>
        <p:txBody>
          <a:bodyPr>
            <a:normAutofit/>
          </a:bodyPr>
          <a:lstStyle/>
          <a:p>
            <a:r>
              <a:rPr lang="en-US" sz="1800" dirty="0"/>
              <a:t>A dataset was collected having about 10,000 apps with various attributes like category, rating, size, number of installs etc., along with another dataset having 64,000 reviews.</a:t>
            </a:r>
          </a:p>
          <a:p>
            <a:endParaRPr lang="en-US" sz="1800" dirty="0"/>
          </a:p>
          <a:p>
            <a:r>
              <a:rPr lang="en-IN" sz="1800" dirty="0"/>
              <a:t>Data processing part included replacing of null values with the mean of their respective attribute, changing the attribute type and encoding of categorical attributes.</a:t>
            </a:r>
          </a:p>
          <a:p>
            <a:endParaRPr lang="en-IN" sz="1800" dirty="0"/>
          </a:p>
          <a:p>
            <a:r>
              <a:rPr lang="en-US" sz="1800" dirty="0"/>
              <a:t>Further, to find out the sentiment of the users, the review text was processed using Bag of Words model. </a:t>
            </a:r>
            <a:r>
              <a:rPr lang="en-IN" sz="1800" dirty="0"/>
              <a:t>Sentiment of each of </a:t>
            </a:r>
            <a:r>
              <a:rPr lang="en-US" sz="1800" dirty="0"/>
              <a:t>the reviews were label encoded from Positive, Neutral and Negative to 0,1 and 2 respectively.</a:t>
            </a:r>
            <a:endParaRPr lang="en-IN" sz="1800" dirty="0"/>
          </a:p>
          <a:p>
            <a:endParaRPr lang="en-IN" sz="1800" dirty="0"/>
          </a:p>
        </p:txBody>
      </p:sp>
    </p:spTree>
    <p:extLst>
      <p:ext uri="{BB962C8B-B14F-4D97-AF65-F5344CB8AC3E}">
        <p14:creationId xmlns:p14="http://schemas.microsoft.com/office/powerpoint/2010/main" val="356615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r="49477"/>
          <a:stretch/>
        </p:blipFill>
        <p:spPr>
          <a:xfrm>
            <a:off x="1475971" y="473454"/>
            <a:ext cx="4100946" cy="3057843"/>
          </a:xfrm>
          <a:prstGeom prst="rect">
            <a:avLst/>
          </a:prstGeom>
          <a:noFill/>
          <a:ln>
            <a:noFill/>
          </a:ln>
        </p:spPr>
      </p:pic>
      <p:pic>
        <p:nvPicPr>
          <p:cNvPr id="5" name="Picture 4"/>
          <p:cNvPicPr/>
          <p:nvPr/>
        </p:nvPicPr>
        <p:blipFill rotWithShape="1">
          <a:blip r:embed="rId4">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l="49868" r="-1"/>
          <a:stretch/>
        </p:blipFill>
        <p:spPr>
          <a:xfrm>
            <a:off x="7047344" y="2853430"/>
            <a:ext cx="4082473" cy="3057843"/>
          </a:xfrm>
          <a:prstGeom prst="rect">
            <a:avLst/>
          </a:prstGeom>
          <a:noFill/>
          <a:ln>
            <a:noFill/>
          </a:ln>
        </p:spPr>
      </p:pic>
      <p:sp>
        <p:nvSpPr>
          <p:cNvPr id="2" name="TextBox 1"/>
          <p:cNvSpPr txBox="1"/>
          <p:nvPr/>
        </p:nvSpPr>
        <p:spPr>
          <a:xfrm>
            <a:off x="1605280" y="3531297"/>
            <a:ext cx="3842327" cy="553998"/>
          </a:xfrm>
          <a:prstGeom prst="rect">
            <a:avLst/>
          </a:prstGeom>
          <a:noFill/>
        </p:spPr>
        <p:txBody>
          <a:bodyPr wrap="square" rtlCol="0">
            <a:spAutoFit/>
          </a:bodyPr>
          <a:lstStyle/>
          <a:p>
            <a:r>
              <a:rPr lang="en-IN" sz="3000" dirty="0">
                <a:solidFill>
                  <a:schemeClr val="accent1">
                    <a:lumMod val="50000"/>
                  </a:schemeClr>
                </a:solidFill>
              </a:rPr>
              <a:t>Frequency vs Category</a:t>
            </a:r>
          </a:p>
        </p:txBody>
      </p:sp>
      <p:sp>
        <p:nvSpPr>
          <p:cNvPr id="6" name="TextBox 5"/>
          <p:cNvSpPr txBox="1"/>
          <p:nvPr/>
        </p:nvSpPr>
        <p:spPr>
          <a:xfrm>
            <a:off x="7367848" y="5911273"/>
            <a:ext cx="3842327" cy="553998"/>
          </a:xfrm>
          <a:prstGeom prst="rect">
            <a:avLst/>
          </a:prstGeom>
          <a:noFill/>
        </p:spPr>
        <p:txBody>
          <a:bodyPr wrap="square" rtlCol="0">
            <a:spAutoFit/>
          </a:bodyPr>
          <a:lstStyle/>
          <a:p>
            <a:r>
              <a:rPr lang="en-IN" sz="3000" dirty="0">
                <a:solidFill>
                  <a:schemeClr val="accent1">
                    <a:lumMod val="50000"/>
                  </a:schemeClr>
                </a:solidFill>
              </a:rPr>
              <a:t>Frequency vs Rating</a:t>
            </a:r>
          </a:p>
        </p:txBody>
      </p:sp>
    </p:spTree>
    <p:extLst>
      <p:ext uri="{BB962C8B-B14F-4D97-AF65-F5344CB8AC3E}">
        <p14:creationId xmlns:p14="http://schemas.microsoft.com/office/powerpoint/2010/main" val="2195144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8218" y="1274619"/>
            <a:ext cx="9104671" cy="4727329"/>
          </a:xfrm>
        </p:spPr>
        <p:txBody>
          <a:bodyPr>
            <a:normAutofit/>
          </a:bodyPr>
          <a:lstStyle/>
          <a:p>
            <a:r>
              <a:rPr lang="en-US" sz="1800" dirty="0"/>
              <a:t>Various regression algorithms such as KNN, Random Forest, Multiple linear Regressor and SVM were used in-order to predict the rating of the apps depending on their features.</a:t>
            </a:r>
          </a:p>
          <a:p>
            <a:endParaRPr lang="en-US" sz="1800" dirty="0"/>
          </a:p>
          <a:p>
            <a:r>
              <a:rPr lang="en-US" sz="1800" dirty="0"/>
              <a:t>The relationship between various attributes of an app was analyzed with the help of K Means and Hierarchical Clustering models.</a:t>
            </a:r>
          </a:p>
          <a:p>
            <a:endParaRPr lang="en-US" sz="1800" dirty="0"/>
          </a:p>
          <a:p>
            <a:r>
              <a:rPr lang="en-US" sz="1800" dirty="0"/>
              <a:t>Bag of Words model was used in Natural Language Processing to preprocess the data which was then classified using Logistic Regression Classification to predict the sentiment of the users’ review.</a:t>
            </a:r>
          </a:p>
          <a:p>
            <a:endParaRPr lang="en-IN" sz="1800" dirty="0"/>
          </a:p>
        </p:txBody>
      </p:sp>
    </p:spTree>
    <p:extLst>
      <p:ext uri="{BB962C8B-B14F-4D97-AF65-F5344CB8AC3E}">
        <p14:creationId xmlns:p14="http://schemas.microsoft.com/office/powerpoint/2010/main" val="211871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rop">
  <a:themeElements>
    <a:clrScheme name="Custom 2">
      <a:dk1>
        <a:sysClr val="windowText" lastClr="000000"/>
      </a:dk1>
      <a:lt1>
        <a:sysClr val="window" lastClr="FFFFFF"/>
      </a:lt1>
      <a:dk2>
        <a:srgbClr val="1E4E79"/>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715</TotalTime>
  <Words>767</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Book</vt:lpstr>
      <vt:lpstr>Wingdings</vt:lpstr>
      <vt:lpstr>Crop</vt:lpstr>
      <vt:lpstr>Android Application Success Prediction and Review Analysis</vt:lpstr>
      <vt:lpstr>Contents</vt:lpstr>
      <vt:lpstr>Abstract</vt:lpstr>
      <vt:lpstr>Introduction</vt:lpstr>
      <vt:lpstr>Objective</vt:lpstr>
      <vt:lpstr>Research Goal</vt:lpstr>
      <vt:lpstr>Methods and Data Collection</vt:lpstr>
      <vt:lpstr>PowerPoint Presentation</vt:lpstr>
      <vt:lpstr>PowerPoint Presentation</vt:lpstr>
      <vt:lpstr>Comparison and Results</vt:lpstr>
      <vt:lpstr>PowerPoint Presentation</vt:lpstr>
      <vt:lpstr>PowerPoint Presentation</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Success Prediction and Review Analysis</dc:title>
  <dc:creator>Rituraj Saha</dc:creator>
  <cp:lastModifiedBy>Rituraj Saha</cp:lastModifiedBy>
  <cp:revision>52</cp:revision>
  <dcterms:created xsi:type="dcterms:W3CDTF">2020-01-14T16:49:55Z</dcterms:created>
  <dcterms:modified xsi:type="dcterms:W3CDTF">2020-03-11T18:07:16Z</dcterms:modified>
</cp:coreProperties>
</file>