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571" r:id="rId3"/>
    <p:sldId id="572" r:id="rId4"/>
    <p:sldId id="573" r:id="rId5"/>
    <p:sldId id="574" r:id="rId6"/>
    <p:sldId id="575" r:id="rId7"/>
    <p:sldId id="576" r:id="rId8"/>
    <p:sldId id="577" r:id="rId9"/>
    <p:sldId id="579" r:id="rId10"/>
    <p:sldId id="578" r:id="rId11"/>
    <p:sldId id="570" r:id="rId1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20B836-56D0-97DC-068F-01B3A795833D}" v="107" dt="2025-04-28T10:32:37.732"/>
    <p1510:client id="{22C22A61-C23B-4AFE-81E6-4E7076213851}" v="1" dt="2025-04-28T10:44:04.838"/>
    <p1510:client id="{41ED53A8-5329-C747-A241-46CEB6D4E255}" v="58" dt="2025-04-29T04:53:52.575"/>
    <p1510:client id="{65706ED1-670B-4719-B8CB-BA21F8D40372}" v="31" dt="2025-04-29T05:33:41.586"/>
    <p1510:client id="{9567BC2E-213D-4409-89B3-6A653ECA53D9}" v="15" dt="2025-04-29T08:24:08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baz Ahmed Ali" userId="S::shabaz@edunetfoundation.org::8937c481-946d-4552-82de-d81526054d6b" providerId="AD" clId="Web-{22C22A61-C23B-4AFE-81E6-4E7076213851}"/>
    <pc:docChg chg="sldOrd">
      <pc:chgData name="Shabaz Ahmed Ali" userId="S::shabaz@edunetfoundation.org::8937c481-946d-4552-82de-d81526054d6b" providerId="AD" clId="Web-{22C22A61-C23B-4AFE-81E6-4E7076213851}" dt="2025-04-28T10:44:04.838" v="0"/>
      <pc:docMkLst>
        <pc:docMk/>
      </pc:docMkLst>
      <pc:sldChg chg="ord">
        <pc:chgData name="Shabaz Ahmed Ali" userId="S::shabaz@edunetfoundation.org::8937c481-946d-4552-82de-d81526054d6b" providerId="AD" clId="Web-{22C22A61-C23B-4AFE-81E6-4E7076213851}" dt="2025-04-28T10:44:04.838" v="0"/>
        <pc:sldMkLst>
          <pc:docMk/>
          <pc:sldMk cId="3744199677" sldId="579"/>
        </pc:sldMkLst>
      </pc:sldChg>
    </pc:docChg>
  </pc:docChgLst>
  <pc:docChgLst>
    <pc:chgData name="Kush Tripathi" userId="7a3ee10a-3b61-41fe-ac67-b165fb7d4208" providerId="ADAL" clId="{41ED53A8-5329-C747-A241-46CEB6D4E255}"/>
    <pc:docChg chg="modSld">
      <pc:chgData name="Kush Tripathi" userId="7a3ee10a-3b61-41fe-ac67-b165fb7d4208" providerId="ADAL" clId="{41ED53A8-5329-C747-A241-46CEB6D4E255}" dt="2025-04-29T04:53:52.575" v="57" actId="20577"/>
      <pc:docMkLst>
        <pc:docMk/>
      </pc:docMkLst>
      <pc:sldChg chg="modSp mod">
        <pc:chgData name="Kush Tripathi" userId="7a3ee10a-3b61-41fe-ac67-b165fb7d4208" providerId="ADAL" clId="{41ED53A8-5329-C747-A241-46CEB6D4E255}" dt="2025-04-29T04:53:52.575" v="57" actId="20577"/>
        <pc:sldMkLst>
          <pc:docMk/>
          <pc:sldMk cId="109857222" sldId="256"/>
        </pc:sldMkLst>
        <pc:spChg chg="mod">
          <ac:chgData name="Kush Tripathi" userId="7a3ee10a-3b61-41fe-ac67-b165fb7d4208" providerId="ADAL" clId="{41ED53A8-5329-C747-A241-46CEB6D4E255}" dt="2025-04-29T04:53:06.617" v="0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ush Tripathi" userId="7a3ee10a-3b61-41fe-ac67-b165fb7d4208" providerId="ADAL" clId="{41ED53A8-5329-C747-A241-46CEB6D4E255}" dt="2025-04-29T04:53:09.274" v="1" actId="1076"/>
          <ac:spMkLst>
            <pc:docMk/>
            <pc:sldMk cId="109857222" sldId="256"/>
            <ac:spMk id="3" creationId="{00000000-0000-0000-0000-000000000000}"/>
          </ac:spMkLst>
        </pc:spChg>
        <pc:spChg chg="mod">
          <ac:chgData name="Kush Tripathi" userId="7a3ee10a-3b61-41fe-ac67-b165fb7d4208" providerId="ADAL" clId="{41ED53A8-5329-C747-A241-46CEB6D4E255}" dt="2025-04-29T04:53:52.575" v="57" actId="20577"/>
          <ac:spMkLst>
            <pc:docMk/>
            <pc:sldMk cId="109857222" sldId="256"/>
            <ac:spMk id="4" creationId="{EAB0FDC9-4C27-8F7B-AC01-4E468CB23D2B}"/>
          </ac:spMkLst>
        </pc:spChg>
      </pc:sldChg>
    </pc:docChg>
  </pc:docChgLst>
  <pc:docChgLst>
    <pc:chgData name="Shabaz Ahmed Ali" userId="S::shabaz@edunetfoundation.org::8937c481-946d-4552-82de-d81526054d6b" providerId="AD" clId="Web-{9567BC2E-213D-4409-89B3-6A653ECA53D9}"/>
    <pc:docChg chg="modSld">
      <pc:chgData name="Shabaz Ahmed Ali" userId="S::shabaz@edunetfoundation.org::8937c481-946d-4552-82de-d81526054d6b" providerId="AD" clId="Web-{9567BC2E-213D-4409-89B3-6A653ECA53D9}" dt="2025-04-29T08:24:08.978" v="14" actId="20577"/>
      <pc:docMkLst>
        <pc:docMk/>
      </pc:docMkLst>
      <pc:sldChg chg="modSp">
        <pc:chgData name="Shabaz Ahmed Ali" userId="S::shabaz@edunetfoundation.org::8937c481-946d-4552-82de-d81526054d6b" providerId="AD" clId="Web-{9567BC2E-213D-4409-89B3-6A653ECA53D9}" dt="2025-04-29T08:22:25.899" v="1" actId="14100"/>
        <pc:sldMkLst>
          <pc:docMk/>
          <pc:sldMk cId="109857222" sldId="256"/>
        </pc:sldMkLst>
        <pc:spChg chg="mod">
          <ac:chgData name="Shabaz Ahmed Ali" userId="S::shabaz@edunetfoundation.org::8937c481-946d-4552-82de-d81526054d6b" providerId="AD" clId="Web-{9567BC2E-213D-4409-89B3-6A653ECA53D9}" dt="2025-04-29T08:22:25.899" v="1" actId="14100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Shabaz Ahmed Ali" userId="S::shabaz@edunetfoundation.org::8937c481-946d-4552-82de-d81526054d6b" providerId="AD" clId="Web-{9567BC2E-213D-4409-89B3-6A653ECA53D9}" dt="2025-04-29T08:24:08.978" v="14" actId="20577"/>
        <pc:sldMkLst>
          <pc:docMk/>
          <pc:sldMk cId="1691700673" sldId="578"/>
        </pc:sldMkLst>
        <pc:spChg chg="mod">
          <ac:chgData name="Shabaz Ahmed Ali" userId="S::shabaz@edunetfoundation.org::8937c481-946d-4552-82de-d81526054d6b" providerId="AD" clId="Web-{9567BC2E-213D-4409-89B3-6A653ECA53D9}" dt="2025-04-29T08:24:08.978" v="14" actId="20577"/>
          <ac:spMkLst>
            <pc:docMk/>
            <pc:sldMk cId="1691700673" sldId="578"/>
            <ac:spMk id="3" creationId="{5E6198D1-2392-A218-1A4C-10F40FCB8253}"/>
          </ac:spMkLst>
        </pc:spChg>
      </pc:sldChg>
    </pc:docChg>
  </pc:docChgLst>
  <pc:docChgLst>
    <pc:chgData name="Shabaz Ahmed Ali" userId="S::shabaz@edunetfoundation.org::8937c481-946d-4552-82de-d81526054d6b" providerId="AD" clId="Web-{65706ED1-670B-4719-B8CB-BA21F8D40372}"/>
    <pc:docChg chg="modSld">
      <pc:chgData name="Shabaz Ahmed Ali" userId="S::shabaz@edunetfoundation.org::8937c481-946d-4552-82de-d81526054d6b" providerId="AD" clId="Web-{65706ED1-670B-4719-B8CB-BA21F8D40372}" dt="2025-04-29T05:33:39.336" v="29" actId="20577"/>
      <pc:docMkLst>
        <pc:docMk/>
      </pc:docMkLst>
      <pc:sldChg chg="addSp delSp modSp">
        <pc:chgData name="Shabaz Ahmed Ali" userId="S::shabaz@edunetfoundation.org::8937c481-946d-4552-82de-d81526054d6b" providerId="AD" clId="Web-{65706ED1-670B-4719-B8CB-BA21F8D40372}" dt="2025-04-29T05:33:39.336" v="29" actId="20577"/>
        <pc:sldMkLst>
          <pc:docMk/>
          <pc:sldMk cId="109857222" sldId="256"/>
        </pc:sldMkLst>
        <pc:spChg chg="mod">
          <ac:chgData name="Shabaz Ahmed Ali" userId="S::shabaz@edunetfoundation.org::8937c481-946d-4552-82de-d81526054d6b" providerId="AD" clId="Web-{65706ED1-670B-4719-B8CB-BA21F8D40372}" dt="2025-04-29T04:57:38.200" v="2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habaz Ahmed Ali" userId="S::shabaz@edunetfoundation.org::8937c481-946d-4552-82de-d81526054d6b" providerId="AD" clId="Web-{65706ED1-670B-4719-B8CB-BA21F8D40372}" dt="2025-04-29T05:33:39.336" v="29" actId="20577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Shabaz Ahmed Ali" userId="S::shabaz@edunetfoundation.org::8937c481-946d-4552-82de-d81526054d6b" providerId="AD" clId="Web-{65706ED1-670B-4719-B8CB-BA21F8D40372}" dt="2025-04-29T04:57:29.528" v="23"/>
          <ac:spMkLst>
            <pc:docMk/>
            <pc:sldMk cId="109857222" sldId="256"/>
            <ac:spMk id="4" creationId="{EAB0FDC9-4C27-8F7B-AC01-4E468CB23D2B}"/>
          </ac:spMkLst>
        </pc:spChg>
        <pc:spChg chg="del">
          <ac:chgData name="Shabaz Ahmed Ali" userId="S::shabaz@edunetfoundation.org::8937c481-946d-4552-82de-d81526054d6b" providerId="AD" clId="Web-{65706ED1-670B-4719-B8CB-BA21F8D40372}" dt="2025-04-29T04:57:29.528" v="23"/>
          <ac:spMkLst>
            <pc:docMk/>
            <pc:sldMk cId="109857222" sldId="256"/>
            <ac:spMk id="38" creationId="{4FFBEE45-F140-49D5-85EA-C78C24340B23}"/>
          </ac:spMkLst>
        </pc:spChg>
        <pc:spChg chg="add">
          <ac:chgData name="Shabaz Ahmed Ali" userId="S::shabaz@edunetfoundation.org::8937c481-946d-4552-82de-d81526054d6b" providerId="AD" clId="Web-{65706ED1-670B-4719-B8CB-BA21F8D40372}" dt="2025-04-29T04:57:29.528" v="23"/>
          <ac:spMkLst>
            <pc:docMk/>
            <pc:sldMk cId="109857222" sldId="256"/>
            <ac:spMk id="43" creationId="{91DC6ABD-215C-4EA8-A483-CEF5B99AB385}"/>
          </ac:spMkLst>
        </pc:spChg>
        <pc:spChg chg="add">
          <ac:chgData name="Shabaz Ahmed Ali" userId="S::shabaz@edunetfoundation.org::8937c481-946d-4552-82de-d81526054d6b" providerId="AD" clId="Web-{65706ED1-670B-4719-B8CB-BA21F8D40372}" dt="2025-04-29T04:57:29.528" v="23"/>
          <ac:spMkLst>
            <pc:docMk/>
            <pc:sldMk cId="109857222" sldId="256"/>
            <ac:spMk id="49" creationId="{04357C93-F0CB-4A1C-8F77-4E9063789819}"/>
          </ac:spMkLst>
        </pc:spChg>
        <pc:grpChg chg="add">
          <ac:chgData name="Shabaz Ahmed Ali" userId="S::shabaz@edunetfoundation.org::8937c481-946d-4552-82de-d81526054d6b" providerId="AD" clId="Web-{65706ED1-670B-4719-B8CB-BA21F8D40372}" dt="2025-04-29T04:57:29.528" v="23"/>
          <ac:grpSpMkLst>
            <pc:docMk/>
            <pc:sldMk cId="109857222" sldId="256"/>
            <ac:grpSpMk id="45" creationId="{3AF6A671-C637-4547-85F4-51B6D1881399}"/>
          </ac:grpSpMkLst>
        </pc:grpChg>
        <pc:picChg chg="add mod">
          <ac:chgData name="Shabaz Ahmed Ali" userId="S::shabaz@edunetfoundation.org::8937c481-946d-4552-82de-d81526054d6b" providerId="AD" clId="Web-{65706ED1-670B-4719-B8CB-BA21F8D40372}" dt="2025-04-29T04:57:29.528" v="23"/>
          <ac:picMkLst>
            <pc:docMk/>
            <pc:sldMk cId="109857222" sldId="256"/>
            <ac:picMk id="5" creationId="{B4288F3F-AD4C-81EA-1336-D2C00EFCC47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E2813-03A7-4D40-8EEE-84670B7DD20B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D731E-9BC0-4366-825F-32F00256A8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93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D731E-9BC0-4366-825F-32F00256A8F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440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846CE7D5-CF57-46EF-B807-FDD0502418D4}" type="datetimeFigureOut">
              <a:rPr lang="en-GB" smtClean="0"/>
              <a:pPr/>
              <a:t>16/06/2025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330EA680-D336-4FF7-8B7A-9848BB0A1C3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turajSingh2004/OCR-using-SV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0189" y="269324"/>
            <a:ext cx="4779664" cy="238616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b="1" kern="1200" dirty="0">
                <a:latin typeface="+mj-lt"/>
                <a:ea typeface="+mj-ea"/>
                <a:cs typeface="+mj-cs"/>
              </a:rPr>
              <a:t>CAPSTONE PROJECT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Optical Recognition of Handwritten Digits using </a:t>
            </a:r>
            <a:r>
              <a:rPr lang="en-US" sz="3200" b="1" dirty="0" err="1"/>
              <a:t>Sklearn</a:t>
            </a:r>
            <a:endParaRPr lang="en-US" sz="3200" b="1" kern="1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745" y="3285979"/>
            <a:ext cx="5093108" cy="157017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sz="1600" b="1" cap="all" dirty="0"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  <a:endParaRPr lang="en-US" sz="1600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600"/>
              </a:spcAft>
            </a:pPr>
            <a:r>
              <a:rPr lang="en-US" sz="1600" b="1" cap="all" dirty="0">
                <a:latin typeface="Arial" panose="020B0604020202020204" pitchFamily="34" charset="0"/>
                <a:cs typeface="Arial" panose="020B0604020202020204" pitchFamily="34" charset="0"/>
              </a:rPr>
              <a:t>Student Name: Rituraj Singh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>
                <a:latin typeface="Arial" panose="020B0604020202020204" pitchFamily="34" charset="0"/>
                <a:cs typeface="Arial" panose="020B0604020202020204" pitchFamily="34" charset="0"/>
              </a:rPr>
              <a:t>College Name: Dayananda Sagar Academy of technology and Management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>
                <a:latin typeface="Arial" panose="020B0604020202020204" pitchFamily="34" charset="0"/>
                <a:cs typeface="Arial" panose="020B0604020202020204" pitchFamily="34" charset="0"/>
              </a:rPr>
              <a:t>Department: CSE-AI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>
                <a:latin typeface="Arial" panose="020B0604020202020204" pitchFamily="34" charset="0"/>
                <a:cs typeface="Arial" panose="020B0604020202020204" pitchFamily="34" charset="0"/>
              </a:rPr>
              <a:t>Email ID: </a:t>
            </a:r>
            <a:r>
              <a:rPr lang="en-IN" sz="1600" b="1" dirty="0"/>
              <a:t>ritturaj2004@gmail.com</a:t>
            </a:r>
            <a:endParaRPr lang="en-US" sz="1600" b="1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600"/>
              </a:spcAft>
            </a:pPr>
            <a:r>
              <a:rPr lang="en-US" sz="1600" b="1" cap="all" dirty="0">
                <a:latin typeface="Arial" panose="020B0604020202020204" pitchFamily="34" charset="0"/>
                <a:cs typeface="Arial" panose="020B0604020202020204" pitchFamily="34" charset="0"/>
              </a:rPr>
              <a:t>AICTE Student ID: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STU6763da265fb621734597158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C11AD7-4506-E79B-0A7D-A3A91668F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969" y="980317"/>
            <a:ext cx="4598035" cy="461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D7BEC-26CE-96DB-DC10-B2897FA5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 dirty="0">
                <a:latin typeface="Arial"/>
                <a:cs typeface="Arial"/>
              </a:rPr>
              <a:t>References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198D1-2392-A218-1A4C-10F40FCB8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9487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dirty="0"/>
              <a:t>Scikit-learn 'digits' Dataset: http://yann.lecun.com/exdb/mnist/</a:t>
            </a:r>
            <a:endParaRPr lang="en-IN" dirty="0">
              <a:latin typeface="Franklin Gothic Book"/>
            </a:endParaRPr>
          </a:p>
          <a:p>
            <a:r>
              <a:rPr lang="en-IN" dirty="0">
                <a:cs typeface="Arial" panose="020B0604020202020204" pitchFamily="34" charset="0"/>
              </a:rPr>
              <a:t>[Paper] LeCun, Yann, et al. "Gradient-based learning applied to document recognition." (1998)</a:t>
            </a:r>
          </a:p>
          <a:p>
            <a:r>
              <a:rPr dirty="0"/>
              <a:t>Scikit-learn Documentation.</a:t>
            </a:r>
            <a:endParaRPr lang="en-US" dirty="0"/>
          </a:p>
          <a:p>
            <a:pPr marL="0" indent="0">
              <a:buNone/>
            </a:pPr>
            <a:r>
              <a:rPr lang="en-IN" dirty="0">
                <a:latin typeface="Franklin Gothic Book"/>
              </a:rPr>
              <a:t>GitHub Link:</a:t>
            </a:r>
            <a:r>
              <a:rPr lang="en-IN" dirty="0">
                <a:solidFill>
                  <a:srgbClr val="0070C0"/>
                </a:solidFill>
                <a:latin typeface="Franklin Gothic Book"/>
              </a:rPr>
              <a:t> </a:t>
            </a:r>
            <a:r>
              <a:rPr lang="en-IN" dirty="0">
                <a:solidFill>
                  <a:srgbClr val="0070C0"/>
                </a:solidFill>
                <a:latin typeface="Franklin Gothic Book"/>
                <a:hlinkClick r:id="rId2"/>
              </a:rPr>
              <a:t>https://github.com/RiturajSingh2004/OCR-using-SVM</a:t>
            </a:r>
            <a:endParaRPr lang="en-IN" u="sng" dirty="0">
              <a:solidFill>
                <a:srgbClr val="0070C0"/>
              </a:solidFill>
              <a:latin typeface="Franklin Gothic Book"/>
            </a:endParaRPr>
          </a:p>
          <a:p>
            <a:pPr marL="0" indent="0">
              <a:buNone/>
            </a:pPr>
            <a:endParaRPr lang="en-IN" u="sng" dirty="0">
              <a:solidFill>
                <a:srgbClr val="0070C0"/>
              </a:solidFill>
              <a:latin typeface="Franklin Gothic Book"/>
            </a:endParaRPr>
          </a:p>
          <a:p>
            <a:pPr marL="0" indent="0">
              <a:buNone/>
            </a:pPr>
            <a:endParaRPr lang="en-IN"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691700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2B4E14-CB16-A18D-91E1-78787A456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90035-F7DF-B222-A678-18C907CDC7DD}"/>
              </a:ext>
            </a:extLst>
          </p:cNvPr>
          <p:cNvSpPr txBox="1"/>
          <p:nvPr/>
        </p:nvSpPr>
        <p:spPr>
          <a:xfrm>
            <a:off x="838200" y="451381"/>
            <a:ext cx="10512552" cy="406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49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E0E59-694D-9DFE-4488-37D5F2F4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OUTLINE</a:t>
            </a:r>
            <a:endParaRPr lang="en-US" sz="540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4173D-62A9-AF06-B476-EEB827087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5877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Problem Statement 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Proposed System/Solution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System Development Approach </a:t>
            </a:r>
            <a:r>
              <a:rPr lang="en-US" sz="2200" dirty="0">
                <a:latin typeface="Arial"/>
                <a:cs typeface="Arial"/>
              </a:rPr>
              <a:t>(Technology Used) 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Algorithm &amp; Deployment  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Result 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Conclusion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Future Scope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References</a:t>
            </a:r>
            <a:endParaRPr lang="en-US" sz="2200" dirty="0">
              <a:latin typeface="Arial"/>
              <a:cs typeface="Arial"/>
            </a:endParaRPr>
          </a:p>
          <a:p>
            <a:endParaRPr lang="en-GB" sz="22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787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9B35C-A00A-C6C7-8532-576758ED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Problem Statement</a:t>
            </a:r>
            <a:endParaRPr lang="en-US" sz="540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8C97F-5AC9-F1CA-3CCC-090D5B139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06040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Despite the rise in digitization, recognizing handwritten digits remains a challenging task for machines due to varying writing styles, distortions, and noise. A robust and accurate method is required to automate digit recognition from handwritten input—particularly useful in areas like postal automation, bank check processing, and form digitization.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7291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7B4B1-584E-2479-D762-2265C7398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Proposed Solution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7202D-4065-DDD7-98F1-4291C536D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145877"/>
            <a:ext cx="10515600" cy="425196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sz="2400" dirty="0"/>
              <a:t>The system aims to accurately identify digits from handwritten images using machine learning (SVM).</a:t>
            </a:r>
            <a:br>
              <a:rPr sz="2400" dirty="0"/>
            </a:br>
            <a:endParaRPr lang="en-IN" sz="2400" dirty="0"/>
          </a:p>
          <a:p>
            <a:pPr marL="0" indent="0">
              <a:buNone/>
            </a:pPr>
            <a:r>
              <a:rPr sz="2400" dirty="0"/>
              <a:t>Components include:</a:t>
            </a:r>
          </a:p>
          <a:p>
            <a:r>
              <a:rPr sz="2400" b="1" dirty="0"/>
              <a:t>Data Collection</a:t>
            </a:r>
            <a:r>
              <a:rPr sz="2400" dirty="0"/>
              <a:t>: Use the Scikit-learn 'digits' dataset of handwritten digits.</a:t>
            </a:r>
          </a:p>
          <a:p>
            <a:r>
              <a:rPr lang="en-IN" sz="2400" b="1" dirty="0"/>
              <a:t>Data Preprocessing</a:t>
            </a:r>
            <a:r>
              <a:rPr lang="en-IN" sz="2400" dirty="0"/>
              <a:t>: Normalize and reshape image data.</a:t>
            </a:r>
          </a:p>
          <a:p>
            <a:r>
              <a:rPr sz="2400" b="1" dirty="0"/>
              <a:t>Model Development</a:t>
            </a:r>
            <a:r>
              <a:rPr sz="2400" dirty="0"/>
              <a:t>: Train a Support Vector Machine (SVM) for classification.</a:t>
            </a:r>
          </a:p>
          <a:p>
            <a:r>
              <a:rPr lang="en-IN" sz="2400" b="1" dirty="0"/>
              <a:t>Deployment</a:t>
            </a:r>
            <a:r>
              <a:rPr lang="en-IN" sz="2400" dirty="0"/>
              <a:t>: Implement a user interface for real-time digit recognition.</a:t>
            </a:r>
          </a:p>
          <a:p>
            <a:r>
              <a:rPr lang="en-IN" sz="2400" b="1" dirty="0"/>
              <a:t>Evaluation</a:t>
            </a:r>
            <a:r>
              <a:rPr lang="en-IN" sz="2400" dirty="0"/>
              <a:t>: Assess performance using accuracy, precision, recall, and confusion matrix.</a:t>
            </a:r>
          </a:p>
        </p:txBody>
      </p:sp>
    </p:spTree>
    <p:extLst>
      <p:ext uri="{BB962C8B-B14F-4D97-AF65-F5344CB8AC3E}">
        <p14:creationId xmlns:p14="http://schemas.microsoft.com/office/powerpoint/2010/main" val="20413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92D15-41B4-89C1-0EA3-03BC9FA1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System  Approach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7E8EE-7F26-D809-3523-C58876935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r>
              <a:rPr lang="en-IN" sz="2200" b="1" dirty="0">
                <a:cs typeface="Arial" panose="020B0604020202020204" pitchFamily="34" charset="0"/>
              </a:rPr>
              <a:t>System Requirements:</a:t>
            </a:r>
          </a:p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r>
              <a:rPr lang="en-IN" sz="2200" dirty="0">
                <a:cs typeface="Arial" panose="020B0604020202020204" pitchFamily="34" charset="0"/>
              </a:rPr>
              <a:t>Python 3.8+, 6-core CPU, GPU</a:t>
            </a:r>
          </a:p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r>
              <a:rPr lang="en-IN" sz="2200" b="1" dirty="0">
                <a:cs typeface="Arial" panose="020B0604020202020204" pitchFamily="34" charset="0"/>
              </a:rPr>
              <a:t>Used:</a:t>
            </a: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IN" sz="2200" dirty="0">
                <a:cs typeface="Arial" panose="020B0604020202020204" pitchFamily="34" charset="0"/>
              </a:rPr>
              <a:t>TensorFlow / </a:t>
            </a:r>
            <a:r>
              <a:rPr lang="en-IN" sz="2200" dirty="0" err="1">
                <a:cs typeface="Arial" panose="020B0604020202020204" pitchFamily="34" charset="0"/>
              </a:rPr>
              <a:t>Keras</a:t>
            </a:r>
            <a:endParaRPr lang="en-IN" sz="2200" dirty="0"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IN" sz="2200" dirty="0">
                <a:cs typeface="Arial" panose="020B0604020202020204" pitchFamily="34" charset="0"/>
              </a:rPr>
              <a:t>NumPy</a:t>
            </a: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IN" sz="2200" dirty="0">
                <a:cs typeface="Arial" panose="020B0604020202020204" pitchFamily="34" charset="0"/>
              </a:rPr>
              <a:t>scikit-learn</a:t>
            </a: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IN" sz="2200" dirty="0">
                <a:cs typeface="Arial" panose="020B0604020202020204" pitchFamily="34" charset="0"/>
              </a:rPr>
              <a:t>Matplotlib</a:t>
            </a: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IN" sz="2200" dirty="0">
                <a:cs typeface="Arial" panose="020B0604020202020204" pitchFamily="34" charset="0"/>
              </a:rPr>
              <a:t>Streamlit (optional for deployment)</a:t>
            </a:r>
            <a:endParaRPr lang="en-GB" sz="22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12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DBEE6-616C-2711-86DB-C62E77D17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192" y="394885"/>
            <a:ext cx="10282084" cy="887603"/>
          </a:xfrm>
        </p:spPr>
        <p:txBody>
          <a:bodyPr>
            <a:normAutofit/>
          </a:bodyPr>
          <a:lstStyle/>
          <a:p>
            <a:r>
              <a:rPr lang="en-US" sz="5400" b="1" cap="all" dirty="0">
                <a:latin typeface="Arial"/>
                <a:cs typeface="Arial"/>
              </a:rPr>
              <a:t>Algorithm &amp; Deployment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07410-DE3D-5F62-F9D7-11EAEA92F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1695661"/>
            <a:ext cx="10515600" cy="4251960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spcBef>
                <a:spcPts val="200"/>
              </a:spcBef>
              <a:spcAft>
                <a:spcPts val="600"/>
              </a:spcAft>
              <a:buNone/>
            </a:pPr>
            <a:r>
              <a:rPr lang="en-IN" sz="2400" b="1" dirty="0">
                <a:cs typeface="Arial" panose="020B0604020202020204" pitchFamily="34" charset="0"/>
              </a:rPr>
              <a:t>Algorithm:</a:t>
            </a:r>
          </a:p>
          <a:p>
            <a:pPr marL="0" indent="0">
              <a:spcBef>
                <a:spcPts val="200"/>
              </a:spcBef>
              <a:spcAft>
                <a:spcPts val="600"/>
              </a:spcAft>
              <a:buNone/>
            </a:pPr>
            <a:r>
              <a:rPr lang="en-IN" sz="2400" dirty="0">
                <a:cs typeface="Arial" panose="020B0604020202020204" pitchFamily="34" charset="0"/>
              </a:rPr>
              <a:t>	</a:t>
            </a:r>
            <a:r>
              <a:rPr sz="2400" dirty="0">
                <a:cs typeface="Arial" panose="020B0604020202020204" pitchFamily="34" charset="0"/>
              </a:rPr>
              <a:t>Support Vector Machine (SVM)</a:t>
            </a:r>
          </a:p>
          <a:p>
            <a:pPr marL="0" indent="0">
              <a:spcBef>
                <a:spcPts val="200"/>
              </a:spcBef>
              <a:spcAft>
                <a:spcPts val="600"/>
              </a:spcAft>
              <a:buNone/>
            </a:pPr>
            <a:r>
              <a:rPr lang="en-IN" sz="2400" b="1" dirty="0">
                <a:cs typeface="Arial" panose="020B0604020202020204" pitchFamily="34" charset="0"/>
              </a:rPr>
              <a:t>Data Input: </a:t>
            </a:r>
          </a:p>
          <a:p>
            <a:pPr marL="0" indent="0">
              <a:spcBef>
                <a:spcPts val="200"/>
              </a:spcBef>
              <a:spcAft>
                <a:spcPts val="600"/>
              </a:spcAft>
              <a:buNone/>
            </a:pPr>
            <a:r>
              <a:rPr lang="en-IN" sz="2400" dirty="0">
                <a:cs typeface="Arial" panose="020B0604020202020204" pitchFamily="34" charset="0"/>
              </a:rPr>
              <a:t>	</a:t>
            </a:r>
            <a:r>
              <a:rPr sz="2400" dirty="0">
                <a:cs typeface="Arial" panose="020B0604020202020204" pitchFamily="34" charset="0"/>
              </a:rPr>
              <a:t>8x8 grayscale images (Scikit-learn digits dataset)</a:t>
            </a:r>
          </a:p>
          <a:p>
            <a:pPr marL="0" indent="0">
              <a:spcBef>
                <a:spcPts val="200"/>
              </a:spcBef>
              <a:spcAft>
                <a:spcPts val="600"/>
              </a:spcAft>
              <a:buNone/>
            </a:pPr>
            <a:r>
              <a:rPr lang="en-IN" sz="2400" b="1" dirty="0">
                <a:cs typeface="Arial" panose="020B0604020202020204" pitchFamily="34" charset="0"/>
              </a:rPr>
              <a:t>Training Process:</a:t>
            </a:r>
          </a:p>
          <a:p>
            <a:pPr marL="0" indent="0">
              <a:spcBef>
                <a:spcPts val="200"/>
              </a:spcBef>
              <a:spcAft>
                <a:spcPts val="600"/>
              </a:spcAft>
              <a:buNone/>
            </a:pPr>
            <a:r>
              <a:rPr lang="en-IN" sz="2400" dirty="0">
                <a:cs typeface="Arial" panose="020B0604020202020204" pitchFamily="34" charset="0"/>
              </a:rPr>
              <a:t>	Train on 60,000 </a:t>
            </a:r>
            <a:r>
              <a:rPr lang="en-IN" sz="2400" dirty="0" err="1">
                <a:cs typeface="Arial" panose="020B0604020202020204" pitchFamily="34" charset="0"/>
              </a:rPr>
              <a:t>labeled</a:t>
            </a:r>
            <a:r>
              <a:rPr lang="en-IN" sz="2400" dirty="0">
                <a:cs typeface="Arial" panose="020B0604020202020204" pitchFamily="34" charset="0"/>
              </a:rPr>
              <a:t> digit images5-layer </a:t>
            </a:r>
          </a:p>
          <a:p>
            <a:pPr marL="0" indent="0">
              <a:spcBef>
                <a:spcPts val="200"/>
              </a:spcBef>
              <a:spcAft>
                <a:spcPts val="600"/>
              </a:spcAft>
              <a:buNone/>
            </a:pPr>
            <a:r>
              <a:rPr lang="en-IN" sz="2400" dirty="0">
                <a:cs typeface="Arial" panose="020B0604020202020204" pitchFamily="34" charset="0"/>
              </a:rPr>
              <a:t>	CNN (Conv + Pooling + Dense + </a:t>
            </a:r>
            <a:r>
              <a:rPr lang="en-IN" sz="2400" dirty="0" err="1">
                <a:cs typeface="Arial" panose="020B0604020202020204" pitchFamily="34" charset="0"/>
              </a:rPr>
              <a:t>Softmax</a:t>
            </a:r>
            <a:r>
              <a:rPr lang="en-IN" sz="2400" dirty="0">
                <a:cs typeface="Arial" panose="020B0604020202020204" pitchFamily="34" charset="0"/>
              </a:rPr>
              <a:t>)Prediction </a:t>
            </a:r>
          </a:p>
          <a:p>
            <a:pPr marL="0" indent="0">
              <a:spcBef>
                <a:spcPts val="200"/>
              </a:spcBef>
              <a:spcAft>
                <a:spcPts val="600"/>
              </a:spcAft>
              <a:buNone/>
            </a:pPr>
            <a:r>
              <a:rPr lang="en-IN" sz="2400" b="1" dirty="0">
                <a:cs typeface="Arial" panose="020B0604020202020204" pitchFamily="34" charset="0"/>
              </a:rPr>
              <a:t>Process:</a:t>
            </a:r>
          </a:p>
          <a:p>
            <a:pPr marL="0" indent="0">
              <a:spcBef>
                <a:spcPts val="200"/>
              </a:spcBef>
              <a:spcAft>
                <a:spcPts val="600"/>
              </a:spcAft>
              <a:buNone/>
            </a:pPr>
            <a:r>
              <a:rPr lang="en-IN" sz="2400" dirty="0">
                <a:cs typeface="Arial" panose="020B0604020202020204" pitchFamily="34" charset="0"/>
              </a:rPr>
              <a:t>	Classifies input image to one of 10 digits (0–9)</a:t>
            </a:r>
          </a:p>
          <a:p>
            <a:pPr marL="0" indent="0">
              <a:spcBef>
                <a:spcPts val="200"/>
              </a:spcBef>
              <a:spcAft>
                <a:spcPts val="600"/>
              </a:spcAft>
              <a:buNone/>
            </a:pPr>
            <a:r>
              <a:rPr lang="en-IN" sz="2400" b="1" dirty="0">
                <a:cs typeface="Arial" panose="020B0604020202020204" pitchFamily="34" charset="0"/>
              </a:rPr>
              <a:t>Deployment: </a:t>
            </a:r>
          </a:p>
          <a:p>
            <a:pPr marL="0" indent="0">
              <a:spcBef>
                <a:spcPts val="200"/>
              </a:spcBef>
              <a:spcAft>
                <a:spcPts val="600"/>
              </a:spcAft>
              <a:buNone/>
            </a:pPr>
            <a:r>
              <a:rPr lang="en-IN" sz="2400" dirty="0">
                <a:cs typeface="Arial" panose="020B0604020202020204" pitchFamily="34" charset="0"/>
              </a:rPr>
              <a:t>	</a:t>
            </a:r>
            <a:r>
              <a:rPr sz="2400" dirty="0">
                <a:cs typeface="Arial" panose="020B0604020202020204" pitchFamily="34" charset="0"/>
              </a:rPr>
              <a:t>Pickle model saved for future inference</a:t>
            </a:r>
            <a:endParaRPr lang="en-GB" sz="2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08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F756E-D4E1-5A9A-636A-7FA06EC3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 dirty="0">
                <a:latin typeface="Arial"/>
                <a:cs typeface="Arial"/>
              </a:rPr>
              <a:t>Result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02C9B-C4AF-D0DB-DE74-862D98120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buNone/>
            </a:pPr>
            <a:r>
              <a:rPr sz="2200" dirty="0">
                <a:cs typeface="Arial" panose="020B0604020202020204" pitchFamily="34" charset="0"/>
              </a:rPr>
              <a:t>Accuracy Achieved: ~98.</a:t>
            </a:r>
            <a:r>
              <a:rPr lang="en-IN" sz="2200" dirty="0">
                <a:cs typeface="Arial" panose="020B0604020202020204" pitchFamily="34" charset="0"/>
              </a:rPr>
              <a:t>9</a:t>
            </a:r>
            <a:r>
              <a:rPr sz="2200" dirty="0">
                <a:cs typeface="Arial" panose="020B0604020202020204" pitchFamily="34" charset="0"/>
              </a:rPr>
              <a:t>% on Scikit-learn 'digits' test dataset</a:t>
            </a:r>
            <a:endParaRPr lang="en-IN" sz="22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2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2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2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2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2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2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2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200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200" dirty="0">
                <a:cs typeface="Arial" panose="020B0604020202020204" pitchFamily="34" charset="0"/>
              </a:rPr>
              <a:t>Model successfully recognizes digits from unseen handwritten images with high precision.</a:t>
            </a:r>
            <a:endParaRPr lang="en-US" sz="2200" dirty="0"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2514B0-47CE-D63C-CF72-94BF8B437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2932590"/>
            <a:ext cx="2810267" cy="21053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430D93-5370-367D-50FF-2945C33DC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467" y="4431891"/>
            <a:ext cx="3915321" cy="4096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CE0ED4-EC3E-6ED8-9E5F-6FC868C2C4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571" y="2418169"/>
            <a:ext cx="4429743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396BB-D4E8-514D-53F4-27AADA666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Conclusion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89DDB-698E-B624-5621-F9D79482F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06040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dirty="0">
                <a:cs typeface="Arial" panose="020B0604020202020204" pitchFamily="34" charset="0"/>
              </a:rPr>
              <a:t>The developed SVM model shows high accuracy in recognizing handwritten digits, confirming the effectiveness of machine learning (SVM) in OCR tasks. </a:t>
            </a:r>
          </a:p>
          <a:p>
            <a:pPr marL="0" indent="0">
              <a:buNone/>
            </a:pPr>
            <a:r>
              <a:rPr lang="en-US" dirty="0">
                <a:cs typeface="Arial" panose="020B0604020202020204" pitchFamily="34" charset="0"/>
              </a:rPr>
              <a:t>It demonstrates real-world usability in document scanning, bank automation, and form processing systems.</a:t>
            </a:r>
          </a:p>
        </p:txBody>
      </p:sp>
    </p:spTree>
    <p:extLst>
      <p:ext uri="{BB962C8B-B14F-4D97-AF65-F5344CB8AC3E}">
        <p14:creationId xmlns:p14="http://schemas.microsoft.com/office/powerpoint/2010/main" val="2245309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403C0-6D6C-CF0D-D01B-94F3DED1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Future scope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C79AB-5BF9-3911-CAE8-5E44B0DF2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endParaRPr lang="en-US" dirty="0">
              <a:latin typeface="Franklin Gothic Book"/>
            </a:endParaRPr>
          </a:p>
          <a:p>
            <a:r>
              <a:rPr lang="en-GB" dirty="0"/>
              <a:t>Extend recognition to letters and symbols</a:t>
            </a:r>
          </a:p>
          <a:p>
            <a:r>
              <a:rPr dirty="0"/>
              <a:t>Use real-world noisy datasets (not just Scikit-learn 'digits')</a:t>
            </a:r>
          </a:p>
          <a:p>
            <a:r>
              <a:rPr lang="en-GB" dirty="0"/>
              <a:t>Convert into a mobile app or embedded solution</a:t>
            </a:r>
          </a:p>
          <a:p>
            <a:r>
              <a:rPr lang="en-GB" dirty="0"/>
              <a:t>Explore Transformer-based models for improved accuracy</a:t>
            </a:r>
          </a:p>
          <a:p>
            <a:r>
              <a:rPr lang="en-GB" dirty="0"/>
              <a:t>Real-time camera input for live recognition</a:t>
            </a:r>
          </a:p>
        </p:txBody>
      </p:sp>
    </p:spTree>
    <p:extLst>
      <p:ext uri="{BB962C8B-B14F-4D97-AF65-F5344CB8AC3E}">
        <p14:creationId xmlns:p14="http://schemas.microsoft.com/office/powerpoint/2010/main" val="374419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467</Words>
  <Application>Microsoft Office PowerPoint</Application>
  <PresentationFormat>Widescreen</PresentationFormat>
  <Paragraphs>75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 Display</vt:lpstr>
      <vt:lpstr>Arial</vt:lpstr>
      <vt:lpstr>Calibri</vt:lpstr>
      <vt:lpstr>Franklin Gothic Book</vt:lpstr>
      <vt:lpstr>office theme</vt:lpstr>
      <vt:lpstr>CAPSTONE PROJECT  Optical Recognition of Handwritten Digits using Sklearn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Future scope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Rituraj Singh</cp:lastModifiedBy>
  <cp:revision>16</cp:revision>
  <dcterms:created xsi:type="dcterms:W3CDTF">2013-07-15T20:26:40Z</dcterms:created>
  <dcterms:modified xsi:type="dcterms:W3CDTF">2025-06-16T11:46:57Z</dcterms:modified>
</cp:coreProperties>
</file>