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758c7e9a8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758c7e9a8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758c7e9a8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758c7e9a8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5e7ca3e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5e7ca3e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5e7ca3e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5e7ca3e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5e7ca3e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5e7ca3e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5e7ca3e3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5e7ca3e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5e7ca3e3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5e7ca3e3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758c7e9a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758c7e9a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58c7e9a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58c7e9a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758c7e9a8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758c7e9a8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758c7e9a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758c7e9a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758c7e9a8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758c7e9a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758c7e9a8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758c7e9a8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758c7e9a8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758c7e9a8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5e7ca3e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5e7ca3e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86975" y="246525"/>
            <a:ext cx="8319900" cy="164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2B6991"/>
                </a:solidFill>
              </a:rPr>
              <a:t>Financing the un-financed (Social Financial lending)</a:t>
            </a:r>
            <a:endParaRPr b="1" sz="2200">
              <a:solidFill>
                <a:srgbClr val="2B6991"/>
              </a:solidFill>
            </a:endParaRPr>
          </a:p>
          <a:p>
            <a:pPr indent="0" lvl="0" marL="0" rtl="0" algn="l">
              <a:spcBef>
                <a:spcPts val="0"/>
              </a:spcBef>
              <a:spcAft>
                <a:spcPts val="0"/>
              </a:spcAft>
              <a:buNone/>
            </a:pPr>
            <a:r>
              <a:t/>
            </a:r>
            <a:endParaRPr b="1" sz="5900"/>
          </a:p>
        </p:txBody>
      </p:sp>
      <p:sp>
        <p:nvSpPr>
          <p:cNvPr id="65" name="Google Shape;65;p13"/>
          <p:cNvSpPr txBox="1"/>
          <p:nvPr>
            <p:ph idx="1" type="subTitle"/>
          </p:nvPr>
        </p:nvSpPr>
        <p:spPr>
          <a:xfrm>
            <a:off x="311700" y="1994650"/>
            <a:ext cx="8520600" cy="24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3"/>
          <p:cNvPicPr preferRelativeResize="0"/>
          <p:nvPr/>
        </p:nvPicPr>
        <p:blipFill>
          <a:blip r:embed="rId3">
            <a:alphaModFix/>
          </a:blip>
          <a:stretch>
            <a:fillRect/>
          </a:stretch>
        </p:blipFill>
        <p:spPr>
          <a:xfrm>
            <a:off x="311700" y="1288675"/>
            <a:ext cx="8473700" cy="31935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nvSpPr>
        <p:spPr>
          <a:xfrm>
            <a:off x="304100" y="283125"/>
            <a:ext cx="8577600" cy="7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As expected, the financial situation of the borrower is also a big factor in deciding that whether he/she will repay the loan availed. Below plots compare the different financial sources with the number of people repaying the loans.</a:t>
            </a:r>
            <a:endParaRPr>
              <a:latin typeface="Roboto"/>
              <a:ea typeface="Roboto"/>
              <a:cs typeface="Roboto"/>
              <a:sym typeface="Roboto"/>
            </a:endParaRPr>
          </a:p>
        </p:txBody>
      </p:sp>
      <p:pic>
        <p:nvPicPr>
          <p:cNvPr id="124" name="Google Shape;124;p22"/>
          <p:cNvPicPr preferRelativeResize="0"/>
          <p:nvPr/>
        </p:nvPicPr>
        <p:blipFill>
          <a:blip r:embed="rId3">
            <a:alphaModFix/>
          </a:blip>
          <a:stretch>
            <a:fillRect/>
          </a:stretch>
        </p:blipFill>
        <p:spPr>
          <a:xfrm>
            <a:off x="152400" y="1163975"/>
            <a:ext cx="8519725" cy="3827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nvSpPr>
        <p:spPr>
          <a:xfrm>
            <a:off x="534800" y="335550"/>
            <a:ext cx="79590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As per the data provided and after calculating the correlations, below 15 variables are the most responsible factors that decide a person’s ability of paying back the loans. </a:t>
            </a:r>
            <a:endParaRPr>
              <a:latin typeface="Roboto"/>
              <a:ea typeface="Roboto"/>
              <a:cs typeface="Roboto"/>
              <a:sym typeface="Roboto"/>
            </a:endParaRPr>
          </a:p>
        </p:txBody>
      </p:sp>
      <p:pic>
        <p:nvPicPr>
          <p:cNvPr id="130" name="Google Shape;130;p23"/>
          <p:cNvPicPr preferRelativeResize="0"/>
          <p:nvPr/>
        </p:nvPicPr>
        <p:blipFill>
          <a:blip r:embed="rId3">
            <a:alphaModFix/>
          </a:blip>
          <a:stretch>
            <a:fillRect/>
          </a:stretch>
        </p:blipFill>
        <p:spPr>
          <a:xfrm>
            <a:off x="624275" y="1138125"/>
            <a:ext cx="3266125" cy="3790050"/>
          </a:xfrm>
          <a:prstGeom prst="rect">
            <a:avLst/>
          </a:prstGeom>
          <a:noFill/>
          <a:ln>
            <a:noFill/>
          </a:ln>
        </p:spPr>
      </p:pic>
      <p:pic>
        <p:nvPicPr>
          <p:cNvPr id="131" name="Google Shape;131;p23"/>
          <p:cNvPicPr preferRelativeResize="0"/>
          <p:nvPr/>
        </p:nvPicPr>
        <p:blipFill>
          <a:blip r:embed="rId4">
            <a:alphaModFix/>
          </a:blip>
          <a:stretch>
            <a:fillRect/>
          </a:stretch>
        </p:blipFill>
        <p:spPr>
          <a:xfrm>
            <a:off x="4042800" y="1223150"/>
            <a:ext cx="5101201" cy="351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nvSpPr>
        <p:spPr>
          <a:xfrm>
            <a:off x="198625" y="209075"/>
            <a:ext cx="8750100" cy="9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7" name="Google Shape;137;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IMPUTATION</a:t>
            </a:r>
            <a:endParaRPr/>
          </a:p>
        </p:txBody>
      </p:sp>
      <p:sp>
        <p:nvSpPr>
          <p:cNvPr id="138" name="Google Shape;138;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KNN technique to replace the NaN values in the columns. Steps taken are as below :</a:t>
            </a:r>
            <a:endParaRPr/>
          </a:p>
          <a:p>
            <a:pPr indent="-311150" lvl="0" marL="457200" rtl="0" algn="l">
              <a:spcBef>
                <a:spcPts val="1600"/>
              </a:spcBef>
              <a:spcAft>
                <a:spcPts val="0"/>
              </a:spcAft>
              <a:buSzPts val="1300"/>
              <a:buChar char="●"/>
            </a:pPr>
            <a:r>
              <a:rPr lang="en"/>
              <a:t>Took out the NaN values from the columns of the  dataframe.</a:t>
            </a:r>
            <a:endParaRPr/>
          </a:p>
          <a:p>
            <a:pPr indent="-311150" lvl="0" marL="457200" rtl="0" algn="l">
              <a:spcBef>
                <a:spcPts val="0"/>
              </a:spcBef>
              <a:spcAft>
                <a:spcPts val="0"/>
              </a:spcAft>
              <a:buSzPts val="1300"/>
              <a:buChar char="●"/>
            </a:pPr>
            <a:r>
              <a:rPr lang="en"/>
              <a:t>Took out the columns having the NaN values and made a separate list. The rest of the columns were used as parameters.</a:t>
            </a:r>
            <a:endParaRPr/>
          </a:p>
          <a:p>
            <a:pPr indent="-311150" lvl="0" marL="457200" rtl="0" algn="l">
              <a:spcBef>
                <a:spcPts val="0"/>
              </a:spcBef>
              <a:spcAft>
                <a:spcPts val="0"/>
              </a:spcAft>
              <a:buSzPts val="1300"/>
              <a:buChar char="●"/>
            </a:pPr>
            <a:r>
              <a:rPr lang="en"/>
              <a:t>Used the dataset of the parameters as X_train(Data) to train the KneighborsRegressor with the columns having the NaN values(NaN removed) used as Y_Train(Features).</a:t>
            </a:r>
            <a:endParaRPr/>
          </a:p>
          <a:p>
            <a:pPr indent="-311150" lvl="0" marL="457200" rtl="0" algn="l">
              <a:spcBef>
                <a:spcPts val="0"/>
              </a:spcBef>
              <a:spcAft>
                <a:spcPts val="0"/>
              </a:spcAft>
              <a:buSzPts val="1300"/>
              <a:buChar char="●"/>
            </a:pPr>
            <a:r>
              <a:rPr lang="en"/>
              <a:t>Used the above model to predict the values for the NaN columns.</a:t>
            </a:r>
            <a:endParaRPr/>
          </a:p>
          <a:p>
            <a:pPr indent="-311150" lvl="0" marL="457200" rtl="0" algn="l">
              <a:spcBef>
                <a:spcPts val="0"/>
              </a:spcBef>
              <a:spcAft>
                <a:spcPts val="0"/>
              </a:spcAft>
              <a:buSzPts val="1300"/>
              <a:buChar char="●"/>
            </a:pPr>
            <a:r>
              <a:rPr lang="en"/>
              <a:t>Replaced the predicted values in the original dataframe to eliminate the NaN values.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44" name="Google Shape;144;p25"/>
          <p:cNvSpPr txBox="1"/>
          <p:nvPr>
            <p:ph idx="1" type="body"/>
          </p:nvPr>
        </p:nvSpPr>
        <p:spPr>
          <a:xfrm>
            <a:off x="311700" y="1641325"/>
            <a:ext cx="3127500" cy="304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5"/>
          <p:cNvPicPr preferRelativeResize="0"/>
          <p:nvPr/>
        </p:nvPicPr>
        <p:blipFill>
          <a:blip r:embed="rId3">
            <a:alphaModFix/>
          </a:blip>
          <a:stretch>
            <a:fillRect/>
          </a:stretch>
        </p:blipFill>
        <p:spPr>
          <a:xfrm>
            <a:off x="58050" y="1641325"/>
            <a:ext cx="3674126" cy="3047400"/>
          </a:xfrm>
          <a:prstGeom prst="rect">
            <a:avLst/>
          </a:prstGeom>
          <a:noFill/>
          <a:ln>
            <a:noFill/>
          </a:ln>
        </p:spPr>
      </p:pic>
      <p:sp>
        <p:nvSpPr>
          <p:cNvPr id="146" name="Google Shape;146;p25"/>
          <p:cNvSpPr txBox="1"/>
          <p:nvPr/>
        </p:nvSpPr>
        <p:spPr>
          <a:xfrm>
            <a:off x="3826250" y="115000"/>
            <a:ext cx="5227200" cy="49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STEPS TAKEN FOR FEATURE SELECTION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Created a list of all the categorical variables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Used the Chi Square and p value method to get the relative importance of the variables in deciding the target variable on a 95 % confidence interval.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Considered a Null hypothesis that the variables are not affecting the Target variables at all and separated the variables on the basis of which satisfy the nUll hypothesis and which reject it.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Trained the Model on the variables which reject the hypothesis and prove that the target variable actually depends on them.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MODELS</a:t>
            </a:r>
            <a:endParaRPr/>
          </a:p>
        </p:txBody>
      </p:sp>
      <p:sp>
        <p:nvSpPr>
          <p:cNvPr id="152" name="Google Shape;152;p26"/>
          <p:cNvSpPr txBox="1"/>
          <p:nvPr/>
        </p:nvSpPr>
        <p:spPr>
          <a:xfrm>
            <a:off x="199250" y="1541475"/>
            <a:ext cx="8724600" cy="3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1 . </a:t>
            </a:r>
            <a:r>
              <a:rPr b="1" lang="en">
                <a:latin typeface="Impact"/>
                <a:ea typeface="Impact"/>
                <a:cs typeface="Impact"/>
                <a:sym typeface="Impact"/>
              </a:rPr>
              <a:t>Logistic regression :  </a:t>
            </a:r>
            <a:endParaRPr b="1">
              <a:latin typeface="Impact"/>
              <a:ea typeface="Impact"/>
              <a:cs typeface="Impact"/>
              <a:sym typeface="Impact"/>
            </a:endParaRPr>
          </a:p>
          <a:p>
            <a:pPr indent="0" lvl="0" marL="0" rtl="0" algn="l">
              <a:spcBef>
                <a:spcPts val="0"/>
              </a:spcBef>
              <a:spcAft>
                <a:spcPts val="0"/>
              </a:spcAft>
              <a:buNone/>
            </a:pPr>
            <a:r>
              <a:rPr b="1" lang="en">
                <a:latin typeface="Roboto"/>
                <a:ea typeface="Roboto"/>
                <a:cs typeface="Roboto"/>
                <a:sym typeface="Roboto"/>
              </a:rPr>
              <a:t>     Results:</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sz="1050"/>
              <a:t>Tuned Model Parameters: {'C': 1.0, 'penalty': 'l2', 'tol': 0.0001}</a:t>
            </a:r>
            <a:endParaRPr sz="1050"/>
          </a:p>
          <a:p>
            <a:pPr indent="0" lvl="0" marL="0" rtl="0" algn="l">
              <a:spcBef>
                <a:spcPts val="0"/>
              </a:spcBef>
              <a:spcAft>
                <a:spcPts val="0"/>
              </a:spcAft>
              <a:buNone/>
            </a:pPr>
            <a:r>
              <a:rPr lang="en" sz="1050"/>
              <a:t>      Best score is 0.918955053389837</a:t>
            </a:r>
            <a:endParaRPr sz="1050"/>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2. </a:t>
            </a:r>
            <a:r>
              <a:rPr lang="en">
                <a:latin typeface="Impact"/>
                <a:ea typeface="Impact"/>
                <a:cs typeface="Impact"/>
                <a:sym typeface="Impact"/>
              </a:rPr>
              <a:t>Random forest Classifier</a:t>
            </a:r>
            <a:endParaRPr>
              <a:latin typeface="Impact"/>
              <a:ea typeface="Impact"/>
              <a:cs typeface="Impact"/>
              <a:sym typeface="Impact"/>
            </a:endParaRPr>
          </a:p>
          <a:p>
            <a:pPr indent="0" lvl="0" marL="0" rtl="0" algn="l">
              <a:spcBef>
                <a:spcPts val="0"/>
              </a:spcBef>
              <a:spcAft>
                <a:spcPts val="0"/>
              </a:spcAft>
              <a:buNone/>
            </a:pPr>
            <a:r>
              <a:rPr lang="en">
                <a:latin typeface="Roboto"/>
                <a:ea typeface="Roboto"/>
                <a:cs typeface="Roboto"/>
                <a:sym typeface="Roboto"/>
              </a:rPr>
              <a:t>    </a:t>
            </a:r>
            <a:r>
              <a:rPr b="1" lang="en">
                <a:latin typeface="Roboto"/>
                <a:ea typeface="Roboto"/>
                <a:cs typeface="Roboto"/>
                <a:sym typeface="Roboto"/>
              </a:rPr>
              <a:t>Results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sz="1050"/>
              <a:t>Tuned Model Parameters: {'criterion': 'entropy', 'max_features': 'auto', 'min_samples_leaf': 1, 'n_estimators': 100}</a:t>
            </a:r>
            <a:endParaRPr sz="1050"/>
          </a:p>
          <a:p>
            <a:pPr indent="0" lvl="0" marL="0" rtl="0" algn="l">
              <a:spcBef>
                <a:spcPts val="0"/>
              </a:spcBef>
              <a:spcAft>
                <a:spcPts val="0"/>
              </a:spcAft>
              <a:buNone/>
            </a:pPr>
            <a:r>
              <a:rPr lang="en" sz="1050"/>
              <a:t>     Best score is 0.9365974986234322</a:t>
            </a:r>
            <a:endParaRPr sz="1050"/>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3. </a:t>
            </a:r>
            <a:r>
              <a:rPr lang="en">
                <a:latin typeface="Impact"/>
                <a:ea typeface="Impact"/>
                <a:cs typeface="Impact"/>
                <a:sym typeface="Impact"/>
              </a:rPr>
              <a:t>Decision Tree Classifier</a:t>
            </a:r>
            <a:endParaRPr>
              <a:latin typeface="Impact"/>
              <a:ea typeface="Impact"/>
              <a:cs typeface="Impact"/>
              <a:sym typeface="Impact"/>
            </a:endParaRPr>
          </a:p>
          <a:p>
            <a:pPr indent="0" lvl="0" marL="0" rtl="0" algn="l">
              <a:spcBef>
                <a:spcPts val="0"/>
              </a:spcBef>
              <a:spcAft>
                <a:spcPts val="0"/>
              </a:spcAft>
              <a:buNone/>
            </a:pPr>
            <a:r>
              <a:rPr lang="en">
                <a:latin typeface="Roboto"/>
                <a:ea typeface="Roboto"/>
                <a:cs typeface="Roboto"/>
                <a:sym typeface="Roboto"/>
              </a:rPr>
              <a:t>   </a:t>
            </a:r>
            <a:r>
              <a:rPr b="1" lang="en">
                <a:latin typeface="Roboto"/>
                <a:ea typeface="Roboto"/>
                <a:cs typeface="Roboto"/>
                <a:sym typeface="Roboto"/>
              </a:rPr>
              <a:t> Results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sz="1050"/>
              <a:t>Tuned Model Parameters: {'criterion': 'gini', 'min_samples_leaf': 10, 'splitter': 'random'}</a:t>
            </a:r>
            <a:endParaRPr sz="1050"/>
          </a:p>
          <a:p>
            <a:pPr indent="0" lvl="0" marL="0" rtl="0" algn="l">
              <a:spcBef>
                <a:spcPts val="0"/>
              </a:spcBef>
              <a:spcAft>
                <a:spcPts val="0"/>
              </a:spcAft>
              <a:buNone/>
            </a:pPr>
            <a:r>
              <a:rPr lang="en" sz="1050"/>
              <a:t>     Best score is 0.9072329660340431</a:t>
            </a:r>
            <a:endParaRPr sz="105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Validation</a:t>
            </a:r>
            <a:endParaRPr/>
          </a:p>
        </p:txBody>
      </p:sp>
      <p:pic>
        <p:nvPicPr>
          <p:cNvPr id="158" name="Google Shape;158;p27"/>
          <p:cNvPicPr preferRelativeResize="0"/>
          <p:nvPr/>
        </p:nvPicPr>
        <p:blipFill>
          <a:blip r:embed="rId3">
            <a:alphaModFix/>
          </a:blip>
          <a:stretch>
            <a:fillRect/>
          </a:stretch>
        </p:blipFill>
        <p:spPr>
          <a:xfrm>
            <a:off x="162875" y="2315175"/>
            <a:ext cx="5010150" cy="2733675"/>
          </a:xfrm>
          <a:prstGeom prst="rect">
            <a:avLst/>
          </a:prstGeom>
          <a:noFill/>
          <a:ln>
            <a:noFill/>
          </a:ln>
        </p:spPr>
      </p:pic>
      <p:sp>
        <p:nvSpPr>
          <p:cNvPr id="159" name="Google Shape;159;p27"/>
          <p:cNvSpPr txBox="1"/>
          <p:nvPr/>
        </p:nvSpPr>
        <p:spPr>
          <a:xfrm>
            <a:off x="230700" y="1436625"/>
            <a:ext cx="8661600" cy="571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Below is the ROC curve for the model when trained on Random Forest Classifier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RESULTS</a:t>
            </a:r>
            <a:endParaRPr/>
          </a:p>
        </p:txBody>
      </p:sp>
      <p:pic>
        <p:nvPicPr>
          <p:cNvPr id="165" name="Google Shape;165;p28"/>
          <p:cNvPicPr preferRelativeResize="0"/>
          <p:nvPr/>
        </p:nvPicPr>
        <p:blipFill>
          <a:blip r:embed="rId3">
            <a:alphaModFix/>
          </a:blip>
          <a:stretch>
            <a:fillRect/>
          </a:stretch>
        </p:blipFill>
        <p:spPr>
          <a:xfrm>
            <a:off x="241175" y="2663500"/>
            <a:ext cx="8389000" cy="2391800"/>
          </a:xfrm>
          <a:prstGeom prst="rect">
            <a:avLst/>
          </a:prstGeom>
          <a:noFill/>
          <a:ln>
            <a:noFill/>
          </a:ln>
        </p:spPr>
      </p:pic>
      <p:sp>
        <p:nvSpPr>
          <p:cNvPr id="166" name="Google Shape;166;p28"/>
          <p:cNvSpPr txBox="1"/>
          <p:nvPr/>
        </p:nvSpPr>
        <p:spPr>
          <a:xfrm>
            <a:off x="283125" y="1562450"/>
            <a:ext cx="8520600" cy="96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The results give the ID of the borrower along with the possibility of the borrower of paying the loan back as a final result. The model is capable of taking in the data and give out the possible results enabling the banks to finance the people for whom they don’t have a significant amount of data and credit history.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idx="1" type="body"/>
          </p:nvPr>
        </p:nvSpPr>
        <p:spPr>
          <a:xfrm>
            <a:off x="4644675" y="500925"/>
            <a:ext cx="4166400" cy="409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3D85C6"/>
                </a:solidFill>
                <a:latin typeface="Arial"/>
                <a:ea typeface="Arial"/>
                <a:cs typeface="Arial"/>
                <a:sym typeface="Arial"/>
              </a:rPr>
              <a:t>MOTIVATION</a:t>
            </a:r>
            <a:endParaRPr b="1" sz="1350">
              <a:solidFill>
                <a:srgbClr val="3D85C6"/>
              </a:solidFill>
              <a:latin typeface="Arial"/>
              <a:ea typeface="Arial"/>
              <a:cs typeface="Arial"/>
              <a:sym typeface="Arial"/>
            </a:endParaRPr>
          </a:p>
          <a:p>
            <a:pPr indent="0" lvl="0" marL="0" rtl="0" algn="l">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rPr lang="en" sz="1250">
                <a:solidFill>
                  <a:srgbClr val="000000"/>
                </a:solidFill>
                <a:latin typeface="Arial"/>
                <a:ea typeface="Arial"/>
                <a:cs typeface="Arial"/>
                <a:sym typeface="Arial"/>
              </a:rPr>
              <a:t>Financing or loans are essential for any community. Today,banks are desperate to provide loans to individuals having good tracking financial/credit history. But many people are not part of this system, they don't have trackable financial history and thus Banks are reluctant to offer loans to them. And these people are often exploited by local untrustworthy lenders.</a:t>
            </a:r>
            <a:endParaRPr sz="1250">
              <a:solidFill>
                <a:srgbClr val="000000"/>
              </a:solidFill>
              <a:latin typeface="Arial"/>
              <a:ea typeface="Arial"/>
              <a:cs typeface="Arial"/>
              <a:sym typeface="Arial"/>
            </a:endParaRPr>
          </a:p>
          <a:p>
            <a:pPr indent="0" lvl="0" marL="0" rtl="0" algn="l">
              <a:spcBef>
                <a:spcPts val="0"/>
              </a:spcBef>
              <a:spcAft>
                <a:spcPts val="0"/>
              </a:spcAft>
              <a:buNone/>
            </a:pPr>
            <a:r>
              <a:rPr lang="en" sz="1250">
                <a:solidFill>
                  <a:srgbClr val="000000"/>
                </a:solidFill>
                <a:latin typeface="Arial"/>
                <a:ea typeface="Arial"/>
                <a:cs typeface="Arial"/>
                <a:sym typeface="Arial"/>
              </a:rPr>
              <a:t>Idea is to predict borrowers' repayment capability by using other easily available dataset like telco and transactional information. The problem is to predict loan pay-ability using various statistical and machine learning methods on the provided data set.</a:t>
            </a:r>
            <a:endParaRPr sz="1250">
              <a:solidFill>
                <a:srgbClr val="000000"/>
              </a:solidFill>
              <a:latin typeface="Arial"/>
              <a:ea typeface="Arial"/>
              <a:cs typeface="Arial"/>
              <a:sym typeface="Arial"/>
            </a:endParaRPr>
          </a:p>
          <a:p>
            <a:pPr indent="0" lvl="0" marL="0" rtl="0" algn="l">
              <a:spcBef>
                <a:spcPts val="0"/>
              </a:spcBef>
              <a:spcAft>
                <a:spcPts val="0"/>
              </a:spcAft>
              <a:buNone/>
            </a:pPr>
            <a:r>
              <a:rPr lang="en" sz="1250">
                <a:solidFill>
                  <a:srgbClr val="000000"/>
                </a:solidFill>
                <a:latin typeface="Arial"/>
                <a:ea typeface="Arial"/>
                <a:cs typeface="Arial"/>
                <a:sym typeface="Arial"/>
              </a:rPr>
              <a:t>We want to enable the banks to decide whether the borrower will be able to pay the loan back on the basis of different factors related to the borrower’s social and financial status.</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1600"/>
              </a:spcAft>
              <a:buNone/>
            </a:pPr>
            <a:r>
              <a:t/>
            </a:r>
            <a:endParaRPr sz="1000"/>
          </a:p>
        </p:txBody>
      </p:sp>
      <p:pic>
        <p:nvPicPr>
          <p:cNvPr id="73" name="Google Shape;73;p14"/>
          <p:cNvPicPr preferRelativeResize="0"/>
          <p:nvPr/>
        </p:nvPicPr>
        <p:blipFill>
          <a:blip r:embed="rId3">
            <a:alphaModFix/>
          </a:blip>
          <a:stretch>
            <a:fillRect/>
          </a:stretch>
        </p:blipFill>
        <p:spPr>
          <a:xfrm>
            <a:off x="256950" y="246525"/>
            <a:ext cx="3761275" cy="276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 AND CHALLENGES</a:t>
            </a:r>
            <a:endParaRPr/>
          </a:p>
        </p:txBody>
      </p:sp>
      <p:sp>
        <p:nvSpPr>
          <p:cNvPr id="79" name="Google Shape;79;p15"/>
          <p:cNvSpPr txBox="1"/>
          <p:nvPr>
            <p:ph idx="1" type="body"/>
          </p:nvPr>
        </p:nvSpPr>
        <p:spPr>
          <a:xfrm>
            <a:off x="4644675" y="123275"/>
            <a:ext cx="4166400" cy="5020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Data is present in the form of a csv file for training and testing (with TARGET) .</a:t>
            </a:r>
            <a:r>
              <a:rPr lang="en" sz="11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Data is static data for all applications. One row represents one loan in data sample.122 different columns are present in the dataset which provide the value for the different social and financial factors related to the borrower. The borrower is identified uniquely by the SK_ID_CURR column values. Some of the challenges are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1.  Data may also be corrupt (some of mandatory fields are missing),need to filter/impute those records.                                                                  2. D</a:t>
            </a:r>
            <a:r>
              <a:rPr lang="en" sz="1400">
                <a:solidFill>
                  <a:srgbClr val="000000"/>
                </a:solidFill>
                <a:latin typeface="Arial"/>
                <a:ea typeface="Arial"/>
                <a:cs typeface="Arial"/>
                <a:sym typeface="Arial"/>
              </a:rPr>
              <a:t>ata was collected from multiple sources hence it may contain duplicate records, needed to clean up duplicate records. </a:t>
            </a:r>
            <a:r>
              <a:rPr lang="en" sz="11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3.</a:t>
            </a:r>
            <a:r>
              <a:rPr lang="en" sz="11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Highly imbalanced dataset for the target values.</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sz="1200">
              <a:latin typeface="Arial"/>
              <a:ea typeface="Arial"/>
              <a:cs typeface="Arial"/>
              <a:sym typeface="Arial"/>
            </a:endParaRPr>
          </a:p>
        </p:txBody>
      </p:sp>
      <p:pic>
        <p:nvPicPr>
          <p:cNvPr id="80" name="Google Shape;80;p15"/>
          <p:cNvPicPr preferRelativeResize="0"/>
          <p:nvPr/>
        </p:nvPicPr>
        <p:blipFill>
          <a:blip r:embed="rId3">
            <a:alphaModFix/>
          </a:blip>
          <a:stretch>
            <a:fillRect/>
          </a:stretch>
        </p:blipFill>
        <p:spPr>
          <a:xfrm>
            <a:off x="0" y="1624850"/>
            <a:ext cx="4303052" cy="309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 USED</a:t>
            </a:r>
            <a:endParaRPr/>
          </a:p>
        </p:txBody>
      </p:sp>
      <p:sp>
        <p:nvSpPr>
          <p:cNvPr id="86" name="Google Shape;86;p16"/>
          <p:cNvSpPr txBox="1"/>
          <p:nvPr>
            <p:ph idx="1" type="body"/>
          </p:nvPr>
        </p:nvSpPr>
        <p:spPr>
          <a:xfrm>
            <a:off x="4644675" y="500925"/>
            <a:ext cx="4166400" cy="409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PROGRAMMING LANGUAGE USED : PYTHON</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DATA WRANGLING : PANDAS, NUMPY</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DATA VISUALIZATION : MATPLOTLIB,PLOTLY</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TREND ANALYSIS &amp; MACHINE LEARNING : SCIKIT LEARN</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HANDLING IMBALANCED DATA : IMBLEARN(ADASYN)</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ENSEMBLE METHODS : RANDOM FOREST</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VALIDATION METRICS : r2_score,Confusion Matrix, Classification Report, AOC </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 </a:t>
            </a:r>
            <a:endParaRPr/>
          </a:p>
        </p:txBody>
      </p:sp>
      <p:sp>
        <p:nvSpPr>
          <p:cNvPr id="92" name="Google Shape;92;p17"/>
          <p:cNvSpPr txBox="1"/>
          <p:nvPr>
            <p:ph idx="1" type="body"/>
          </p:nvPr>
        </p:nvSpPr>
        <p:spPr>
          <a:xfrm>
            <a:off x="4644675" y="224125"/>
            <a:ext cx="4166400" cy="4852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solidFill>
                  <a:srgbClr val="000000"/>
                </a:solidFill>
                <a:latin typeface="Arial"/>
                <a:ea typeface="Arial"/>
                <a:cs typeface="Arial"/>
                <a:sym typeface="Arial"/>
              </a:rPr>
              <a:t>TEPS USED IN DATA WRANGLING :</a:t>
            </a:r>
            <a:endParaRPr>
              <a:solidFill>
                <a:srgbClr val="000000"/>
              </a:solidFill>
              <a:latin typeface="Arial"/>
              <a:ea typeface="Arial"/>
              <a:cs typeface="Arial"/>
              <a:sym typeface="Arial"/>
            </a:endParaRPr>
          </a:p>
          <a:p>
            <a:pPr indent="-311150" lvl="0" marL="457200" rtl="0" algn="l">
              <a:spcBef>
                <a:spcPts val="1600"/>
              </a:spcBef>
              <a:spcAft>
                <a:spcPts val="0"/>
              </a:spcAft>
              <a:buClr>
                <a:srgbClr val="000000"/>
              </a:buClr>
              <a:buSzPts val="1300"/>
              <a:buFont typeface="Arial"/>
              <a:buChar char="●"/>
            </a:pPr>
            <a:r>
              <a:rPr lang="en">
                <a:solidFill>
                  <a:srgbClr val="000000"/>
                </a:solidFill>
                <a:latin typeface="Arial"/>
                <a:ea typeface="Arial"/>
                <a:cs typeface="Arial"/>
                <a:sym typeface="Arial"/>
              </a:rPr>
              <a:t>Converted the categorical columns into binary format (0,1) using get_dummies method.</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Some of the values for days were in negative,so changed them to positive using the .abs method</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Found out the outliers and removed them by defining a proper ranges for column values(e.g. Maximum Employment years = 45 )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Changed the time period values from days to years for better visualization.</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Defined ranges for the amount related columns in order to </a:t>
            </a:r>
            <a:r>
              <a:rPr lang="en">
                <a:solidFill>
                  <a:srgbClr val="000000"/>
                </a:solidFill>
                <a:latin typeface="Arial"/>
                <a:ea typeface="Arial"/>
                <a:cs typeface="Arial"/>
                <a:sym typeface="Arial"/>
              </a:rPr>
              <a:t>standardize the value ranges.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Found out the NaN values in the different columns and tried to impute them using different imputation techniques (Sklearn Imputer)</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44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4426325" y="112050"/>
            <a:ext cx="4384800" cy="4874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Below are the different plots used for different columns to get the relation between them and the target variable.</a:t>
            </a:r>
            <a:endParaRPr>
              <a:solidFill>
                <a:srgbClr val="000000"/>
              </a:solidFill>
              <a:latin typeface="Arial"/>
              <a:ea typeface="Arial"/>
              <a:cs typeface="Arial"/>
              <a:sym typeface="Arial"/>
            </a:endParaRPr>
          </a:p>
          <a:p>
            <a:pPr indent="0" lvl="0" marL="0" rtl="0" algn="l">
              <a:spcBef>
                <a:spcPts val="1600"/>
              </a:spcBef>
              <a:spcAft>
                <a:spcPts val="1600"/>
              </a:spcAft>
              <a:buNone/>
            </a:pPr>
            <a:r>
              <a:rPr lang="en">
                <a:solidFill>
                  <a:srgbClr val="000000"/>
                </a:solidFill>
                <a:latin typeface="Arial"/>
                <a:ea typeface="Arial"/>
                <a:cs typeface="Arial"/>
                <a:sym typeface="Arial"/>
              </a:rPr>
              <a:t>Box plots were used to get the ranges for the columns representing time. E.g. Below box plot shows the range for age of the borrower   </a:t>
            </a:r>
            <a:endParaRPr>
              <a:solidFill>
                <a:srgbClr val="000000"/>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134475" y="1344700"/>
            <a:ext cx="4090150" cy="3731575"/>
          </a:xfrm>
          <a:prstGeom prst="rect">
            <a:avLst/>
          </a:prstGeom>
          <a:noFill/>
          <a:ln>
            <a:noFill/>
          </a:ln>
        </p:spPr>
      </p:pic>
      <p:pic>
        <p:nvPicPr>
          <p:cNvPr id="100" name="Google Shape;100;p18"/>
          <p:cNvPicPr preferRelativeResize="0"/>
          <p:nvPr/>
        </p:nvPicPr>
        <p:blipFill>
          <a:blip r:embed="rId4">
            <a:alphaModFix/>
          </a:blip>
          <a:stretch>
            <a:fillRect/>
          </a:stretch>
        </p:blipFill>
        <p:spPr>
          <a:xfrm>
            <a:off x="4336675" y="1736900"/>
            <a:ext cx="4807326" cy="326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nvSpPr>
        <p:spPr>
          <a:xfrm>
            <a:off x="209725" y="188750"/>
            <a:ext cx="8766600" cy="6396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en"/>
              <a:t>The age of the borrower was a big factor that was responsible for loan repayment by them. The below histogram shows the variation of the number of people paying the loan back as per their age.</a:t>
            </a:r>
            <a:endParaRPr/>
          </a:p>
        </p:txBody>
      </p:sp>
      <p:pic>
        <p:nvPicPr>
          <p:cNvPr id="106" name="Google Shape;106;p19"/>
          <p:cNvPicPr preferRelativeResize="0"/>
          <p:nvPr/>
        </p:nvPicPr>
        <p:blipFill>
          <a:blip r:embed="rId3">
            <a:alphaModFix/>
          </a:blip>
          <a:stretch>
            <a:fillRect/>
          </a:stretch>
        </p:blipFill>
        <p:spPr>
          <a:xfrm>
            <a:off x="299200" y="959775"/>
            <a:ext cx="8150907" cy="4010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nvSpPr>
        <p:spPr>
          <a:xfrm>
            <a:off x="367025" y="272650"/>
            <a:ext cx="8336400" cy="771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Similarly, the number of family members in the family also affects the loan repayment capabilities of a borrower significantly as show by the histogram below. Lesser the family members, better the probability of the person paying back the loan.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457613" y="1185550"/>
            <a:ext cx="8155218" cy="395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47550" y="938875"/>
            <a:ext cx="8629650" cy="4248150"/>
          </a:xfrm>
          <a:prstGeom prst="rect">
            <a:avLst/>
          </a:prstGeom>
          <a:noFill/>
          <a:ln>
            <a:noFill/>
          </a:ln>
        </p:spPr>
      </p:pic>
      <p:sp>
        <p:nvSpPr>
          <p:cNvPr id="118" name="Google Shape;118;p21"/>
          <p:cNvSpPr txBox="1"/>
          <p:nvPr/>
        </p:nvSpPr>
        <p:spPr>
          <a:xfrm>
            <a:off x="799500" y="133250"/>
            <a:ext cx="7773000" cy="817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As seen below, the increase in number of children directly results in the downfall of a person’s ability to repay the loan.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