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2" r:id="rId2"/>
    <p:sldId id="267" r:id="rId3"/>
    <p:sldId id="268" r:id="rId4"/>
    <p:sldId id="269" r:id="rId5"/>
    <p:sldId id="256" r:id="rId6"/>
    <p:sldId id="270" r:id="rId7"/>
    <p:sldId id="271" r:id="rId8"/>
    <p:sldId id="272" r:id="rId9"/>
    <p:sldId id="273" r:id="rId10"/>
    <p:sldId id="27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3T16:37:49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38 283,'877'0,"-861"-1,0-1,-1 0,1-2,-1 0,0 0,17-9,40-10,-52 17,33-14,-38 14,0 0,0 0,1 2,20-4,158-26,-118 20,-31 8,0 3,68 2,13-1,-24-12,-65 8,44-2,383 7,-223 3,-241-2,44 3,-43-3,0 0,1 1,-1-1,0 0,1 0,-1 1,0-1,0 1,1-1,-1 1,0 0,0-1,0 1,0 0,0 0,0 0,0 0,0 0,0 0,0 0,-1 0,1 0,0 0,-1 0,1 1,-1-1,1 0,0 3,-2-3,1 0,0 0,-1 1,1-1,0 0,-1 0,0 0,1 0,-1 0,0 0,1 0,-1 0,0 0,0 0,0 0,0-1,0 1,0 0,0 0,0-1,0 1,-1 0,-29 12,28-12,-18 5,0-1,0-1,-40 2,39-4,1 0,0 1,0 2,-22 6,-70 26,61-22,-75 34,88-33,0-1,-79 18,83-27,-1-2,1-2,-69-3,34-1,-1030 1,576 1,508 1,-1-2,1 0,0-1,-26-6,38 7,0 0,0 0,1 0,-1-1,1 0,-1 0,1 0,0 0,-1 0,1-1,0 1,1-1,-1 0,0 0,1 0,-1 0,1 0,0-1,0 1,1-1,-1 1,0-1,1 0,-2-7,3 9,-2-7,1 1,0-1,0 1,1-1,0-9,1 16,-1 0,0-1,1 1,0 0,0 0,-1-1,1 1,0 0,1 0,-1 0,0 0,1 0,-1 1,1-1,-1 0,1 1,0-1,0 1,0-1,0 1,0 0,0 0,3-2,49-16,-38 14,0-1,0-1,0 0,-1-1,18-12,-17 10,0 0,0 1,1 1,0 0,1 1,0 1,0 1,0 1,1 0,-1 1,1 1,37 1,-27-1,57-9,-54 5,42-2,409 7,-232 3,59-2,-284 1,0 2,34 7,-30-4,36 2,326-5,-202-5,-138 1,-17-1,42 5,-75-2,-1-1,1 1,0-1,0 1,0 0,0 0,-1 0,1 0,0 0,-1 0,1 0,-1 0,1 1,-1-1,1 1,-1-1,0 1,0-1,0 1,0 0,0-1,0 1,0 0,-1 0,1 0,-1 0,1 0,-1 0,0 3,2 9,-2-1,1 0,-4 20,2-12,1 11,1-22,-1-1,0 1,-1-1,0 1,0-1,-1 1,-4 12,5-20,0 0,0 0,0-1,-1 1,1 0,-1 0,0-1,1 1,-1-1,0 0,0 1,0-1,0 0,0 0,0 0,0 0,0-1,0 1,0 0,-1-1,-1 1,-7 0,0 0,0-1,-12-1,12 0,-62-1,-126-2,156 5,0 3,-69 14,41-5,0-3,0-3,-118-3,-819-6,546 3,438-1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6773-10C7-4694-8E83-8336E7212FC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9E86-EFB0-4242-8DC1-0CE4B373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9E86-EFB0-4242-8DC1-0CE4B37377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94379"/>
            <a:ext cx="9605645" cy="166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31318"/>
            <a:ext cx="4739005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 u="sng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5199" y="1354278"/>
            <a:ext cx="4837430" cy="421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 u="sng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D46C-AA1E-8BDC-C4F4-1B6E70AD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6F770-BBC8-0682-4D67-E763058A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816F-30D6-AE3C-E126-15995C5C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E02B-3F06-40E4-ADC8-8FF58455BE1C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762F-F875-0BDC-61AD-44391C39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F6E2-A2D4-6222-353A-287B409D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5BB3-882C-440B-9030-9627A8B0C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1831"/>
            <a:ext cx="12192000" cy="826769"/>
          </a:xfrm>
          <a:custGeom>
            <a:avLst/>
            <a:gdLst/>
            <a:ahLst/>
            <a:cxnLst/>
            <a:rect l="l" t="t" r="r" b="b"/>
            <a:pathLst>
              <a:path w="12192000" h="826770">
                <a:moveTo>
                  <a:pt x="3951" y="0"/>
                </a:moveTo>
                <a:lnTo>
                  <a:pt x="0" y="826168"/>
                </a:lnTo>
                <a:lnTo>
                  <a:pt x="12192001" y="826168"/>
                </a:lnTo>
                <a:lnTo>
                  <a:pt x="3951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66635"/>
            <a:ext cx="12192000" cy="691515"/>
          </a:xfrm>
          <a:custGeom>
            <a:avLst/>
            <a:gdLst/>
            <a:ahLst/>
            <a:cxnLst/>
            <a:rect l="l" t="t" r="r" b="b"/>
            <a:pathLst>
              <a:path w="12192000" h="691515">
                <a:moveTo>
                  <a:pt x="3951" y="0"/>
                </a:moveTo>
                <a:lnTo>
                  <a:pt x="0" y="691363"/>
                </a:lnTo>
                <a:lnTo>
                  <a:pt x="12192001" y="691363"/>
                </a:lnTo>
                <a:lnTo>
                  <a:pt x="3951" y="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67283"/>
            <a:ext cx="106641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58262"/>
            <a:ext cx="10219055" cy="412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10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What’s</a:t>
            </a:r>
            <a:r>
              <a:rPr spc="-170" dirty="0"/>
              <a:t> </a:t>
            </a:r>
            <a:r>
              <a:rPr spc="-509" dirty="0"/>
              <a:t>AWS?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9180830" cy="381450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AWS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(Amazon</a:t>
            </a:r>
            <a:r>
              <a:rPr sz="28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Web</a:t>
            </a:r>
            <a:r>
              <a:rPr sz="2800" spc="-8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Services)</a:t>
            </a:r>
            <a:r>
              <a:rPr sz="2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is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3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Cloud</a:t>
            </a:r>
            <a:r>
              <a:rPr sz="2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Provider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They</a:t>
            </a:r>
            <a:r>
              <a:rPr sz="28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provide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with</a:t>
            </a:r>
            <a:r>
              <a:rPr sz="2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servers</a:t>
            </a:r>
            <a:r>
              <a:rPr sz="28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services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that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you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can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8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use</a:t>
            </a:r>
            <a:r>
              <a:rPr sz="2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on</a:t>
            </a:r>
            <a:r>
              <a:rPr sz="2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demand</a:t>
            </a:r>
            <a:r>
              <a:rPr sz="2800" spc="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and</a:t>
            </a:r>
            <a:r>
              <a:rPr sz="2800" spc="4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75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scale</a:t>
            </a:r>
            <a:r>
              <a:rPr sz="2800" spc="4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easily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949"/>
              </a:buClr>
              <a:buFont typeface="Arial"/>
              <a:buChar char="•"/>
            </a:pPr>
            <a:endParaRPr sz="405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AWS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3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has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revolutionized</a:t>
            </a:r>
            <a:r>
              <a:rPr sz="2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IT</a:t>
            </a:r>
            <a:r>
              <a:rPr sz="2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over</a:t>
            </a:r>
            <a:r>
              <a:rPr sz="2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time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AWS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powers</a:t>
            </a: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some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of</a:t>
            </a:r>
            <a:r>
              <a:rPr sz="28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sz="2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biggest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websites</a:t>
            </a:r>
            <a:r>
              <a:rPr sz="2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in</a:t>
            </a:r>
            <a:r>
              <a:rPr sz="28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the</a:t>
            </a:r>
            <a:r>
              <a:rPr sz="28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world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Amazon.com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/>
                <a:cs typeface="Microsoft Sans Serif"/>
              </a:rPr>
              <a:t>Netflix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127" y="274754"/>
            <a:ext cx="1570672" cy="15706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T</a:t>
            </a:r>
            <a:r>
              <a:rPr spc="-130" dirty="0"/>
              <a:t>o</a:t>
            </a:r>
            <a:r>
              <a:rPr spc="-125" dirty="0"/>
              <a:t>u</a:t>
            </a:r>
            <a:r>
              <a:rPr spc="-130" dirty="0"/>
              <a:t>r</a:t>
            </a:r>
            <a:r>
              <a:rPr dirty="0"/>
              <a:t> of</a:t>
            </a:r>
            <a:r>
              <a:rPr spc="-160" dirty="0"/>
              <a:t> </a:t>
            </a:r>
            <a:r>
              <a:rPr spc="-185" dirty="0"/>
              <a:t>the</a:t>
            </a:r>
            <a:r>
              <a:rPr spc="-204" dirty="0"/>
              <a:t> </a:t>
            </a:r>
            <a:r>
              <a:rPr spc="-190" dirty="0"/>
              <a:t>AWS</a:t>
            </a:r>
            <a:r>
              <a:rPr spc="-40" dirty="0"/>
              <a:t> </a:t>
            </a:r>
            <a:r>
              <a:rPr spc="-275" dirty="0"/>
              <a:t>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82970"/>
            <a:ext cx="10224135" cy="46507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10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44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7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Global</a:t>
            </a:r>
            <a:r>
              <a:rPr sz="4125" spc="-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Services:</a:t>
            </a:r>
            <a:endParaRPr sz="4125" baseline="101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Identity</a:t>
            </a:r>
            <a:r>
              <a:rPr sz="24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sz="24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Access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Management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(IAM)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Route</a:t>
            </a:r>
            <a:r>
              <a:rPr sz="24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53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(DNS</a:t>
            </a:r>
            <a:r>
              <a:rPr sz="24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CloudFront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(Content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Delivery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Network)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WAF</a:t>
            </a:r>
            <a:r>
              <a:rPr sz="24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(Web</a:t>
            </a:r>
            <a:r>
              <a:rPr sz="24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sz="24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Firewall)</a:t>
            </a:r>
            <a:endParaRPr sz="2400" dirty="0">
              <a:latin typeface="Microsoft Sans Serif"/>
              <a:cs typeface="Microsoft Sans Serif"/>
            </a:endParaRPr>
          </a:p>
          <a:p>
            <a:pPr marL="228600" marR="4463415" indent="-228600" algn="r">
              <a:lnSpc>
                <a:spcPct val="100000"/>
              </a:lnSpc>
              <a:spcBef>
                <a:spcPts val="630"/>
              </a:spcBef>
              <a:buSzPct val="101818"/>
              <a:buFont typeface="Arial"/>
              <a:buChar char="•"/>
              <a:tabLst>
                <a:tab pos="228600" algn="l"/>
              </a:tabLst>
            </a:pP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Most</a:t>
            </a:r>
            <a:r>
              <a:rPr sz="4125" spc="-19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2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41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8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sz="4125" spc="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sz="4125" spc="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8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Region-</a:t>
            </a:r>
            <a:r>
              <a:rPr sz="4125" spc="-20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scoped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800" dirty="0">
              <a:latin typeface="Microsoft Sans Serif"/>
              <a:cs typeface="Microsoft Sans Serif"/>
            </a:endParaRPr>
          </a:p>
          <a:p>
            <a:pPr marL="228600" marR="4542790" lvl="1" indent="-228600" algn="r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sz="24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sz="24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(Infrastructure</a:t>
            </a:r>
            <a:r>
              <a:rPr sz="24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45" dirty="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sz="24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Beanstalk</a:t>
            </a:r>
            <a:r>
              <a:rPr sz="24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(Platform</a:t>
            </a:r>
            <a:r>
              <a:rPr sz="24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45" dirty="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sz="24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4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(Function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45" dirty="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sz="24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Service)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Rekognition</a:t>
            </a:r>
            <a:r>
              <a:rPr sz="24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(Software</a:t>
            </a:r>
            <a:r>
              <a:rPr sz="24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45" dirty="0">
                <a:solidFill>
                  <a:srgbClr val="444949"/>
                </a:solidFill>
                <a:latin typeface="Microsoft Sans Serif"/>
                <a:cs typeface="Microsoft Sans Serif"/>
              </a:rPr>
              <a:t>as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Service)</a:t>
            </a:r>
            <a:endParaRPr sz="24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3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sz="4125" spc="-20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8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Table:</a:t>
            </a:r>
            <a:r>
              <a:rPr sz="4125" spc="15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https://aws.amazon.com/about-</a:t>
            </a:r>
            <a:r>
              <a:rPr sz="2000" u="sng" spc="-1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aws/global-</a:t>
            </a:r>
            <a:r>
              <a:rPr sz="2000" u="sng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infrastructure/regional-</a:t>
            </a:r>
            <a:r>
              <a:rPr sz="2000" u="sng" spc="-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product-</a:t>
            </a:r>
            <a:r>
              <a:rPr sz="2000" u="sng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services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80" y="417576"/>
            <a:ext cx="731520" cy="731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864" y="3977640"/>
            <a:ext cx="938783" cy="9387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8864" y="1941576"/>
            <a:ext cx="938783" cy="938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AWS</a:t>
            </a:r>
            <a:r>
              <a:rPr spc="-105" dirty="0"/>
              <a:t> </a:t>
            </a:r>
            <a:r>
              <a:rPr spc="-165" dirty="0"/>
              <a:t>Cloud</a:t>
            </a:r>
            <a:r>
              <a:rPr spc="-120" dirty="0"/>
              <a:t> </a:t>
            </a:r>
            <a:r>
              <a:rPr spc="-110" dirty="0"/>
              <a:t>History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1850" y="2606968"/>
            <a:ext cx="10528300" cy="1631950"/>
            <a:chOff x="831850" y="2604558"/>
            <a:chExt cx="10528300" cy="1631950"/>
          </a:xfrm>
        </p:grpSpPr>
        <p:sp>
          <p:nvSpPr>
            <p:cNvPr id="5" name="object 5"/>
            <p:cNvSpPr/>
            <p:nvPr/>
          </p:nvSpPr>
          <p:spPr>
            <a:xfrm>
              <a:off x="838200" y="2747432"/>
              <a:ext cx="10515600" cy="1363345"/>
            </a:xfrm>
            <a:custGeom>
              <a:avLst/>
              <a:gdLst/>
              <a:ahLst/>
              <a:cxnLst/>
              <a:rect l="l" t="t" r="r" b="b"/>
              <a:pathLst>
                <a:path w="10515600" h="1363345">
                  <a:moveTo>
                    <a:pt x="9834040" y="0"/>
                  </a:moveTo>
                  <a:lnTo>
                    <a:pt x="9834040" y="340780"/>
                  </a:lnTo>
                  <a:lnTo>
                    <a:pt x="0" y="340780"/>
                  </a:lnTo>
                  <a:lnTo>
                    <a:pt x="0" y="1022352"/>
                  </a:lnTo>
                  <a:lnTo>
                    <a:pt x="9834040" y="1022352"/>
                  </a:lnTo>
                  <a:lnTo>
                    <a:pt x="9834040" y="1363132"/>
                  </a:lnTo>
                  <a:lnTo>
                    <a:pt x="10515600" y="681572"/>
                  </a:lnTo>
                  <a:lnTo>
                    <a:pt x="9834040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747432"/>
              <a:ext cx="10515600" cy="1363345"/>
            </a:xfrm>
            <a:custGeom>
              <a:avLst/>
              <a:gdLst/>
              <a:ahLst/>
              <a:cxnLst/>
              <a:rect l="l" t="t" r="r" b="b"/>
              <a:pathLst>
                <a:path w="10515600" h="1363345">
                  <a:moveTo>
                    <a:pt x="0" y="340780"/>
                  </a:moveTo>
                  <a:lnTo>
                    <a:pt x="9834041" y="340780"/>
                  </a:lnTo>
                  <a:lnTo>
                    <a:pt x="9834041" y="0"/>
                  </a:lnTo>
                  <a:lnTo>
                    <a:pt x="10515600" y="681572"/>
                  </a:lnTo>
                  <a:lnTo>
                    <a:pt x="9834041" y="1363133"/>
                  </a:lnTo>
                  <a:lnTo>
                    <a:pt x="9834041" y="1022353"/>
                  </a:lnTo>
                  <a:lnTo>
                    <a:pt x="0" y="1022353"/>
                  </a:lnTo>
                  <a:lnTo>
                    <a:pt x="0" y="34078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2607733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46566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2532" y="3767665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46566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5473" y="1703323"/>
            <a:ext cx="907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2002: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ts val="2210"/>
              </a:lnSpc>
              <a:spcBef>
                <a:spcPts val="5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Internally launched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204" y="4269740"/>
            <a:ext cx="246189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2003:</a:t>
            </a:r>
            <a:endParaRPr sz="1800">
              <a:latin typeface="Calibri"/>
              <a:cs typeface="Calibri"/>
            </a:endParaRPr>
          </a:p>
          <a:p>
            <a:pPr marL="12065" marR="5080" indent="1270" algn="ctr">
              <a:lnSpc>
                <a:spcPts val="2180"/>
              </a:lnSpc>
              <a:spcBef>
                <a:spcPts val="3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infrastructure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one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their</a:t>
            </a:r>
            <a:r>
              <a:rPr sz="1800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core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strength.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ts val="2135"/>
              </a:lnSpc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Idea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market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1037" y="1928589"/>
            <a:ext cx="6991984" cy="3216275"/>
            <a:chOff x="3981037" y="1928589"/>
            <a:chExt cx="6991984" cy="3216275"/>
          </a:xfrm>
        </p:grpSpPr>
        <p:sp>
          <p:nvSpPr>
            <p:cNvPr id="12" name="object 12"/>
            <p:cNvSpPr/>
            <p:nvPr/>
          </p:nvSpPr>
          <p:spPr>
            <a:xfrm>
              <a:off x="3984212" y="2607733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46566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0147" y="3767665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46566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0381" y="2606968"/>
              <a:ext cx="0" cy="466090"/>
            </a:xfrm>
            <a:custGeom>
              <a:avLst/>
              <a:gdLst/>
              <a:ahLst/>
              <a:cxnLst/>
              <a:rect l="l" t="t" r="r" b="b"/>
              <a:pathLst>
                <a:path h="466089">
                  <a:moveTo>
                    <a:pt x="0" y="465667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1121" y="1970448"/>
              <a:ext cx="2348232" cy="8923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9735" y="3995294"/>
              <a:ext cx="1648439" cy="9341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8701" y="1928589"/>
              <a:ext cx="1123843" cy="11238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2999" y="3774426"/>
              <a:ext cx="2739786" cy="13698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35692" y="1669796"/>
            <a:ext cx="169735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2004: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ts val="2180"/>
              </a:lnSpc>
              <a:spcBef>
                <a:spcPts val="3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Launched</a:t>
            </a:r>
            <a:r>
              <a:rPr sz="1800" spc="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publicly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SQS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7112" y="4288028"/>
            <a:ext cx="132651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2006: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25"/>
              </a:lnSpc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Re-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launched</a:t>
            </a:r>
            <a:endParaRPr sz="1800">
              <a:latin typeface="Calibri"/>
              <a:cs typeface="Calibri"/>
            </a:endParaRPr>
          </a:p>
          <a:p>
            <a:pPr marL="12065" marR="5080" indent="-1270" algn="ctr">
              <a:lnSpc>
                <a:spcPct val="102200"/>
              </a:lnSpc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publicly</a:t>
            </a:r>
            <a:r>
              <a:rPr sz="1800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SQS, S3 &amp;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4912" y="1669796"/>
            <a:ext cx="115062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2007: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180"/>
              </a:lnSpc>
              <a:spcBef>
                <a:spcPts val="3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Launched</a:t>
            </a:r>
            <a:r>
              <a:rPr sz="1800" spc="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Europe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29463"/>
            <a:ext cx="1066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AWS</a:t>
            </a:r>
            <a:r>
              <a:rPr spc="-105" dirty="0"/>
              <a:t> </a:t>
            </a:r>
            <a:r>
              <a:rPr spc="-165" dirty="0"/>
              <a:t>Cloud</a:t>
            </a:r>
            <a:r>
              <a:rPr spc="-125" dirty="0"/>
              <a:t> </a:t>
            </a:r>
            <a:r>
              <a:rPr spc="-130" dirty="0"/>
              <a:t>Number</a:t>
            </a:r>
            <a:r>
              <a:rPr spc="-140" dirty="0"/>
              <a:t> </a:t>
            </a:r>
            <a:r>
              <a:rPr spc="-475" dirty="0"/>
              <a:t>Facts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803147"/>
            <a:ext cx="5365749" cy="3931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1087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In</a:t>
            </a:r>
            <a:r>
              <a:rPr sz="28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20</a:t>
            </a:r>
            <a:r>
              <a:rPr lang="en-US" sz="2800" spc="-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22</a:t>
            </a:r>
            <a:r>
              <a:rPr sz="2800" spc="-20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,</a:t>
            </a:r>
            <a:r>
              <a:rPr sz="2800" spc="-3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AWS</a:t>
            </a:r>
            <a:r>
              <a:rPr sz="280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24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had</a:t>
            </a:r>
            <a:r>
              <a:rPr sz="280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1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$</a:t>
            </a:r>
            <a:r>
              <a:rPr lang="en-US" sz="2800" spc="-1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62</a:t>
            </a:r>
            <a:r>
              <a:rPr sz="2800" spc="-1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.</a:t>
            </a:r>
            <a:r>
              <a:rPr lang="en-US" sz="2800" spc="-1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2</a:t>
            </a:r>
            <a:r>
              <a:rPr sz="2800" spc="-1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02 </a:t>
            </a:r>
            <a:r>
              <a:rPr sz="2800" spc="-11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billion</a:t>
            </a:r>
            <a:r>
              <a:rPr sz="2800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9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in</a:t>
            </a:r>
            <a:r>
              <a:rPr sz="2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24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annual</a:t>
            </a:r>
            <a:r>
              <a:rPr sz="2800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4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revenue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Sans Serif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AWS holds 41.5% of the cloud computing market.</a:t>
            </a: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Gartner has named AWS Cloud Infrastructure and Platform Services (CIPS) Leader for the 12th consecutive year. </a:t>
            </a:r>
          </a:p>
          <a:p>
            <a:pPr marL="241300" marR="361950" indent="-228600">
              <a:lnSpc>
                <a:spcPct val="90700"/>
              </a:lnSpc>
              <a:spcBef>
                <a:spcPts val="9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Over</a:t>
            </a:r>
            <a:r>
              <a:rPr sz="2800" spc="-6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19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1,000,000</a:t>
            </a:r>
            <a:r>
              <a:rPr sz="28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18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active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 </a:t>
            </a:r>
            <a:r>
              <a:rPr sz="2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Sans Serif"/>
              </a:rPr>
              <a:t>users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6510" y="5832857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Gartner</a:t>
            </a:r>
            <a:r>
              <a:rPr sz="1800" b="1" spc="-2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Magic</a:t>
            </a:r>
            <a:r>
              <a:rPr sz="1800" b="1" spc="-2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Quadrant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3534B-EAE1-975D-B39A-1C63FCAB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49" y="1025143"/>
            <a:ext cx="6445251" cy="4724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B8E06-C547-6D16-D698-F8FEA8944DAA}"/>
                  </a:ext>
                </a:extLst>
              </p14:cNvPr>
              <p14:cNvContentPartPr/>
              <p14:nvPr/>
            </p14:nvContentPartPr>
            <p14:xfrm>
              <a:off x="10420680" y="1716080"/>
              <a:ext cx="1036440" cy="134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B8E06-C547-6D16-D698-F8FEA8944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5040" y="1644080"/>
                <a:ext cx="1108080" cy="27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AWS</a:t>
            </a:r>
            <a:r>
              <a:rPr spc="-105" dirty="0"/>
              <a:t> </a:t>
            </a:r>
            <a:r>
              <a:rPr spc="-165" dirty="0"/>
              <a:t>Cloud</a:t>
            </a:r>
            <a:r>
              <a:rPr spc="-110" dirty="0"/>
              <a:t> </a:t>
            </a:r>
            <a:r>
              <a:rPr spc="-380" dirty="0"/>
              <a:t>Use</a:t>
            </a:r>
            <a:r>
              <a:rPr spc="60" dirty="0"/>
              <a:t> </a:t>
            </a:r>
            <a:r>
              <a:rPr spc="-509" dirty="0"/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8707755" cy="27343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enables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build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sophisticated,</a:t>
            </a:r>
            <a:r>
              <a:rPr sz="28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60" dirty="0">
                <a:solidFill>
                  <a:srgbClr val="444949"/>
                </a:solidFill>
                <a:latin typeface="Microsoft Sans Serif"/>
                <a:cs typeface="Microsoft Sans Serif"/>
              </a:rPr>
              <a:t>scalable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applications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Applicable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7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diverse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set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industries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Use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40" dirty="0">
                <a:solidFill>
                  <a:srgbClr val="444949"/>
                </a:solidFill>
                <a:latin typeface="Microsoft Sans Serif"/>
                <a:cs typeface="Microsoft Sans Serif"/>
              </a:rPr>
              <a:t>cases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include</a:t>
            </a:r>
            <a:endParaRPr sz="2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Enterprise</a:t>
            </a:r>
            <a:r>
              <a:rPr sz="24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444949"/>
                </a:solidFill>
                <a:latin typeface="Microsoft Sans Serif"/>
                <a:cs typeface="Microsoft Sans Serif"/>
              </a:rPr>
              <a:t>IT,</a:t>
            </a:r>
            <a:r>
              <a:rPr sz="24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Backup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sz="24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Storage,</a:t>
            </a:r>
            <a:r>
              <a:rPr sz="24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Big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sz="24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analytics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Website</a:t>
            </a:r>
            <a:r>
              <a:rPr sz="24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hosting,</a:t>
            </a:r>
            <a:r>
              <a:rPr sz="24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Mobile</a:t>
            </a:r>
            <a:r>
              <a:rPr sz="24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&amp;</a:t>
            </a:r>
            <a:r>
              <a:rPr sz="24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Social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Apps</a:t>
            </a:r>
            <a:endParaRPr sz="24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Gaming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00" y="4009703"/>
            <a:ext cx="9944100" cy="2413000"/>
            <a:chOff x="838200" y="4009703"/>
            <a:chExt cx="9944100" cy="2413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163" y="4009703"/>
              <a:ext cx="3251200" cy="241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650865"/>
              <a:ext cx="2068212" cy="11633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6114" y="4748731"/>
              <a:ext cx="2751574" cy="9676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63" y="4748731"/>
              <a:ext cx="1648439" cy="934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779BB-7EF7-9E67-01D8-0C84444D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12115800" cy="506511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2450FF5-6F17-0D35-5F58-CE68382F918C}"/>
              </a:ext>
            </a:extLst>
          </p:cNvPr>
          <p:cNvSpPr txBox="1">
            <a:spLocks/>
          </p:cNvSpPr>
          <p:nvPr/>
        </p:nvSpPr>
        <p:spPr>
          <a:xfrm>
            <a:off x="1676400" y="277772"/>
            <a:ext cx="836286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Services offered by Amazon Web Services</a:t>
            </a:r>
            <a:endParaRPr lang="en-IN" spc="-509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52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AWS</a:t>
            </a:r>
            <a:r>
              <a:rPr spc="-15" dirty="0"/>
              <a:t> </a:t>
            </a:r>
            <a:r>
              <a:rPr spc="-260" dirty="0"/>
              <a:t>Global</a:t>
            </a:r>
            <a:r>
              <a:rPr spc="-10" dirty="0"/>
              <a:t> </a:t>
            </a:r>
            <a:r>
              <a:rPr spc="-190" dirty="0"/>
              <a:t>Infrastructure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332483"/>
            <a:ext cx="3782695" cy="315535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Regions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Availability</a:t>
            </a:r>
            <a:r>
              <a:rPr sz="28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Zones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sz="28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Centers</a:t>
            </a:r>
            <a:endParaRPr sz="2800" dirty="0">
              <a:latin typeface="Microsoft Sans Serif"/>
              <a:cs typeface="Microsoft Sans Serif"/>
            </a:endParaRPr>
          </a:p>
          <a:p>
            <a:pPr marL="241300" marR="382905" indent="-228600">
              <a:lnSpc>
                <a:spcPts val="30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solidFill>
                  <a:srgbClr val="444949"/>
                </a:solidFill>
                <a:latin typeface="Microsoft Sans Serif"/>
                <a:cs typeface="Microsoft Sans Serif"/>
              </a:rPr>
              <a:t>Edge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Locations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949"/>
              </a:buClr>
              <a:buFont typeface="Arial"/>
              <a:buChar char="•"/>
            </a:pPr>
            <a:endParaRPr sz="41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buClr>
                <a:srgbClr val="444949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https://infrastructure.aws/</a:t>
            </a:r>
            <a:endParaRPr sz="2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143000"/>
            <a:ext cx="7239000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AWS</a:t>
            </a:r>
            <a:r>
              <a:rPr spc="-105" dirty="0"/>
              <a:t> </a:t>
            </a:r>
            <a:r>
              <a:rPr spc="-415" dirty="0"/>
              <a:t>Regions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216660"/>
            <a:ext cx="5688965" cy="2070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30" dirty="0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Regions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all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around</a:t>
            </a:r>
            <a:r>
              <a:rPr sz="28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world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Names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can</a:t>
            </a:r>
            <a:r>
              <a:rPr sz="2800" spc="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be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us-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east-</a:t>
            </a: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1,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eu-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west-</a:t>
            </a:r>
            <a:r>
              <a:rPr sz="2800" spc="490" dirty="0">
                <a:solidFill>
                  <a:srgbClr val="444949"/>
                </a:solidFill>
                <a:latin typeface="Microsoft Sans Serif"/>
                <a:cs typeface="Microsoft Sans Serif"/>
              </a:rPr>
              <a:t>3…</a:t>
            </a:r>
            <a:endParaRPr sz="2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8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7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9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cluster</a:t>
            </a:r>
            <a:r>
              <a:rPr sz="4125" spc="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of</a:t>
            </a:r>
            <a:r>
              <a:rPr sz="4125" spc="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sz="41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centers</a:t>
            </a:r>
            <a:endParaRPr sz="4125" baseline="101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SzPct val="101818"/>
              <a:buFont typeface="Arial"/>
              <a:buChar char="•"/>
              <a:tabLst>
                <a:tab pos="241300" algn="l"/>
              </a:tabLst>
            </a:pP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Most</a:t>
            </a:r>
            <a:r>
              <a:rPr sz="4125" spc="-17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2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8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services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are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9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region-</a:t>
            </a:r>
            <a:r>
              <a:rPr sz="4125" spc="-3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scoped</a:t>
            </a:r>
            <a:endParaRPr sz="4125" baseline="101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872" y="251142"/>
            <a:ext cx="11428728" cy="5977255"/>
            <a:chOff x="3074438" y="373836"/>
            <a:chExt cx="7959725" cy="5977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2985" y="383361"/>
              <a:ext cx="2511204" cy="59576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08222" y="378598"/>
              <a:ext cx="2520950" cy="5967730"/>
            </a:xfrm>
            <a:custGeom>
              <a:avLst/>
              <a:gdLst/>
              <a:ahLst/>
              <a:cxnLst/>
              <a:rect l="l" t="t" r="r" b="b"/>
              <a:pathLst>
                <a:path w="2520950" h="5967730">
                  <a:moveTo>
                    <a:pt x="0" y="0"/>
                  </a:moveTo>
                  <a:lnTo>
                    <a:pt x="2520729" y="0"/>
                  </a:lnTo>
                  <a:lnTo>
                    <a:pt x="2520729" y="5967140"/>
                  </a:lnTo>
                  <a:lnTo>
                    <a:pt x="0" y="59671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4438" y="3475975"/>
              <a:ext cx="4761199" cy="25252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845585" y="6022847"/>
            <a:ext cx="336740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https://aws.amazon.com/about-aws/global-infrastructure/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0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305" dirty="0"/>
              <a:t>choose</a:t>
            </a:r>
            <a:r>
              <a:rPr spc="10" dirty="0"/>
              <a:t> </a:t>
            </a:r>
            <a:r>
              <a:rPr spc="-445" dirty="0"/>
              <a:t>an</a:t>
            </a:r>
            <a:r>
              <a:rPr spc="-200" dirty="0"/>
              <a:t> </a:t>
            </a:r>
            <a:r>
              <a:rPr spc="-190" dirty="0"/>
              <a:t>AWS</a:t>
            </a:r>
            <a:r>
              <a:rPr spc="-15" dirty="0"/>
              <a:t> </a:t>
            </a:r>
            <a:r>
              <a:rPr spc="-495" dirty="0"/>
              <a:t>Region?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0082" y="2117732"/>
            <a:ext cx="5142015" cy="30444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85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135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Proximity</a:t>
            </a:r>
            <a:r>
              <a:rPr sz="3525" spc="82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525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to</a:t>
            </a:r>
            <a:r>
              <a:rPr sz="3525" spc="89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525" spc="-217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customers</a:t>
            </a:r>
            <a:r>
              <a:rPr sz="3525" spc="-21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3525" spc="-209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reduced</a:t>
            </a:r>
            <a:r>
              <a:rPr sz="24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latency</a:t>
            </a:r>
            <a:endParaRPr sz="24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590"/>
              </a:lnSpc>
              <a:spcBef>
                <a:spcPts val="95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232" baseline="1182" dirty="0">
                <a:solidFill>
                  <a:srgbClr val="5091D0"/>
                </a:solidFill>
                <a:latin typeface="Microsoft Sans Serif"/>
                <a:cs typeface="Microsoft Sans Serif"/>
              </a:rPr>
              <a:t>Available</a:t>
            </a:r>
            <a:r>
              <a:rPr sz="3525" baseline="1182" dirty="0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sz="3525" spc="-232" baseline="1182" dirty="0">
                <a:solidFill>
                  <a:srgbClr val="5091D0"/>
                </a:solidFill>
                <a:latin typeface="Microsoft Sans Serif"/>
                <a:cs typeface="Microsoft Sans Serif"/>
              </a:rPr>
              <a:t>services</a:t>
            </a:r>
            <a:r>
              <a:rPr sz="3525" spc="22" baseline="1182" dirty="0">
                <a:solidFill>
                  <a:srgbClr val="5091D0"/>
                </a:solidFill>
                <a:latin typeface="Microsoft Sans Serif"/>
                <a:cs typeface="Microsoft Sans Serif"/>
              </a:rPr>
              <a:t> </a:t>
            </a:r>
            <a:r>
              <a:rPr sz="3525" spc="-75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within</a:t>
            </a:r>
            <a:r>
              <a:rPr sz="3525" spc="30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525" spc="-434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a</a:t>
            </a:r>
            <a:r>
              <a:rPr sz="3525" spc="60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 </a:t>
            </a:r>
            <a:r>
              <a:rPr sz="3525" spc="-284" baseline="1182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/>
                <a:cs typeface="Microsoft Sans Serif"/>
              </a:rPr>
              <a:t>Region</a:t>
            </a:r>
            <a:r>
              <a:rPr sz="3525" spc="-28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3525" spc="-24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sz="24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services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sz="24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features</a:t>
            </a:r>
            <a:r>
              <a:rPr sz="24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aren’t</a:t>
            </a:r>
            <a:r>
              <a:rPr sz="24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available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every</a:t>
            </a:r>
            <a:r>
              <a:rPr sz="24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endParaRPr sz="2400" dirty="0">
              <a:latin typeface="Microsoft Sans Serif"/>
              <a:cs typeface="Microsoft Sans Serif"/>
            </a:endParaRPr>
          </a:p>
          <a:p>
            <a:pPr marL="241300" marR="603885" indent="-228600">
              <a:lnSpc>
                <a:spcPts val="2620"/>
              </a:lnSpc>
              <a:spcBef>
                <a:spcPts val="99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254" baseline="1182" dirty="0">
                <a:solidFill>
                  <a:srgbClr val="5091D0"/>
                </a:solidFill>
                <a:latin typeface="Microsoft Sans Serif"/>
                <a:cs typeface="Microsoft Sans Serif"/>
              </a:rPr>
              <a:t>Pricing</a:t>
            </a:r>
            <a:r>
              <a:rPr sz="3525" spc="-25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3525" spc="-23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pricing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varies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is </a:t>
            </a:r>
            <a:r>
              <a:rPr sz="24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transparent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r>
              <a:rPr sz="24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pricing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page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0936" y="2688335"/>
            <a:ext cx="4296410" cy="2358390"/>
            <a:chOff x="370936" y="2688335"/>
            <a:chExt cx="4296410" cy="23583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936" y="2767633"/>
              <a:ext cx="4295955" cy="22785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03" y="3459479"/>
              <a:ext cx="1271016" cy="15758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615" y="2688335"/>
              <a:ext cx="1271016" cy="15788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0095" y="1949196"/>
            <a:ext cx="3979545" cy="5988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82320" marR="5080" indent="-770255">
              <a:lnSpc>
                <a:spcPts val="2110"/>
              </a:lnSpc>
              <a:spcBef>
                <a:spcPts val="409"/>
              </a:spcBef>
            </a:pPr>
            <a:r>
              <a:rPr sz="20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If</a:t>
            </a:r>
            <a:r>
              <a:rPr sz="20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sz="20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need</a:t>
            </a:r>
            <a:r>
              <a:rPr sz="20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44949"/>
                </a:solidFill>
                <a:latin typeface="Microsoft Sans Serif"/>
                <a:cs typeface="Microsoft Sans Serif"/>
              </a:rPr>
              <a:t>to</a:t>
            </a:r>
            <a:r>
              <a:rPr sz="20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launch</a:t>
            </a:r>
            <a:r>
              <a:rPr sz="20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new</a:t>
            </a:r>
            <a:r>
              <a:rPr sz="20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application, </a:t>
            </a:r>
            <a:r>
              <a:rPr sz="20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where</a:t>
            </a:r>
            <a:r>
              <a:rPr sz="20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should</a:t>
            </a:r>
            <a:r>
              <a:rPr sz="20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you</a:t>
            </a:r>
            <a:r>
              <a:rPr sz="20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44949"/>
                </a:solidFill>
                <a:latin typeface="Microsoft Sans Serif"/>
                <a:cs typeface="Microsoft Sans Serif"/>
              </a:rPr>
              <a:t>do</a:t>
            </a:r>
            <a:r>
              <a:rPr sz="20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it?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5019" y="2907284"/>
            <a:ext cx="343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70AD47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59" y="3459479"/>
            <a:ext cx="1271015" cy="15758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29903" y="3678428"/>
            <a:ext cx="22390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7539" algn="l"/>
              </a:tabLst>
            </a:pPr>
            <a:r>
              <a:rPr sz="5400" spc="-50" dirty="0">
                <a:solidFill>
                  <a:srgbClr val="70AD47"/>
                </a:solidFill>
                <a:latin typeface="Calibri"/>
                <a:cs typeface="Calibri"/>
              </a:rPr>
              <a:t>?</a:t>
            </a:r>
            <a:r>
              <a:rPr sz="5400" dirty="0">
                <a:solidFill>
                  <a:srgbClr val="70AD47"/>
                </a:solidFill>
                <a:latin typeface="Calibri"/>
                <a:cs typeface="Calibri"/>
              </a:rPr>
              <a:t>	</a:t>
            </a:r>
            <a:r>
              <a:rPr sz="5400" spc="-50" dirty="0">
                <a:solidFill>
                  <a:srgbClr val="70AD47"/>
                </a:solidFill>
                <a:latin typeface="Calibri"/>
                <a:cs typeface="Calibri"/>
              </a:rPr>
              <a:t>?</a:t>
            </a:r>
            <a:endParaRPr sz="54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983" y="2795016"/>
            <a:ext cx="1271016" cy="15758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98093" y="3013964"/>
            <a:ext cx="343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70AD47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AWS</a:t>
            </a:r>
            <a:r>
              <a:rPr spc="-190" dirty="0"/>
              <a:t> </a:t>
            </a:r>
            <a:r>
              <a:rPr spc="-260" dirty="0"/>
              <a:t>Availability</a:t>
            </a:r>
            <a:r>
              <a:rPr spc="90" dirty="0"/>
              <a:t> </a:t>
            </a:r>
            <a:r>
              <a:rPr spc="-280" dirty="0"/>
              <a:t>Zones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391412"/>
            <a:ext cx="5991860" cy="4332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74041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10" dirty="0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region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has</a:t>
            </a:r>
            <a:r>
              <a:rPr sz="26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many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availability</a:t>
            </a:r>
            <a:r>
              <a:rPr sz="26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zones </a:t>
            </a:r>
            <a:r>
              <a:rPr sz="26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(usually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3,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min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2,</a:t>
            </a:r>
            <a:r>
              <a:rPr sz="26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max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6).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Example: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ts val="25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ap-</a:t>
            </a:r>
            <a:r>
              <a:rPr sz="22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southeast-</a:t>
            </a:r>
            <a:r>
              <a:rPr sz="22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2a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ap-</a:t>
            </a:r>
            <a:r>
              <a:rPr sz="22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southeast-</a:t>
            </a:r>
            <a:r>
              <a:rPr sz="22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2b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ap-</a:t>
            </a:r>
            <a:r>
              <a:rPr sz="22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southeast-</a:t>
            </a:r>
            <a:r>
              <a:rPr sz="22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2c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10" dirty="0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availability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zone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(AZ)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is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one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or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more </a:t>
            </a:r>
            <a:r>
              <a:rPr sz="26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discrete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data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centers</a:t>
            </a:r>
            <a:r>
              <a:rPr sz="26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sz="26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redundant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power,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networking,</a:t>
            </a:r>
            <a:r>
              <a:rPr sz="26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and</a:t>
            </a:r>
            <a:r>
              <a:rPr sz="2600" spc="1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connectivity</a:t>
            </a:r>
            <a:endParaRPr sz="2600">
              <a:latin typeface="Microsoft Sans Serif"/>
              <a:cs typeface="Microsoft Sans Serif"/>
            </a:endParaRPr>
          </a:p>
          <a:p>
            <a:pPr marL="241300" marR="389255" indent="-228600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sz="26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separate</a:t>
            </a:r>
            <a:r>
              <a:rPr sz="26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sz="26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each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other,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so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that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sz="26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isolated</a:t>
            </a:r>
            <a:r>
              <a:rPr sz="26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from</a:t>
            </a:r>
            <a:r>
              <a:rPr sz="26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disasters</a:t>
            </a:r>
            <a:endParaRPr sz="2600">
              <a:latin typeface="Microsoft Sans Serif"/>
              <a:cs typeface="Microsoft Sans Serif"/>
            </a:endParaRPr>
          </a:p>
          <a:p>
            <a:pPr marL="241300" marR="539115" indent="-228600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They’re</a:t>
            </a:r>
            <a:r>
              <a:rPr sz="26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connected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with</a:t>
            </a:r>
            <a:r>
              <a:rPr sz="26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high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bandwidth, </a:t>
            </a:r>
            <a:r>
              <a:rPr sz="26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ultra-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low</a:t>
            </a:r>
            <a:r>
              <a:rPr sz="26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latency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networking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0512" y="1644826"/>
            <a:ext cx="4460240" cy="3955415"/>
          </a:xfrm>
          <a:custGeom>
            <a:avLst/>
            <a:gdLst/>
            <a:ahLst/>
            <a:cxnLst/>
            <a:rect l="l" t="t" r="r" b="b"/>
            <a:pathLst>
              <a:path w="4460240" h="3955415">
                <a:moveTo>
                  <a:pt x="0" y="0"/>
                </a:moveTo>
                <a:lnTo>
                  <a:pt x="4459706" y="0"/>
                </a:lnTo>
                <a:lnTo>
                  <a:pt x="4459706" y="3954788"/>
                </a:lnTo>
                <a:lnTo>
                  <a:pt x="0" y="39547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B6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77213" y="1663700"/>
            <a:ext cx="217932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indent="523875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sz="1800" spc="-8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Region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Sydney: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ap-southeast-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18584" y="2537966"/>
            <a:ext cx="1369060" cy="930910"/>
          </a:xfrm>
          <a:custGeom>
            <a:avLst/>
            <a:gdLst/>
            <a:ahLst/>
            <a:cxnLst/>
            <a:rect l="l" t="t" r="r" b="b"/>
            <a:pathLst>
              <a:path w="1369059" h="930910">
                <a:moveTo>
                  <a:pt x="1368616" y="0"/>
                </a:moveTo>
                <a:lnTo>
                  <a:pt x="0" y="0"/>
                </a:lnTo>
                <a:lnTo>
                  <a:pt x="0" y="930442"/>
                </a:lnTo>
                <a:lnTo>
                  <a:pt x="1368616" y="930442"/>
                </a:lnTo>
                <a:lnTo>
                  <a:pt x="1368616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8584" y="2537966"/>
            <a:ext cx="1369060" cy="930910"/>
          </a:xfrm>
          <a:prstGeom prst="rect">
            <a:avLst/>
          </a:prstGeom>
          <a:ln w="12700">
            <a:solidFill>
              <a:srgbClr val="38699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ap-southeast-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2a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14301" y="4289602"/>
            <a:ext cx="1381760" cy="943610"/>
            <a:chOff x="7614301" y="4289602"/>
            <a:chExt cx="1381760" cy="943610"/>
          </a:xfrm>
        </p:grpSpPr>
        <p:sp>
          <p:nvSpPr>
            <p:cNvPr id="11" name="object 11"/>
            <p:cNvSpPr/>
            <p:nvPr/>
          </p:nvSpPr>
          <p:spPr>
            <a:xfrm>
              <a:off x="7620651" y="4295952"/>
              <a:ext cx="1369060" cy="930910"/>
            </a:xfrm>
            <a:custGeom>
              <a:avLst/>
              <a:gdLst/>
              <a:ahLst/>
              <a:cxnLst/>
              <a:rect l="l" t="t" r="r" b="b"/>
              <a:pathLst>
                <a:path w="1369059" h="930910">
                  <a:moveTo>
                    <a:pt x="1368616" y="0"/>
                  </a:moveTo>
                  <a:lnTo>
                    <a:pt x="0" y="0"/>
                  </a:lnTo>
                  <a:lnTo>
                    <a:pt x="0" y="930441"/>
                  </a:lnTo>
                  <a:lnTo>
                    <a:pt x="1368616" y="930441"/>
                  </a:lnTo>
                  <a:lnTo>
                    <a:pt x="136861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651" y="4295952"/>
              <a:ext cx="1369060" cy="930910"/>
            </a:xfrm>
            <a:custGeom>
              <a:avLst/>
              <a:gdLst/>
              <a:ahLst/>
              <a:cxnLst/>
              <a:rect l="l" t="t" r="r" b="b"/>
              <a:pathLst>
                <a:path w="1369059" h="930910">
                  <a:moveTo>
                    <a:pt x="0" y="0"/>
                  </a:moveTo>
                  <a:lnTo>
                    <a:pt x="1368616" y="0"/>
                  </a:lnTo>
                  <a:lnTo>
                    <a:pt x="1368616" y="930442"/>
                  </a:lnTo>
                  <a:lnTo>
                    <a:pt x="0" y="9304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14949" y="4317492"/>
            <a:ext cx="1193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ap-southeast-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2b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10170" y="4289602"/>
            <a:ext cx="1381760" cy="943610"/>
            <a:chOff x="10010170" y="4289602"/>
            <a:chExt cx="1381760" cy="943610"/>
          </a:xfrm>
        </p:grpSpPr>
        <p:sp>
          <p:nvSpPr>
            <p:cNvPr id="15" name="object 15"/>
            <p:cNvSpPr/>
            <p:nvPr/>
          </p:nvSpPr>
          <p:spPr>
            <a:xfrm>
              <a:off x="10016520" y="4295952"/>
              <a:ext cx="1369060" cy="930910"/>
            </a:xfrm>
            <a:custGeom>
              <a:avLst/>
              <a:gdLst/>
              <a:ahLst/>
              <a:cxnLst/>
              <a:rect l="l" t="t" r="r" b="b"/>
              <a:pathLst>
                <a:path w="1369059" h="930910">
                  <a:moveTo>
                    <a:pt x="1368616" y="0"/>
                  </a:moveTo>
                  <a:lnTo>
                    <a:pt x="0" y="0"/>
                  </a:lnTo>
                  <a:lnTo>
                    <a:pt x="0" y="930441"/>
                  </a:lnTo>
                  <a:lnTo>
                    <a:pt x="1368616" y="930441"/>
                  </a:lnTo>
                  <a:lnTo>
                    <a:pt x="136861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6520" y="4295952"/>
              <a:ext cx="1369060" cy="930910"/>
            </a:xfrm>
            <a:custGeom>
              <a:avLst/>
              <a:gdLst/>
              <a:ahLst/>
              <a:cxnLst/>
              <a:rect l="l" t="t" r="r" b="b"/>
              <a:pathLst>
                <a:path w="1369059" h="930910">
                  <a:moveTo>
                    <a:pt x="0" y="0"/>
                  </a:moveTo>
                  <a:lnTo>
                    <a:pt x="1368616" y="0"/>
                  </a:lnTo>
                  <a:lnTo>
                    <a:pt x="1368616" y="930442"/>
                  </a:lnTo>
                  <a:lnTo>
                    <a:pt x="0" y="9304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869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20342" y="4317492"/>
            <a:ext cx="1174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ap-southeast-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2c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1475" y="4604173"/>
            <a:ext cx="551913" cy="5519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7571" y="4604173"/>
            <a:ext cx="551913" cy="55191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301783" y="2855046"/>
            <a:ext cx="2402840" cy="1909445"/>
            <a:chOff x="8301783" y="2855046"/>
            <a:chExt cx="2402840" cy="1909445"/>
          </a:xfrm>
        </p:grpSpPr>
        <p:sp>
          <p:nvSpPr>
            <p:cNvPr id="21" name="object 21"/>
            <p:cNvSpPr/>
            <p:nvPr/>
          </p:nvSpPr>
          <p:spPr>
            <a:xfrm>
              <a:off x="8304958" y="3003187"/>
              <a:ext cx="513715" cy="1292860"/>
            </a:xfrm>
            <a:custGeom>
              <a:avLst/>
              <a:gdLst/>
              <a:ahLst/>
              <a:cxnLst/>
              <a:rect l="l" t="t" r="r" b="b"/>
              <a:pathLst>
                <a:path w="513715" h="1292860">
                  <a:moveTo>
                    <a:pt x="0" y="1292765"/>
                  </a:moveTo>
                  <a:lnTo>
                    <a:pt x="513626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89267" y="4761174"/>
              <a:ext cx="1027430" cy="0"/>
            </a:xfrm>
            <a:custGeom>
              <a:avLst/>
              <a:gdLst/>
              <a:ahLst/>
              <a:cxnLst/>
              <a:rect l="l" t="t" r="r" b="b"/>
              <a:pathLst>
                <a:path w="1027429">
                  <a:moveTo>
                    <a:pt x="0" y="2"/>
                  </a:moveTo>
                  <a:lnTo>
                    <a:pt x="1027253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87201" y="3003188"/>
              <a:ext cx="513715" cy="1292860"/>
            </a:xfrm>
            <a:custGeom>
              <a:avLst/>
              <a:gdLst/>
              <a:ahLst/>
              <a:cxnLst/>
              <a:rect l="l" t="t" r="r" b="b"/>
              <a:pathLst>
                <a:path w="513715" h="1292860">
                  <a:moveTo>
                    <a:pt x="0" y="0"/>
                  </a:moveTo>
                  <a:lnTo>
                    <a:pt x="513627" y="1292765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8450" y="2855046"/>
              <a:ext cx="551913" cy="55191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9016" y="2855046"/>
              <a:ext cx="551913" cy="551913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4228" y="4585276"/>
            <a:ext cx="551913" cy="5519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0396" y="4585276"/>
            <a:ext cx="551913" cy="551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482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What’s AWS?</vt:lpstr>
      <vt:lpstr>AWS Cloud History</vt:lpstr>
      <vt:lpstr>AWS Cloud Number Facts</vt:lpstr>
      <vt:lpstr>AWS Cloud Use Cases</vt:lpstr>
      <vt:lpstr>PowerPoint Presentation</vt:lpstr>
      <vt:lpstr>AWS Global Infrastructure</vt:lpstr>
      <vt:lpstr>AWS Regions</vt:lpstr>
      <vt:lpstr>How to choose an AWS Region?</vt:lpstr>
      <vt:lpstr>AWS Availability Zones</vt:lpstr>
      <vt:lpstr>Tour of the AWS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AWS?</dc:title>
  <cp:lastModifiedBy>Rohan Ranjan</cp:lastModifiedBy>
  <cp:revision>27</cp:revision>
  <dcterms:created xsi:type="dcterms:W3CDTF">2022-10-12T13:47:32Z</dcterms:created>
  <dcterms:modified xsi:type="dcterms:W3CDTF">2022-12-24T14:04:26Z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2022-06-26T00:00:00Z</vt:filetime>
  </property>
  <property fmtid="{D5CDD505-2E9C-101B-9397-08002B2CF9AE}" pid="3" name="LastSaved">
    <vt:filetime>2022-10-12T00:00:00Z</vt:filetime>
  </property>
  <property fmtid="{D5CDD505-2E9C-101B-9397-08002B2CF9AE}" pid="4" name="Producer">
    <vt:lpwstr>macOS Version 12.4 (Build 21F79) Quartz PDFContext</vt:lpwstr>
  </property>
</Properties>
</file>