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32"/>
  </p:notesMasterIdLst>
  <p:sldIdLst>
    <p:sldId id="256" r:id="rId2"/>
    <p:sldId id="257" r:id="rId3"/>
    <p:sldId id="258" r:id="rId4"/>
    <p:sldId id="288" r:id="rId5"/>
    <p:sldId id="259" r:id="rId6"/>
    <p:sldId id="261" r:id="rId7"/>
    <p:sldId id="262" r:id="rId8"/>
    <p:sldId id="263" r:id="rId9"/>
    <p:sldId id="264" r:id="rId10"/>
    <p:sldId id="265" r:id="rId11"/>
    <p:sldId id="270" r:id="rId12"/>
    <p:sldId id="275" r:id="rId13"/>
    <p:sldId id="276" r:id="rId14"/>
    <p:sldId id="269" r:id="rId15"/>
    <p:sldId id="277" r:id="rId16"/>
    <p:sldId id="278" r:id="rId17"/>
    <p:sldId id="279" r:id="rId18"/>
    <p:sldId id="272" r:id="rId19"/>
    <p:sldId id="273" r:id="rId20"/>
    <p:sldId id="274" r:id="rId21"/>
    <p:sldId id="287" r:id="rId22"/>
    <p:sldId id="280" r:id="rId23"/>
    <p:sldId id="281" r:id="rId24"/>
    <p:sldId id="282" r:id="rId25"/>
    <p:sldId id="271" r:id="rId26"/>
    <p:sldId id="283" r:id="rId27"/>
    <p:sldId id="284" r:id="rId28"/>
    <p:sldId id="285" r:id="rId29"/>
    <p:sldId id="286" r:id="rId30"/>
    <p:sldId id="26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5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CFDCB-6820-45EE-8532-E7241DB159E3}" type="datetimeFigureOut">
              <a:rPr lang="en-US" smtClean="0"/>
              <a:t>19-Jun-22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1B8B1-B8A4-4718-B111-5DD44FCE1C95}" type="slidenum">
              <a:rPr lang="en-US" smtClean="0"/>
              <a:t>‹#›</a:t>
            </a:fld>
            <a:endParaRPr lang="en-US"/>
          </a:p>
        </p:txBody>
      </p:sp>
    </p:spTree>
    <p:extLst>
      <p:ext uri="{BB962C8B-B14F-4D97-AF65-F5344CB8AC3E}">
        <p14:creationId xmlns:p14="http://schemas.microsoft.com/office/powerpoint/2010/main" val="3375595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F1B8B1-B8A4-4718-B111-5DD44FCE1C95}" type="slidenum">
              <a:rPr lang="en-US" smtClean="0"/>
              <a:t>28</a:t>
            </a:fld>
            <a:endParaRPr lang="en-US"/>
          </a:p>
        </p:txBody>
      </p:sp>
    </p:spTree>
    <p:extLst>
      <p:ext uri="{BB962C8B-B14F-4D97-AF65-F5344CB8AC3E}">
        <p14:creationId xmlns:p14="http://schemas.microsoft.com/office/powerpoint/2010/main" val="2788943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F1B8B1-B8A4-4718-B111-5DD44FCE1C95}" type="slidenum">
              <a:rPr lang="en-US" smtClean="0"/>
              <a:t>29</a:t>
            </a:fld>
            <a:endParaRPr lang="en-US"/>
          </a:p>
        </p:txBody>
      </p:sp>
    </p:spTree>
    <p:extLst>
      <p:ext uri="{BB962C8B-B14F-4D97-AF65-F5344CB8AC3E}">
        <p14:creationId xmlns:p14="http://schemas.microsoft.com/office/powerpoint/2010/main" val="336810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6B5B05-BA38-4E5D-AC6D-DDAA96544D18}" type="datetimeFigureOut">
              <a:rPr lang="en-US" smtClean="0"/>
              <a:t>19-Jun-22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7CA5EA8-0D76-4D72-9A2F-6C3085DCB323}" type="slidenum">
              <a:rPr lang="en-US" smtClean="0"/>
              <a:t>‹#›</a:t>
            </a:fld>
            <a:endParaRPr lang="en-US"/>
          </a:p>
        </p:txBody>
      </p:sp>
    </p:spTree>
    <p:extLst>
      <p:ext uri="{BB962C8B-B14F-4D97-AF65-F5344CB8AC3E}">
        <p14:creationId xmlns:p14="http://schemas.microsoft.com/office/powerpoint/2010/main" val="55371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6B5B05-BA38-4E5D-AC6D-DDAA96544D18}" type="datetimeFigureOut">
              <a:rPr lang="en-US" smtClean="0"/>
              <a:t>19-Jun-22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CA5EA8-0D76-4D72-9A2F-6C3085DCB323}" type="slidenum">
              <a:rPr lang="en-US" smtClean="0"/>
              <a:t>‹#›</a:t>
            </a:fld>
            <a:endParaRPr lang="en-US"/>
          </a:p>
        </p:txBody>
      </p:sp>
    </p:spTree>
    <p:extLst>
      <p:ext uri="{BB962C8B-B14F-4D97-AF65-F5344CB8AC3E}">
        <p14:creationId xmlns:p14="http://schemas.microsoft.com/office/powerpoint/2010/main" val="563858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6B5B05-BA38-4E5D-AC6D-DDAA96544D18}" type="datetimeFigureOut">
              <a:rPr lang="en-US" smtClean="0"/>
              <a:t>19-Jun-22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CA5EA8-0D76-4D72-9A2F-6C3085DCB32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2634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F6B5B05-BA38-4E5D-AC6D-DDAA96544D18}" type="datetimeFigureOut">
              <a:rPr lang="en-US" smtClean="0"/>
              <a:t>19-Jun-22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CA5EA8-0D76-4D72-9A2F-6C3085DCB323}" type="slidenum">
              <a:rPr lang="en-US" smtClean="0"/>
              <a:t>‹#›</a:t>
            </a:fld>
            <a:endParaRPr lang="en-US"/>
          </a:p>
        </p:txBody>
      </p:sp>
    </p:spTree>
    <p:extLst>
      <p:ext uri="{BB962C8B-B14F-4D97-AF65-F5344CB8AC3E}">
        <p14:creationId xmlns:p14="http://schemas.microsoft.com/office/powerpoint/2010/main" val="210647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F6B5B05-BA38-4E5D-AC6D-DDAA96544D18}" type="datetimeFigureOut">
              <a:rPr lang="en-US" smtClean="0"/>
              <a:t>19-Jun-22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CA5EA8-0D76-4D72-9A2F-6C3085DCB32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8830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F6B5B05-BA38-4E5D-AC6D-DDAA96544D18}" type="datetimeFigureOut">
              <a:rPr lang="en-US" smtClean="0"/>
              <a:t>19-Jun-22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CA5EA8-0D76-4D72-9A2F-6C3085DCB323}" type="slidenum">
              <a:rPr lang="en-US" smtClean="0"/>
              <a:t>‹#›</a:t>
            </a:fld>
            <a:endParaRPr lang="en-US"/>
          </a:p>
        </p:txBody>
      </p:sp>
    </p:spTree>
    <p:extLst>
      <p:ext uri="{BB962C8B-B14F-4D97-AF65-F5344CB8AC3E}">
        <p14:creationId xmlns:p14="http://schemas.microsoft.com/office/powerpoint/2010/main" val="1182178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6B5B05-BA38-4E5D-AC6D-DDAA96544D18}" type="datetimeFigureOut">
              <a:rPr lang="en-US" smtClean="0"/>
              <a:t>19-Jun-22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CA5EA8-0D76-4D72-9A2F-6C3085DCB323}" type="slidenum">
              <a:rPr lang="en-US" smtClean="0"/>
              <a:t>‹#›</a:t>
            </a:fld>
            <a:endParaRPr lang="en-US"/>
          </a:p>
        </p:txBody>
      </p:sp>
    </p:spTree>
    <p:extLst>
      <p:ext uri="{BB962C8B-B14F-4D97-AF65-F5344CB8AC3E}">
        <p14:creationId xmlns:p14="http://schemas.microsoft.com/office/powerpoint/2010/main" val="3169821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6B5B05-BA38-4E5D-AC6D-DDAA96544D18}" type="datetimeFigureOut">
              <a:rPr lang="en-US" smtClean="0"/>
              <a:t>19-Jun-22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CA5EA8-0D76-4D72-9A2F-6C3085DCB323}" type="slidenum">
              <a:rPr lang="en-US" smtClean="0"/>
              <a:t>‹#›</a:t>
            </a:fld>
            <a:endParaRPr lang="en-US"/>
          </a:p>
        </p:txBody>
      </p:sp>
    </p:spTree>
    <p:extLst>
      <p:ext uri="{BB962C8B-B14F-4D97-AF65-F5344CB8AC3E}">
        <p14:creationId xmlns:p14="http://schemas.microsoft.com/office/powerpoint/2010/main" val="1769629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6B5B05-BA38-4E5D-AC6D-DDAA96544D18}" type="datetimeFigureOut">
              <a:rPr lang="en-US" smtClean="0"/>
              <a:t>19-Jun-22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CA5EA8-0D76-4D72-9A2F-6C3085DCB323}" type="slidenum">
              <a:rPr lang="en-US" smtClean="0"/>
              <a:t>‹#›</a:t>
            </a:fld>
            <a:endParaRPr lang="en-US"/>
          </a:p>
        </p:txBody>
      </p:sp>
    </p:spTree>
    <p:extLst>
      <p:ext uri="{BB962C8B-B14F-4D97-AF65-F5344CB8AC3E}">
        <p14:creationId xmlns:p14="http://schemas.microsoft.com/office/powerpoint/2010/main" val="2158682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6B5B05-BA38-4E5D-AC6D-DDAA96544D18}" type="datetimeFigureOut">
              <a:rPr lang="en-US" smtClean="0"/>
              <a:t>19-Jun-22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CA5EA8-0D76-4D72-9A2F-6C3085DCB323}" type="slidenum">
              <a:rPr lang="en-US" smtClean="0"/>
              <a:t>‹#›</a:t>
            </a:fld>
            <a:endParaRPr lang="en-US"/>
          </a:p>
        </p:txBody>
      </p:sp>
    </p:spTree>
    <p:extLst>
      <p:ext uri="{BB962C8B-B14F-4D97-AF65-F5344CB8AC3E}">
        <p14:creationId xmlns:p14="http://schemas.microsoft.com/office/powerpoint/2010/main" val="4014993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6B5B05-BA38-4E5D-AC6D-DDAA96544D18}" type="datetimeFigureOut">
              <a:rPr lang="en-US" smtClean="0"/>
              <a:t>19-Jun-22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7CA5EA8-0D76-4D72-9A2F-6C3085DCB323}" type="slidenum">
              <a:rPr lang="en-US" smtClean="0"/>
              <a:t>‹#›</a:t>
            </a:fld>
            <a:endParaRPr lang="en-US"/>
          </a:p>
        </p:txBody>
      </p:sp>
    </p:spTree>
    <p:extLst>
      <p:ext uri="{BB962C8B-B14F-4D97-AF65-F5344CB8AC3E}">
        <p14:creationId xmlns:p14="http://schemas.microsoft.com/office/powerpoint/2010/main" val="2654165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6B5B05-BA38-4E5D-AC6D-DDAA96544D18}" type="datetimeFigureOut">
              <a:rPr lang="en-US" smtClean="0"/>
              <a:t>19-Jun-22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7CA5EA8-0D76-4D72-9A2F-6C3085DCB323}" type="slidenum">
              <a:rPr lang="en-US" smtClean="0"/>
              <a:t>‹#›</a:t>
            </a:fld>
            <a:endParaRPr lang="en-US"/>
          </a:p>
        </p:txBody>
      </p:sp>
    </p:spTree>
    <p:extLst>
      <p:ext uri="{BB962C8B-B14F-4D97-AF65-F5344CB8AC3E}">
        <p14:creationId xmlns:p14="http://schemas.microsoft.com/office/powerpoint/2010/main" val="1970473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6B5B05-BA38-4E5D-AC6D-DDAA96544D18}" type="datetimeFigureOut">
              <a:rPr lang="en-US" smtClean="0"/>
              <a:t>19-Jun-22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7CA5EA8-0D76-4D72-9A2F-6C3085DCB323}" type="slidenum">
              <a:rPr lang="en-US" smtClean="0"/>
              <a:t>‹#›</a:t>
            </a:fld>
            <a:endParaRPr lang="en-US"/>
          </a:p>
        </p:txBody>
      </p:sp>
    </p:spTree>
    <p:extLst>
      <p:ext uri="{BB962C8B-B14F-4D97-AF65-F5344CB8AC3E}">
        <p14:creationId xmlns:p14="http://schemas.microsoft.com/office/powerpoint/2010/main" val="852126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B5B05-BA38-4E5D-AC6D-DDAA96544D18}" type="datetimeFigureOut">
              <a:rPr lang="en-US" smtClean="0"/>
              <a:t>19-Jun-22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7CA5EA8-0D76-4D72-9A2F-6C3085DCB323}" type="slidenum">
              <a:rPr lang="en-US" smtClean="0"/>
              <a:t>‹#›</a:t>
            </a:fld>
            <a:endParaRPr lang="en-US"/>
          </a:p>
        </p:txBody>
      </p:sp>
    </p:spTree>
    <p:extLst>
      <p:ext uri="{BB962C8B-B14F-4D97-AF65-F5344CB8AC3E}">
        <p14:creationId xmlns:p14="http://schemas.microsoft.com/office/powerpoint/2010/main" val="417983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F6B5B05-BA38-4E5D-AC6D-DDAA96544D18}" type="datetimeFigureOut">
              <a:rPr lang="en-US" smtClean="0"/>
              <a:t>19-Jun-22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7CA5EA8-0D76-4D72-9A2F-6C3085DCB323}" type="slidenum">
              <a:rPr lang="en-US" smtClean="0"/>
              <a:t>‹#›</a:t>
            </a:fld>
            <a:endParaRPr lang="en-US"/>
          </a:p>
        </p:txBody>
      </p:sp>
    </p:spTree>
    <p:extLst>
      <p:ext uri="{BB962C8B-B14F-4D97-AF65-F5344CB8AC3E}">
        <p14:creationId xmlns:p14="http://schemas.microsoft.com/office/powerpoint/2010/main" val="338933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F6B5B05-BA38-4E5D-AC6D-DDAA96544D18}" type="datetimeFigureOut">
              <a:rPr lang="en-US" smtClean="0"/>
              <a:t>19-Jun-22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CA5EA8-0D76-4D72-9A2F-6C3085DCB323}" type="slidenum">
              <a:rPr lang="en-US" smtClean="0"/>
              <a:t>‹#›</a:t>
            </a:fld>
            <a:endParaRPr lang="en-US"/>
          </a:p>
        </p:txBody>
      </p:sp>
    </p:spTree>
    <p:extLst>
      <p:ext uri="{BB962C8B-B14F-4D97-AF65-F5344CB8AC3E}">
        <p14:creationId xmlns:p14="http://schemas.microsoft.com/office/powerpoint/2010/main" val="346090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F6B5B05-BA38-4E5D-AC6D-DDAA96544D18}" type="datetimeFigureOut">
              <a:rPr lang="en-US" smtClean="0"/>
              <a:t>19-Jun-22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7CA5EA8-0D76-4D72-9A2F-6C3085DCB323}" type="slidenum">
              <a:rPr lang="en-US" smtClean="0"/>
              <a:t>‹#›</a:t>
            </a:fld>
            <a:endParaRPr lang="en-US"/>
          </a:p>
        </p:txBody>
      </p:sp>
    </p:spTree>
    <p:extLst>
      <p:ext uri="{BB962C8B-B14F-4D97-AF65-F5344CB8AC3E}">
        <p14:creationId xmlns:p14="http://schemas.microsoft.com/office/powerpoint/2010/main" val="368478744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8601" y="2783542"/>
            <a:ext cx="8915399" cy="2262779"/>
          </a:xfrm>
        </p:spPr>
        <p:txBody>
          <a:bodyPr/>
          <a:lstStyle/>
          <a:p>
            <a:r>
              <a:rPr lang="en-US" dirty="0"/>
              <a:t>MRA Project - </a:t>
            </a:r>
            <a:r>
              <a:rPr lang="en-US" dirty="0" err="1"/>
              <a:t>MileStone</a:t>
            </a:r>
            <a:r>
              <a:rPr lang="en-US" dirty="0"/>
              <a:t> 1</a:t>
            </a:r>
          </a:p>
        </p:txBody>
      </p:sp>
      <p:sp>
        <p:nvSpPr>
          <p:cNvPr id="3" name="Subtitle 2"/>
          <p:cNvSpPr>
            <a:spLocks noGrp="1"/>
          </p:cNvSpPr>
          <p:nvPr>
            <p:ph type="subTitle" idx="1"/>
          </p:nvPr>
        </p:nvSpPr>
        <p:spPr>
          <a:xfrm>
            <a:off x="1728601" y="4921624"/>
            <a:ext cx="8855541" cy="1156850"/>
          </a:xfrm>
        </p:spPr>
        <p:txBody>
          <a:bodyPr>
            <a:normAutofit/>
          </a:bodyPr>
          <a:lstStyle/>
          <a:p>
            <a:r>
              <a:rPr lang="en-US" sz="2000" dirty="0" smtClean="0"/>
              <a:t>RITUSRI MOHAN</a:t>
            </a:r>
            <a:endParaRPr lang="en-US" sz="2000" dirty="0"/>
          </a:p>
        </p:txBody>
      </p:sp>
    </p:spTree>
    <p:extLst>
      <p:ext uri="{BB962C8B-B14F-4D97-AF65-F5344CB8AC3E}">
        <p14:creationId xmlns:p14="http://schemas.microsoft.com/office/powerpoint/2010/main" val="3817557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6413" y="1317812"/>
            <a:ext cx="10645586" cy="5540188"/>
          </a:xfrm>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Orders by Country</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1546413" y="635760"/>
            <a:ext cx="9070694" cy="801279"/>
          </a:xfrm>
        </p:spPr>
        <p:txBody>
          <a:bodyPr>
            <a:normAutofit fontScale="90000"/>
          </a:bodyPr>
          <a:lstStyle/>
          <a:p>
            <a:r>
              <a:rPr lang="en-US" sz="4000" dirty="0" smtClean="0">
                <a:latin typeface="Times New Roman" panose="02020603050405020304" pitchFamily="18" charset="0"/>
                <a:cs typeface="Times New Roman" panose="02020603050405020304" pitchFamily="18" charset="0"/>
              </a:rPr>
              <a:t>Bivariate </a:t>
            </a:r>
            <a:r>
              <a:rPr lang="en-US" sz="4000" dirty="0">
                <a:latin typeface="Times New Roman" panose="02020603050405020304" pitchFamily="18" charset="0"/>
                <a:cs typeface="Times New Roman" panose="02020603050405020304" pitchFamily="18" charset="0"/>
              </a:rPr>
              <a:t>Analysis</a:t>
            </a:r>
            <a:r>
              <a:rPr lang="en-US" dirty="0"/>
              <a:t/>
            </a:r>
            <a:br>
              <a:rPr lang="en-US" dirty="0"/>
            </a:br>
            <a:endParaRPr lang="en-US" dirty="0"/>
          </a:p>
        </p:txBody>
      </p:sp>
      <p:pic>
        <p:nvPicPr>
          <p:cNvPr id="5" name="Picture 4"/>
          <p:cNvPicPr>
            <a:picLocks noChangeAspect="1"/>
          </p:cNvPicPr>
          <p:nvPr/>
        </p:nvPicPr>
        <p:blipFill rotWithShape="1">
          <a:blip r:embed="rId2"/>
          <a:srcRect r="576" b="5256"/>
          <a:stretch/>
        </p:blipFill>
        <p:spPr>
          <a:xfrm>
            <a:off x="2520014" y="2376120"/>
            <a:ext cx="9097123" cy="4307068"/>
          </a:xfrm>
          <a:prstGeom prst="rect">
            <a:avLst/>
          </a:prstGeom>
        </p:spPr>
      </p:pic>
      <p:sp>
        <p:nvSpPr>
          <p:cNvPr id="6" name="Rectangle 5"/>
          <p:cNvSpPr/>
          <p:nvPr/>
        </p:nvSpPr>
        <p:spPr>
          <a:xfrm>
            <a:off x="2179028" y="1801198"/>
            <a:ext cx="9779093" cy="400110"/>
          </a:xfrm>
          <a:prstGeom prst="rect">
            <a:avLst/>
          </a:prstGeom>
        </p:spPr>
        <p:txBody>
          <a:bodyPr wrap="square">
            <a:spAutoFit/>
          </a:bodyPr>
          <a:lstStyle/>
          <a:p>
            <a:r>
              <a:rPr lang="en-US" sz="2000" spc="-105" dirty="0" smtClean="0">
                <a:latin typeface="Times New Roman" panose="02020603050405020304" pitchFamily="18" charset="0"/>
                <a:cs typeface="Times New Roman" panose="02020603050405020304" pitchFamily="18" charset="0"/>
              </a:rPr>
              <a:t>It can be seen that the maximum number of orders are from the USA, followed by France, Spain and so on.</a:t>
            </a:r>
            <a:r>
              <a:rPr lang="en-US" sz="2000" spc="-140" dirty="0" smtClean="0">
                <a:latin typeface="Times New Roman" panose="02020603050405020304" pitchFamily="18" charset="0"/>
                <a:cs typeface="Times New Roman" panose="02020603050405020304" pitchFamily="18" charset="0"/>
              </a:rPr>
              <a:t> </a:t>
            </a:r>
            <a:r>
              <a:rPr lang="en-US" sz="2000" spc="-27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701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6413" y="1317812"/>
            <a:ext cx="10645586" cy="5540188"/>
          </a:xfrm>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Total sales by Country</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1546413" y="635760"/>
            <a:ext cx="9070694" cy="801279"/>
          </a:xfrm>
        </p:spPr>
        <p:txBody>
          <a:bodyPr>
            <a:noAutofit/>
          </a:bodyPr>
          <a:lstStyle/>
          <a:p>
            <a:r>
              <a:rPr lang="en-US" dirty="0" smtClean="0">
                <a:latin typeface="Times New Roman" panose="02020603050405020304" pitchFamily="18" charset="0"/>
                <a:cs typeface="Times New Roman" panose="02020603050405020304" pitchFamily="18" charset="0"/>
              </a:rPr>
              <a:t>Bivariate </a:t>
            </a:r>
            <a:r>
              <a:rPr lang="en-US" dirty="0">
                <a:latin typeface="Times New Roman" panose="02020603050405020304" pitchFamily="18" charset="0"/>
                <a:cs typeface="Times New Roman" panose="02020603050405020304" pitchFamily="18" charset="0"/>
              </a:rPr>
              <a:t>Analysis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2167916" y="1835039"/>
            <a:ext cx="9779093" cy="400110"/>
          </a:xfrm>
          <a:prstGeom prst="rect">
            <a:avLst/>
          </a:prstGeom>
        </p:spPr>
        <p:txBody>
          <a:bodyPr wrap="square">
            <a:spAutoFit/>
          </a:bodyPr>
          <a:lstStyle/>
          <a:p>
            <a:r>
              <a:rPr lang="en-US" sz="2000" spc="-105" dirty="0" smtClean="0">
                <a:latin typeface="Times New Roman" panose="02020603050405020304" pitchFamily="18" charset="0"/>
                <a:cs typeface="Times New Roman" panose="02020603050405020304" pitchFamily="18" charset="0"/>
              </a:rPr>
              <a:t>It can be seen that the maximum number of  sales are from the USA, followed by  Spain, France  and so on.</a:t>
            </a:r>
            <a:r>
              <a:rPr lang="en-US" sz="2000" spc="-140" dirty="0" smtClean="0">
                <a:latin typeface="Times New Roman" panose="02020603050405020304" pitchFamily="18" charset="0"/>
                <a:cs typeface="Times New Roman" panose="02020603050405020304" pitchFamily="18" charset="0"/>
              </a:rPr>
              <a:t> </a:t>
            </a:r>
            <a:r>
              <a:rPr lang="en-US" sz="2000" spc="-27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srcRect b="3445"/>
          <a:stretch/>
        </p:blipFill>
        <p:spPr>
          <a:xfrm>
            <a:off x="2449606" y="2376120"/>
            <a:ext cx="8839200" cy="4386910"/>
          </a:xfrm>
          <a:prstGeom prst="rect">
            <a:avLst/>
          </a:prstGeom>
        </p:spPr>
      </p:pic>
    </p:spTree>
    <p:extLst>
      <p:ext uri="{BB962C8B-B14F-4D97-AF65-F5344CB8AC3E}">
        <p14:creationId xmlns:p14="http://schemas.microsoft.com/office/powerpoint/2010/main" val="2099200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6413" y="1317812"/>
            <a:ext cx="10645586" cy="5540188"/>
          </a:xfrm>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Sales across Product lines</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1546413" y="635760"/>
            <a:ext cx="9070694" cy="801279"/>
          </a:xfrm>
        </p:spPr>
        <p:txBody>
          <a:bodyPr>
            <a:normAutofit fontScale="90000"/>
          </a:bodyPr>
          <a:lstStyle/>
          <a:p>
            <a:r>
              <a:rPr lang="en-US" sz="4000" dirty="0" smtClean="0">
                <a:latin typeface="Times New Roman" panose="02020603050405020304" pitchFamily="18" charset="0"/>
                <a:cs typeface="Times New Roman" panose="02020603050405020304" pitchFamily="18" charset="0"/>
              </a:rPr>
              <a:t>Bivariate </a:t>
            </a:r>
            <a:r>
              <a:rPr lang="en-US" sz="4000" dirty="0">
                <a:latin typeface="Times New Roman" panose="02020603050405020304" pitchFamily="18" charset="0"/>
                <a:cs typeface="Times New Roman" panose="02020603050405020304" pitchFamily="18" charset="0"/>
              </a:rPr>
              <a:t>Analysis</a:t>
            </a:r>
            <a:r>
              <a:rPr lang="en-US" dirty="0"/>
              <a:t/>
            </a:r>
            <a:br>
              <a:rPr lang="en-US" dirty="0"/>
            </a:br>
            <a:endParaRPr lang="en-US" dirty="0"/>
          </a:p>
        </p:txBody>
      </p:sp>
      <p:sp>
        <p:nvSpPr>
          <p:cNvPr id="6" name="Rectangle 5"/>
          <p:cNvSpPr/>
          <p:nvPr/>
        </p:nvSpPr>
        <p:spPr>
          <a:xfrm>
            <a:off x="1724164" y="3689198"/>
            <a:ext cx="4004283" cy="1323439"/>
          </a:xfrm>
          <a:prstGeom prst="rect">
            <a:avLst/>
          </a:prstGeom>
        </p:spPr>
        <p:txBody>
          <a:bodyPr wrap="square">
            <a:spAutoFit/>
          </a:bodyPr>
          <a:lstStyle/>
          <a:p>
            <a:r>
              <a:rPr lang="en-US" sz="2000" spc="-105" dirty="0" smtClean="0">
                <a:latin typeface="Times New Roman" panose="02020603050405020304" pitchFamily="18" charset="0"/>
                <a:cs typeface="Times New Roman" panose="02020603050405020304" pitchFamily="18" charset="0"/>
              </a:rPr>
              <a:t>It can be seen that the maximum number of  sales are in the ‘Classic Cars’ category, followed by  ‘Vintage Cars’ , ‘Trucks &amp; Buses’  and so on.</a:t>
            </a:r>
            <a:r>
              <a:rPr lang="en-US" sz="2000" spc="-140" dirty="0" smtClean="0">
                <a:latin typeface="Times New Roman" panose="02020603050405020304" pitchFamily="18" charset="0"/>
                <a:cs typeface="Times New Roman" panose="02020603050405020304" pitchFamily="18" charset="0"/>
              </a:rPr>
              <a:t> </a:t>
            </a:r>
            <a:r>
              <a:rPr lang="en-US" sz="2000" spc="-27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906197" y="1557609"/>
            <a:ext cx="6048237" cy="5206327"/>
          </a:xfrm>
          <a:prstGeom prst="rect">
            <a:avLst/>
          </a:prstGeom>
        </p:spPr>
      </p:pic>
    </p:spTree>
    <p:extLst>
      <p:ext uri="{BB962C8B-B14F-4D97-AF65-F5344CB8AC3E}">
        <p14:creationId xmlns:p14="http://schemas.microsoft.com/office/powerpoint/2010/main" val="3277926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6413" y="1317812"/>
            <a:ext cx="10645586" cy="5540188"/>
          </a:xfrm>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Order Status and Sales</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1546413" y="635760"/>
            <a:ext cx="9070694" cy="801279"/>
          </a:xfrm>
        </p:spPr>
        <p:txBody>
          <a:bodyPr>
            <a:normAutofit fontScale="90000"/>
          </a:bodyPr>
          <a:lstStyle/>
          <a:p>
            <a:r>
              <a:rPr lang="en-US" sz="4000" dirty="0" smtClean="0">
                <a:latin typeface="Times New Roman" panose="02020603050405020304" pitchFamily="18" charset="0"/>
                <a:cs typeface="Times New Roman" panose="02020603050405020304" pitchFamily="18" charset="0"/>
              </a:rPr>
              <a:t>Bivariate </a:t>
            </a:r>
            <a:r>
              <a:rPr lang="en-US" sz="4000" dirty="0">
                <a:latin typeface="Times New Roman" panose="02020603050405020304" pitchFamily="18" charset="0"/>
                <a:cs typeface="Times New Roman" panose="02020603050405020304" pitchFamily="18" charset="0"/>
              </a:rPr>
              <a:t>Analysis</a:t>
            </a:r>
            <a:r>
              <a:rPr lang="en-US" dirty="0"/>
              <a:t/>
            </a:r>
            <a:br>
              <a:rPr lang="en-US" dirty="0"/>
            </a:br>
            <a:endParaRPr lang="en-US" dirty="0"/>
          </a:p>
        </p:txBody>
      </p:sp>
      <p:sp>
        <p:nvSpPr>
          <p:cNvPr id="6" name="Rectangle 5"/>
          <p:cNvSpPr/>
          <p:nvPr/>
        </p:nvSpPr>
        <p:spPr>
          <a:xfrm>
            <a:off x="1930354" y="3541281"/>
            <a:ext cx="3260211" cy="1631216"/>
          </a:xfrm>
          <a:prstGeom prst="rect">
            <a:avLst/>
          </a:prstGeom>
        </p:spPr>
        <p:txBody>
          <a:bodyPr wrap="square">
            <a:spAutoFit/>
          </a:bodyPr>
          <a:lstStyle/>
          <a:p>
            <a:pPr algn="just"/>
            <a:r>
              <a:rPr lang="en-US" sz="2000" spc="-105" dirty="0" smtClean="0">
                <a:latin typeface="Times New Roman" panose="02020603050405020304" pitchFamily="18" charset="0"/>
                <a:cs typeface="Times New Roman" panose="02020603050405020304" pitchFamily="18" charset="0"/>
              </a:rPr>
              <a:t>It can be seen that maximum sales revenue is generated from the order status-‘Shipped’</a:t>
            </a:r>
            <a:r>
              <a:rPr lang="en-US" sz="2000" spc="-140" dirty="0" smtClean="0">
                <a:latin typeface="Times New Roman" panose="02020603050405020304" pitchFamily="18" charset="0"/>
                <a:cs typeface="Times New Roman" panose="02020603050405020304" pitchFamily="18" charset="0"/>
              </a:rPr>
              <a:t>, followed by ‘Cancelled’, ‘On Hold’ and so on.</a:t>
            </a:r>
            <a:r>
              <a:rPr lang="en-US" sz="2000" spc="-27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414247" y="864808"/>
            <a:ext cx="5298141" cy="5888134"/>
          </a:xfrm>
          <a:prstGeom prst="rect">
            <a:avLst/>
          </a:prstGeom>
        </p:spPr>
      </p:pic>
    </p:spTree>
    <p:extLst>
      <p:ext uri="{BB962C8B-B14F-4D97-AF65-F5344CB8AC3E}">
        <p14:creationId xmlns:p14="http://schemas.microsoft.com/office/powerpoint/2010/main" val="1210111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0235" y="1290918"/>
            <a:ext cx="10981764" cy="5567082"/>
          </a:xfrm>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Sales &amp; Customer names in various Countries</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1546413" y="635760"/>
            <a:ext cx="9070694" cy="801279"/>
          </a:xfrm>
        </p:spPr>
        <p:txBody>
          <a:bodyPr>
            <a:normAutofit fontScale="90000"/>
          </a:bodyPr>
          <a:lstStyle/>
          <a:p>
            <a:r>
              <a:rPr lang="en-US" sz="4000" dirty="0" smtClean="0">
                <a:latin typeface="Times New Roman" panose="02020603050405020304" pitchFamily="18" charset="0"/>
                <a:cs typeface="Times New Roman" panose="02020603050405020304" pitchFamily="18" charset="0"/>
              </a:rPr>
              <a:t>Multivariate Analysis</a:t>
            </a:r>
            <a:r>
              <a:rPr lang="en-US" dirty="0"/>
              <a:t/>
            </a:r>
            <a:br>
              <a:rPr lang="en-US" dirty="0"/>
            </a:br>
            <a:endParaRPr lang="en-US" dirty="0"/>
          </a:p>
        </p:txBody>
      </p:sp>
      <p:sp>
        <p:nvSpPr>
          <p:cNvPr id="6" name="Rectangle 5"/>
          <p:cNvSpPr/>
          <p:nvPr/>
        </p:nvSpPr>
        <p:spPr>
          <a:xfrm>
            <a:off x="2240381" y="1692087"/>
            <a:ext cx="9779093" cy="400110"/>
          </a:xfrm>
          <a:prstGeom prst="rect">
            <a:avLst/>
          </a:prstGeom>
        </p:spPr>
        <p:txBody>
          <a:bodyPr wrap="square">
            <a:spAutoFit/>
          </a:bodyPr>
          <a:lstStyle/>
          <a:p>
            <a:r>
              <a:rPr lang="en-US" sz="2000" spc="-105" dirty="0" smtClean="0">
                <a:latin typeface="Times New Roman" panose="02020603050405020304" pitchFamily="18" charset="0"/>
                <a:cs typeface="Times New Roman" panose="02020603050405020304" pitchFamily="18" charset="0"/>
              </a:rPr>
              <a:t>In the map, sales and customer names in various countries can be seen.</a:t>
            </a:r>
            <a:r>
              <a:rPr lang="en-US" sz="2000" spc="-140" dirty="0" smtClean="0">
                <a:latin typeface="Times New Roman" panose="02020603050405020304" pitchFamily="18" charset="0"/>
                <a:cs typeface="Times New Roman" panose="02020603050405020304" pitchFamily="18" charset="0"/>
              </a:rPr>
              <a:t> </a:t>
            </a:r>
            <a:r>
              <a:rPr lang="en-US" sz="2000" spc="-27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srcRect l="52" t="1" r="2373" b="-331"/>
          <a:stretch/>
        </p:blipFill>
        <p:spPr>
          <a:xfrm>
            <a:off x="2240381" y="2211569"/>
            <a:ext cx="9779048" cy="4343336"/>
          </a:xfrm>
          <a:prstGeom prst="rect">
            <a:avLst/>
          </a:prstGeom>
        </p:spPr>
      </p:pic>
    </p:spTree>
    <p:extLst>
      <p:ext uri="{BB962C8B-B14F-4D97-AF65-F5344CB8AC3E}">
        <p14:creationId xmlns:p14="http://schemas.microsoft.com/office/powerpoint/2010/main" val="4181172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0235" y="1290918"/>
            <a:ext cx="10981764" cy="5567082"/>
          </a:xfrm>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Sales &amp; Customer names in various Countries &amp; City</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1546413" y="635760"/>
            <a:ext cx="9070694" cy="801279"/>
          </a:xfrm>
        </p:spPr>
        <p:txBody>
          <a:bodyPr>
            <a:noAutofit/>
          </a:bodyPr>
          <a:lstStyle/>
          <a:p>
            <a:r>
              <a:rPr lang="en-US" dirty="0" smtClean="0">
                <a:latin typeface="Times New Roman" panose="02020603050405020304" pitchFamily="18" charset="0"/>
                <a:cs typeface="Times New Roman" panose="02020603050405020304" pitchFamily="18" charset="0"/>
              </a:rPr>
              <a:t>Multivariate Analysis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2240381" y="1811459"/>
            <a:ext cx="9779093" cy="400110"/>
          </a:xfrm>
          <a:prstGeom prst="rect">
            <a:avLst/>
          </a:prstGeom>
        </p:spPr>
        <p:txBody>
          <a:bodyPr wrap="square">
            <a:spAutoFit/>
          </a:bodyPr>
          <a:lstStyle/>
          <a:p>
            <a:r>
              <a:rPr lang="en-US" sz="2000" spc="-140" dirty="0" smtClean="0">
                <a:latin typeface="Times New Roman" panose="02020603050405020304" pitchFamily="18" charset="0"/>
                <a:cs typeface="Times New Roman" panose="02020603050405020304" pitchFamily="18" charset="0"/>
              </a:rPr>
              <a:t> </a:t>
            </a:r>
            <a:r>
              <a:rPr lang="en-US" sz="2000" spc="-27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2"/>
          <a:srcRect t="7644" b="3524"/>
          <a:stretch/>
        </p:blipFill>
        <p:spPr>
          <a:xfrm>
            <a:off x="1121233" y="1792337"/>
            <a:ext cx="9366796" cy="4710365"/>
          </a:xfrm>
          <a:prstGeom prst="rect">
            <a:avLst/>
          </a:prstGeom>
        </p:spPr>
      </p:pic>
      <p:pic>
        <p:nvPicPr>
          <p:cNvPr id="5" name="Picture 4"/>
          <p:cNvPicPr>
            <a:picLocks noChangeAspect="1"/>
          </p:cNvPicPr>
          <p:nvPr/>
        </p:nvPicPr>
        <p:blipFill rotWithShape="1">
          <a:blip r:embed="rId3"/>
          <a:srcRect l="4068" t="3281" r="6908"/>
          <a:stretch/>
        </p:blipFill>
        <p:spPr>
          <a:xfrm>
            <a:off x="10524002" y="1811456"/>
            <a:ext cx="1531445" cy="4710365"/>
          </a:xfrm>
          <a:prstGeom prst="rect">
            <a:avLst/>
          </a:prstGeom>
        </p:spPr>
      </p:pic>
    </p:spTree>
    <p:extLst>
      <p:ext uri="{BB962C8B-B14F-4D97-AF65-F5344CB8AC3E}">
        <p14:creationId xmlns:p14="http://schemas.microsoft.com/office/powerpoint/2010/main" val="1671325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0235" y="1290918"/>
            <a:ext cx="10981764" cy="5567082"/>
          </a:xfrm>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Order Status of order numbers by Countries</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1546413" y="635760"/>
            <a:ext cx="9070694" cy="801279"/>
          </a:xfrm>
        </p:spPr>
        <p:txBody>
          <a:bodyPr>
            <a:noAutofit/>
          </a:bodyPr>
          <a:lstStyle/>
          <a:p>
            <a:r>
              <a:rPr lang="en-US" dirty="0" smtClean="0">
                <a:latin typeface="Times New Roman" panose="02020603050405020304" pitchFamily="18" charset="0"/>
                <a:cs typeface="Times New Roman" panose="02020603050405020304" pitchFamily="18" charset="0"/>
              </a:rPr>
              <a:t>Multivariate Analysis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2240381" y="1811459"/>
            <a:ext cx="9779093" cy="400110"/>
          </a:xfrm>
          <a:prstGeom prst="rect">
            <a:avLst/>
          </a:prstGeom>
        </p:spPr>
        <p:txBody>
          <a:bodyPr wrap="square">
            <a:spAutoFit/>
          </a:bodyPr>
          <a:lstStyle/>
          <a:p>
            <a:r>
              <a:rPr lang="en-US" sz="2000" spc="-140" dirty="0" smtClean="0">
                <a:latin typeface="Times New Roman" panose="02020603050405020304" pitchFamily="18" charset="0"/>
                <a:cs typeface="Times New Roman" panose="02020603050405020304" pitchFamily="18" charset="0"/>
              </a:rPr>
              <a:t> </a:t>
            </a:r>
            <a:r>
              <a:rPr lang="en-US" sz="2000" spc="-27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srcRect b="2376"/>
          <a:stretch/>
        </p:blipFill>
        <p:spPr>
          <a:xfrm>
            <a:off x="1829852" y="2110557"/>
            <a:ext cx="9748066" cy="4626420"/>
          </a:xfrm>
          <a:prstGeom prst="rect">
            <a:avLst/>
          </a:prstGeom>
        </p:spPr>
      </p:pic>
      <p:pic>
        <p:nvPicPr>
          <p:cNvPr id="9" name="Picture 8"/>
          <p:cNvPicPr>
            <a:picLocks noChangeAspect="1"/>
          </p:cNvPicPr>
          <p:nvPr/>
        </p:nvPicPr>
        <p:blipFill>
          <a:blip r:embed="rId3"/>
          <a:stretch>
            <a:fillRect/>
          </a:stretch>
        </p:blipFill>
        <p:spPr>
          <a:xfrm>
            <a:off x="9637594" y="3027776"/>
            <a:ext cx="1440735" cy="1395991"/>
          </a:xfrm>
          <a:prstGeom prst="rect">
            <a:avLst/>
          </a:prstGeom>
        </p:spPr>
      </p:pic>
      <p:sp>
        <p:nvSpPr>
          <p:cNvPr id="10" name="Rectangle 9"/>
          <p:cNvSpPr/>
          <p:nvPr/>
        </p:nvSpPr>
        <p:spPr>
          <a:xfrm>
            <a:off x="1685364" y="1710446"/>
            <a:ext cx="10031506" cy="400110"/>
          </a:xfrm>
          <a:prstGeom prst="rect">
            <a:avLst/>
          </a:prstGeom>
        </p:spPr>
        <p:txBody>
          <a:bodyPr wrap="square">
            <a:spAutoFit/>
          </a:bodyPr>
          <a:lstStyle/>
          <a:p>
            <a:pPr algn="just"/>
            <a:r>
              <a:rPr lang="en-US" sz="2000" spc="-105" dirty="0" smtClean="0">
                <a:latin typeface="Times New Roman" panose="02020603050405020304" pitchFamily="18" charset="0"/>
                <a:cs typeface="Times New Roman" panose="02020603050405020304" pitchFamily="18" charset="0"/>
              </a:rPr>
              <a:t>It can be seen that USA has most number of shipped orders with 3 on hold, 2 in progress and 1 cancelled.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658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7129" y="1223682"/>
            <a:ext cx="10954869" cy="5634318"/>
          </a:xfrm>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Order Status of order numbers by Countries</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1546413" y="635760"/>
            <a:ext cx="9070694" cy="801279"/>
          </a:xfrm>
        </p:spPr>
        <p:txBody>
          <a:bodyPr>
            <a:noAutofit/>
          </a:bodyPr>
          <a:lstStyle/>
          <a:p>
            <a:r>
              <a:rPr lang="en-US" dirty="0" smtClean="0">
                <a:latin typeface="Times New Roman" panose="02020603050405020304" pitchFamily="18" charset="0"/>
                <a:cs typeface="Times New Roman" panose="02020603050405020304" pitchFamily="18" charset="0"/>
              </a:rPr>
              <a:t>Multivariate Analysis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2240381" y="1811459"/>
            <a:ext cx="9779093" cy="400110"/>
          </a:xfrm>
          <a:prstGeom prst="rect">
            <a:avLst/>
          </a:prstGeom>
        </p:spPr>
        <p:txBody>
          <a:bodyPr wrap="square">
            <a:spAutoFit/>
          </a:bodyPr>
          <a:lstStyle/>
          <a:p>
            <a:r>
              <a:rPr lang="en-US" sz="2000" spc="-140" dirty="0" smtClean="0">
                <a:latin typeface="Times New Roman" panose="02020603050405020304" pitchFamily="18" charset="0"/>
                <a:cs typeface="Times New Roman" panose="02020603050405020304" pitchFamily="18" charset="0"/>
              </a:rPr>
              <a:t> </a:t>
            </a:r>
            <a:r>
              <a:rPr lang="en-US" sz="2000" spc="-27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10" name="Rectangle 9"/>
          <p:cNvSpPr/>
          <p:nvPr/>
        </p:nvSpPr>
        <p:spPr>
          <a:xfrm>
            <a:off x="1546413" y="5748008"/>
            <a:ext cx="10031506" cy="1015663"/>
          </a:xfrm>
          <a:prstGeom prst="rect">
            <a:avLst/>
          </a:prstGeom>
        </p:spPr>
        <p:txBody>
          <a:bodyPr wrap="square">
            <a:spAutoFit/>
          </a:bodyPr>
          <a:lstStyle/>
          <a:p>
            <a:pPr algn="just"/>
            <a:r>
              <a:rPr lang="en-US" sz="2000" spc="-105" dirty="0" smtClean="0">
                <a:latin typeface="Times New Roman" panose="02020603050405020304" pitchFamily="18" charset="0"/>
                <a:cs typeface="Times New Roman" panose="02020603050405020304" pitchFamily="18" charset="0"/>
              </a:rPr>
              <a:t>The </a:t>
            </a:r>
            <a:r>
              <a:rPr lang="en-US" sz="2000" spc="-105" dirty="0">
                <a:latin typeface="Times New Roman" panose="02020603050405020304" pitchFamily="18" charset="0"/>
                <a:cs typeface="Times New Roman" panose="02020603050405020304" pitchFamily="18" charset="0"/>
              </a:rPr>
              <a:t>customer with the largest sales and orders dispatched is Euro Shopping channel, followed by Mini Gifts Distributers ltd. Another indication for the corporation to check is if Euro Shopping Channel has orders that are in the position of being cancelled or disputable.</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srcRect r="3253" b="4172"/>
          <a:stretch/>
        </p:blipFill>
        <p:spPr>
          <a:xfrm>
            <a:off x="1734670" y="1682035"/>
            <a:ext cx="9898413" cy="3971644"/>
          </a:xfrm>
          <a:prstGeom prst="rect">
            <a:avLst/>
          </a:prstGeom>
        </p:spPr>
      </p:pic>
      <p:pic>
        <p:nvPicPr>
          <p:cNvPr id="7" name="Picture 6"/>
          <p:cNvPicPr>
            <a:picLocks noChangeAspect="1"/>
          </p:cNvPicPr>
          <p:nvPr/>
        </p:nvPicPr>
        <p:blipFill>
          <a:blip r:embed="rId3"/>
          <a:stretch>
            <a:fillRect/>
          </a:stretch>
        </p:blipFill>
        <p:spPr>
          <a:xfrm>
            <a:off x="9976608" y="2519494"/>
            <a:ext cx="1397736" cy="1380154"/>
          </a:xfrm>
          <a:prstGeom prst="rect">
            <a:avLst/>
          </a:prstGeom>
        </p:spPr>
      </p:pic>
    </p:spTree>
    <p:extLst>
      <p:ext uri="{BB962C8B-B14F-4D97-AF65-F5344CB8AC3E}">
        <p14:creationId xmlns:p14="http://schemas.microsoft.com/office/powerpoint/2010/main" val="14106536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0235" y="1290918"/>
            <a:ext cx="10981764" cy="5567082"/>
          </a:xfrm>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Sales as per Time period</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1546413" y="635760"/>
            <a:ext cx="9070694" cy="801279"/>
          </a:xfrm>
        </p:spPr>
        <p:txBody>
          <a:bodyPr>
            <a:noAutofit/>
          </a:bodyPr>
          <a:lstStyle/>
          <a:p>
            <a:r>
              <a:rPr lang="en-US" dirty="0" smtClean="0">
                <a:latin typeface="Times New Roman" panose="02020603050405020304" pitchFamily="18" charset="0"/>
                <a:cs typeface="Times New Roman" panose="02020603050405020304" pitchFamily="18" charset="0"/>
              </a:rPr>
              <a:t>Trends of Sales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srcRect l="1447"/>
          <a:stretch/>
        </p:blipFill>
        <p:spPr>
          <a:xfrm>
            <a:off x="4585446" y="1695422"/>
            <a:ext cx="7788089" cy="4272465"/>
          </a:xfrm>
          <a:prstGeom prst="rect">
            <a:avLst/>
          </a:prstGeom>
        </p:spPr>
      </p:pic>
      <p:sp>
        <p:nvSpPr>
          <p:cNvPr id="7" name="Rectangle 6"/>
          <p:cNvSpPr/>
          <p:nvPr/>
        </p:nvSpPr>
        <p:spPr>
          <a:xfrm>
            <a:off x="1801908" y="2092197"/>
            <a:ext cx="2958351" cy="2554545"/>
          </a:xfrm>
          <a:prstGeom prst="rect">
            <a:avLst/>
          </a:prstGeom>
        </p:spPr>
        <p:txBody>
          <a:bodyPr wrap="square">
            <a:spAutoFit/>
          </a:bodyPr>
          <a:lstStyle/>
          <a:p>
            <a:pPr marL="342900" indent="-342900">
              <a:buFont typeface="Arial" panose="020B0604020202020204" pitchFamily="34" charset="0"/>
              <a:buChar char="•"/>
            </a:pPr>
            <a:r>
              <a:rPr lang="en-US" sz="2000" spc="-105" dirty="0" smtClean="0">
                <a:latin typeface="Times New Roman" panose="02020603050405020304" pitchFamily="18" charset="0"/>
                <a:cs typeface="Times New Roman" panose="02020603050405020304" pitchFamily="18" charset="0"/>
              </a:rPr>
              <a:t>It can be seen that sales shoot up from 2018 to 2019 and then fall to a great extent in 2020.</a:t>
            </a:r>
          </a:p>
          <a:p>
            <a:endParaRPr lang="en-US" sz="2000" spc="-105"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spc="-105" dirty="0" smtClean="0">
                <a:latin typeface="Times New Roman" panose="02020603050405020304" pitchFamily="18" charset="0"/>
                <a:cs typeface="Times New Roman" panose="02020603050405020304" pitchFamily="18" charset="0"/>
              </a:rPr>
              <a:t>Quarterly and Monthly sales follow a trend with seasonality.</a:t>
            </a:r>
            <a:r>
              <a:rPr lang="en-US" sz="2000" spc="-140" dirty="0" smtClean="0">
                <a:latin typeface="Times New Roman" panose="02020603050405020304" pitchFamily="18" charset="0"/>
                <a:cs typeface="Times New Roman" panose="02020603050405020304" pitchFamily="18" charset="0"/>
              </a:rPr>
              <a:t> </a:t>
            </a:r>
            <a:r>
              <a:rPr lang="en-US" sz="2000" spc="-27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88435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0235" y="1169894"/>
            <a:ext cx="10981764" cy="5688106"/>
          </a:xfrm>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Day Trend of Sales</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1546413" y="635760"/>
            <a:ext cx="9070694" cy="801279"/>
          </a:xfrm>
        </p:spPr>
        <p:txBody>
          <a:bodyPr>
            <a:noAutofit/>
          </a:bodyPr>
          <a:lstStyle/>
          <a:p>
            <a:r>
              <a:rPr lang="en-US" dirty="0" smtClean="0">
                <a:latin typeface="Times New Roman" panose="02020603050405020304" pitchFamily="18" charset="0"/>
                <a:cs typeface="Times New Roman" panose="02020603050405020304" pitchFamily="18" charset="0"/>
              </a:rPr>
              <a:t>Trends of Sales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382395" y="1620724"/>
            <a:ext cx="8718232" cy="5237276"/>
          </a:xfrm>
          <a:prstGeom prst="rect">
            <a:avLst/>
          </a:prstGeom>
        </p:spPr>
      </p:pic>
      <p:pic>
        <p:nvPicPr>
          <p:cNvPr id="6" name="Picture 5"/>
          <p:cNvPicPr>
            <a:picLocks noChangeAspect="1"/>
          </p:cNvPicPr>
          <p:nvPr/>
        </p:nvPicPr>
        <p:blipFill>
          <a:blip r:embed="rId3"/>
          <a:stretch>
            <a:fillRect/>
          </a:stretch>
        </p:blipFill>
        <p:spPr>
          <a:xfrm>
            <a:off x="10100627" y="1727183"/>
            <a:ext cx="1919212" cy="1415419"/>
          </a:xfrm>
          <a:prstGeom prst="rect">
            <a:avLst/>
          </a:prstGeom>
        </p:spPr>
      </p:pic>
    </p:spTree>
    <p:extLst>
      <p:ext uri="{BB962C8B-B14F-4D97-AF65-F5344CB8AC3E}">
        <p14:creationId xmlns:p14="http://schemas.microsoft.com/office/powerpoint/2010/main" val="765139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3647" y="624110"/>
            <a:ext cx="9890965" cy="1280890"/>
          </a:xfrm>
        </p:spPr>
        <p:txBody>
          <a:bodyPr/>
          <a:lstStyle/>
          <a:p>
            <a:r>
              <a:rPr lang="en-US" dirty="0" smtClean="0"/>
              <a:t>CONTENTS</a:t>
            </a:r>
            <a:endParaRPr lang="en-US" dirty="0"/>
          </a:p>
        </p:txBody>
      </p:sp>
      <p:sp>
        <p:nvSpPr>
          <p:cNvPr id="3" name="Content Placeholder 2"/>
          <p:cNvSpPr>
            <a:spLocks noGrp="1"/>
          </p:cNvSpPr>
          <p:nvPr>
            <p:ph idx="1"/>
          </p:nvPr>
        </p:nvSpPr>
        <p:spPr>
          <a:xfrm>
            <a:off x="2796988" y="1371600"/>
            <a:ext cx="8707624" cy="5311588"/>
          </a:xfrm>
        </p:spPr>
        <p:txBody>
          <a:bodyPr>
            <a:normAutofit fontScale="92500" lnSpcReduction="10000"/>
          </a:bodyPr>
          <a:lstStyle/>
          <a:p>
            <a:r>
              <a:rPr lang="en-US" sz="1900" dirty="0" smtClean="0">
                <a:latin typeface="Times New Roman" panose="02020603050405020304" pitchFamily="18" charset="0"/>
                <a:cs typeface="Times New Roman" panose="02020603050405020304" pitchFamily="18" charset="0"/>
              </a:rPr>
              <a:t>PROBLEM STATEMENT</a:t>
            </a:r>
          </a:p>
          <a:p>
            <a:r>
              <a:rPr lang="en-US" sz="1900" dirty="0" smtClean="0">
                <a:latin typeface="Times New Roman" panose="02020603050405020304" pitchFamily="18" charset="0"/>
                <a:cs typeface="Times New Roman" panose="02020603050405020304" pitchFamily="18" charset="0"/>
              </a:rPr>
              <a:t>DATA DICTIONARY</a:t>
            </a:r>
          </a:p>
          <a:p>
            <a:r>
              <a:rPr lang="en-US" sz="1900" dirty="0" smtClean="0">
                <a:latin typeface="Times New Roman" panose="02020603050405020304" pitchFamily="18" charset="0"/>
                <a:cs typeface="Times New Roman" panose="02020603050405020304" pitchFamily="18" charset="0"/>
              </a:rPr>
              <a:t>EDA</a:t>
            </a:r>
          </a:p>
          <a:p>
            <a:r>
              <a:rPr lang="en-US" sz="1900" dirty="0" smtClean="0">
                <a:latin typeface="Times New Roman" panose="02020603050405020304" pitchFamily="18" charset="0"/>
                <a:cs typeface="Times New Roman" panose="02020603050405020304" pitchFamily="18" charset="0"/>
              </a:rPr>
              <a:t>UNIVARIATE ANALYSIS</a:t>
            </a:r>
          </a:p>
          <a:p>
            <a:r>
              <a:rPr lang="en-US" sz="1900" dirty="0" smtClean="0">
                <a:latin typeface="Times New Roman" panose="02020603050405020304" pitchFamily="18" charset="0"/>
                <a:cs typeface="Times New Roman" panose="02020603050405020304" pitchFamily="18" charset="0"/>
              </a:rPr>
              <a:t>BIVARIATE ANALYSIS</a:t>
            </a:r>
          </a:p>
          <a:p>
            <a:r>
              <a:rPr lang="en-US" sz="1900" dirty="0" smtClean="0">
                <a:latin typeface="Times New Roman" panose="02020603050405020304" pitchFamily="18" charset="0"/>
                <a:cs typeface="Times New Roman" panose="02020603050405020304" pitchFamily="18" charset="0"/>
              </a:rPr>
              <a:t>MULTIVARIATE ANALYSIS</a:t>
            </a:r>
          </a:p>
          <a:p>
            <a:r>
              <a:rPr lang="en-US" sz="1900" dirty="0" smtClean="0">
                <a:latin typeface="Times New Roman" panose="02020603050405020304" pitchFamily="18" charset="0"/>
                <a:cs typeface="Times New Roman" panose="02020603050405020304" pitchFamily="18" charset="0"/>
              </a:rPr>
              <a:t>EDA INFERENCES</a:t>
            </a:r>
          </a:p>
          <a:p>
            <a:r>
              <a:rPr lang="en-US" sz="1900" dirty="0" smtClean="0">
                <a:latin typeface="Times New Roman" panose="02020603050405020304" pitchFamily="18" charset="0"/>
                <a:cs typeface="Times New Roman" panose="02020603050405020304" pitchFamily="18" charset="0"/>
              </a:rPr>
              <a:t>RFM ANALYSIS</a:t>
            </a:r>
          </a:p>
          <a:p>
            <a:r>
              <a:rPr lang="en-US" sz="1900" dirty="0" smtClean="0">
                <a:latin typeface="Times New Roman" panose="02020603050405020304" pitchFamily="18" charset="0"/>
                <a:cs typeface="Times New Roman" panose="02020603050405020304" pitchFamily="18" charset="0"/>
              </a:rPr>
              <a:t>RFM ANALYSIS &amp; CUSTOMER SEGMENTATION</a:t>
            </a:r>
          </a:p>
          <a:p>
            <a:r>
              <a:rPr lang="en-US" sz="1900" dirty="0" smtClean="0">
                <a:latin typeface="Times New Roman" panose="02020603050405020304" pitchFamily="18" charset="0"/>
                <a:cs typeface="Times New Roman" panose="02020603050405020304" pitchFamily="18" charset="0"/>
              </a:rPr>
              <a:t>CUSTOMER SEGMENTATION : BEST CUSTOMERS</a:t>
            </a:r>
          </a:p>
          <a:p>
            <a:r>
              <a:rPr lang="en-US" sz="1900" dirty="0">
                <a:latin typeface="Times New Roman" panose="02020603050405020304" pitchFamily="18" charset="0"/>
                <a:cs typeface="Times New Roman" panose="02020603050405020304" pitchFamily="18" charset="0"/>
              </a:rPr>
              <a:t>CUSTOMER SEGMENTATION : </a:t>
            </a:r>
            <a:r>
              <a:rPr lang="en-US" sz="1900" dirty="0" smtClean="0">
                <a:latin typeface="Times New Roman" panose="02020603050405020304" pitchFamily="18" charset="0"/>
                <a:cs typeface="Times New Roman" panose="02020603050405020304" pitchFamily="18" charset="0"/>
              </a:rPr>
              <a:t>LOYAL CUSTOMERS</a:t>
            </a:r>
          </a:p>
          <a:p>
            <a:r>
              <a:rPr lang="en-US" sz="1900" dirty="0">
                <a:latin typeface="Times New Roman" panose="02020603050405020304" pitchFamily="18" charset="0"/>
                <a:cs typeface="Times New Roman" panose="02020603050405020304" pitchFamily="18" charset="0"/>
              </a:rPr>
              <a:t>CUSTOMER SEGMENTATION : </a:t>
            </a:r>
            <a:r>
              <a:rPr lang="en-US" sz="1900" dirty="0" smtClean="0">
                <a:latin typeface="Times New Roman" panose="02020603050405020304" pitchFamily="18" charset="0"/>
                <a:cs typeface="Times New Roman" panose="02020603050405020304" pitchFamily="18" charset="0"/>
              </a:rPr>
              <a:t>RISKY </a:t>
            </a:r>
            <a:r>
              <a:rPr lang="en-US" sz="1900" dirty="0">
                <a:latin typeface="Times New Roman" panose="02020603050405020304" pitchFamily="18" charset="0"/>
                <a:cs typeface="Times New Roman" panose="02020603050405020304" pitchFamily="18" charset="0"/>
              </a:rPr>
              <a:t>CUSTOMERS</a:t>
            </a:r>
          </a:p>
          <a:p>
            <a:r>
              <a:rPr lang="en-US" sz="1900" dirty="0">
                <a:latin typeface="Times New Roman" panose="02020603050405020304" pitchFamily="18" charset="0"/>
                <a:cs typeface="Times New Roman" panose="02020603050405020304" pitchFamily="18" charset="0"/>
              </a:rPr>
              <a:t>CUSTOMER SEGMENTATION : </a:t>
            </a:r>
            <a:r>
              <a:rPr lang="en-US" sz="1900" dirty="0" smtClean="0">
                <a:latin typeface="Times New Roman" panose="02020603050405020304" pitchFamily="18" charset="0"/>
                <a:cs typeface="Times New Roman" panose="02020603050405020304" pitchFamily="18" charset="0"/>
              </a:rPr>
              <a:t>LOST CUSTOMERS</a:t>
            </a:r>
          </a:p>
          <a:p>
            <a:r>
              <a:rPr lang="en-US" sz="1900" dirty="0" smtClean="0">
                <a:latin typeface="Times New Roman" panose="02020603050405020304" pitchFamily="18" charset="0"/>
                <a:cs typeface="Times New Roman" panose="02020603050405020304" pitchFamily="18" charset="0"/>
              </a:rPr>
              <a:t>RFM INFERENCES</a:t>
            </a:r>
            <a:endParaRPr lang="en-US" sz="1900" dirty="0">
              <a:latin typeface="Times New Roman" panose="02020603050405020304" pitchFamily="18" charset="0"/>
              <a:cs typeface="Times New Roman" panose="02020603050405020304" pitchFamily="18" charset="0"/>
            </a:endParaRPr>
          </a:p>
          <a:p>
            <a:pPr marL="0" indent="0">
              <a:buNone/>
            </a:pPr>
            <a:endParaRPr lang="en-US" dirty="0"/>
          </a:p>
          <a:p>
            <a:endParaRPr lang="en-US" dirty="0" smtClean="0"/>
          </a:p>
          <a:p>
            <a:pPr marL="0" indent="0">
              <a:buNone/>
            </a:pP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44342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0235" y="1169894"/>
            <a:ext cx="10981764" cy="5688106"/>
          </a:xfrm>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Weekly Trend of Sales &amp; MSRP </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1546413" y="635761"/>
            <a:ext cx="9070694" cy="682052"/>
          </a:xfrm>
        </p:spPr>
        <p:txBody>
          <a:bodyPr>
            <a:noAutofit/>
          </a:bodyPr>
          <a:lstStyle/>
          <a:p>
            <a:r>
              <a:rPr lang="en-US" dirty="0" smtClean="0">
                <a:latin typeface="Times New Roman" panose="02020603050405020304" pitchFamily="18" charset="0"/>
                <a:cs typeface="Times New Roman" panose="02020603050405020304" pitchFamily="18" charset="0"/>
              </a:rPr>
              <a:t>Trends of Sales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285207" y="1667010"/>
            <a:ext cx="8574741" cy="5190990"/>
          </a:xfrm>
          <a:prstGeom prst="rect">
            <a:avLst/>
          </a:prstGeom>
        </p:spPr>
      </p:pic>
      <p:pic>
        <p:nvPicPr>
          <p:cNvPr id="7" name="Picture 6"/>
          <p:cNvPicPr>
            <a:picLocks noChangeAspect="1"/>
          </p:cNvPicPr>
          <p:nvPr/>
        </p:nvPicPr>
        <p:blipFill>
          <a:blip r:embed="rId3"/>
          <a:stretch>
            <a:fillRect/>
          </a:stretch>
        </p:blipFill>
        <p:spPr>
          <a:xfrm>
            <a:off x="8743717" y="1667010"/>
            <a:ext cx="1457325" cy="676275"/>
          </a:xfrm>
          <a:prstGeom prst="rect">
            <a:avLst/>
          </a:prstGeom>
        </p:spPr>
      </p:pic>
    </p:spTree>
    <p:extLst>
      <p:ext uri="{BB962C8B-B14F-4D97-AF65-F5344CB8AC3E}">
        <p14:creationId xmlns:p14="http://schemas.microsoft.com/office/powerpoint/2010/main" val="3528509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753" y="624110"/>
            <a:ext cx="9917860" cy="747490"/>
          </a:xfrm>
        </p:spPr>
        <p:txBody>
          <a:bodyPr/>
          <a:lstStyle/>
          <a:p>
            <a:r>
              <a:rPr lang="en-US" dirty="0" smtClean="0">
                <a:latin typeface="Times New Roman" panose="02020603050405020304" pitchFamily="18" charset="0"/>
                <a:cs typeface="Times New Roman" panose="02020603050405020304" pitchFamily="18" charset="0"/>
              </a:rPr>
              <a:t>EDA INFERENCES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21224" y="1371600"/>
            <a:ext cx="10112188" cy="5230906"/>
          </a:xfrm>
        </p:spPr>
        <p:txBody>
          <a:bodyPr>
            <a:normAutofit/>
          </a:bodyPr>
          <a:lstStyle/>
          <a:p>
            <a:r>
              <a:rPr lang="en-US" sz="2000" dirty="0">
                <a:latin typeface="Times New Roman" panose="02020603050405020304" pitchFamily="18" charset="0"/>
                <a:cs typeface="Times New Roman" panose="02020603050405020304" pitchFamily="18" charset="0"/>
              </a:rPr>
              <a:t>The sales of classic cars appear to be the largest, while those of trains are the lowest</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Compared </a:t>
            </a:r>
            <a:r>
              <a:rPr lang="en-US" sz="2000" dirty="0">
                <a:latin typeface="Times New Roman" panose="02020603050405020304" pitchFamily="18" charset="0"/>
                <a:cs typeface="Times New Roman" panose="02020603050405020304" pitchFamily="18" charset="0"/>
              </a:rPr>
              <a:t>to small and large deals, medium deals typically result in substantially higher </a:t>
            </a:r>
            <a:r>
              <a:rPr lang="en-US" sz="2000" dirty="0" smtClean="0">
                <a:latin typeface="Times New Roman" panose="02020603050405020304" pitchFamily="18" charset="0"/>
                <a:cs typeface="Times New Roman" panose="02020603050405020304" pitchFamily="18" charset="0"/>
              </a:rPr>
              <a:t>sales.</a:t>
            </a: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terms of sales volume, Euro Shopping Channel appears to be the best client</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most popular items overall for both buying and selling are classic cars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Compared </a:t>
            </a:r>
            <a:r>
              <a:rPr lang="en-US" sz="2000" dirty="0">
                <a:latin typeface="Times New Roman" panose="02020603050405020304" pitchFamily="18" charset="0"/>
                <a:cs typeface="Times New Roman" panose="02020603050405020304" pitchFamily="18" charset="0"/>
              </a:rPr>
              <a:t>to other countries, the USA has the biggest sales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Spain's </a:t>
            </a:r>
            <a:r>
              <a:rPr lang="en-US" sz="2000" dirty="0">
                <a:latin typeface="Times New Roman" panose="02020603050405020304" pitchFamily="18" charset="0"/>
                <a:cs typeface="Times New Roman" panose="02020603050405020304" pitchFamily="18" charset="0"/>
              </a:rPr>
              <a:t>capital city Madrid produces the most sales compared to other cities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might be assumed that the corporation should concentrate on obtaining large size chunk projects as sales of large size deals have essentially remained flat throughout the years.</a:t>
            </a:r>
          </a:p>
        </p:txBody>
      </p:sp>
    </p:spTree>
    <p:extLst>
      <p:ext uri="{BB962C8B-B14F-4D97-AF65-F5344CB8AC3E}">
        <p14:creationId xmlns:p14="http://schemas.microsoft.com/office/powerpoint/2010/main" val="21089066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0201" y="676102"/>
            <a:ext cx="9070694" cy="682052"/>
          </a:xfrm>
        </p:spPr>
        <p:txBody>
          <a:bodyPr>
            <a:noAutofit/>
          </a:bodyPr>
          <a:lstStyle/>
          <a:p>
            <a:r>
              <a:rPr lang="en-US" dirty="0" smtClean="0">
                <a:latin typeface="Times New Roman" panose="02020603050405020304" pitchFamily="18" charset="0"/>
                <a:cs typeface="Times New Roman" panose="02020603050405020304" pitchFamily="18" charset="0"/>
              </a:rPr>
              <a:t>RFM ANALYSIS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2050" name="Picture 2" descr="RFM Metric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3854" y="2426930"/>
            <a:ext cx="8283388" cy="42615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600201" y="1195083"/>
            <a:ext cx="9422721" cy="1015663"/>
          </a:xfrm>
          <a:prstGeom prst="rect">
            <a:avLst/>
          </a:prstGeom>
          <a:noFill/>
        </p:spPr>
        <p:txBody>
          <a:bodyPr wrap="square" lIns="91440" tIns="45720" rIns="91440" bIns="45720">
            <a:spAutoFit/>
          </a:bodyPr>
          <a:lstStyle/>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“RFM” in RFM analysis stands for </a:t>
            </a:r>
            <a:r>
              <a:rPr lang="en-US" sz="2000" dirty="0" err="1">
                <a:latin typeface="Times New Roman" panose="02020603050405020304" pitchFamily="18" charset="0"/>
                <a:cs typeface="Times New Roman" panose="02020603050405020304" pitchFamily="18" charset="0"/>
              </a:rPr>
              <a:t>recency</a:t>
            </a:r>
            <a:r>
              <a:rPr lang="en-US" sz="2000" dirty="0">
                <a:latin typeface="Times New Roman" panose="02020603050405020304" pitchFamily="18" charset="0"/>
                <a:cs typeface="Times New Roman" panose="02020603050405020304" pitchFamily="18" charset="0"/>
              </a:rPr>
              <a:t>, frequency and monetary value. RFM analysis is a way to use data based on existing customer behavior to predict how a new customer is likely to act in the future. An RFM model is built using </a:t>
            </a:r>
            <a:r>
              <a:rPr lang="en-US" sz="2000" dirty="0" smtClean="0">
                <a:latin typeface="Times New Roman" panose="02020603050405020304" pitchFamily="18" charset="0"/>
                <a:cs typeface="Times New Roman" panose="02020603050405020304" pitchFamily="18" charset="0"/>
              </a:rPr>
              <a:t>the RFM metric:</a:t>
            </a:r>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5406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0201" y="676102"/>
            <a:ext cx="9070694" cy="682052"/>
          </a:xfrm>
        </p:spPr>
        <p:txBody>
          <a:bodyPr>
            <a:noAutofit/>
          </a:bodyPr>
          <a:lstStyle/>
          <a:p>
            <a:r>
              <a:rPr lang="en-US" dirty="0" smtClean="0">
                <a:latin typeface="Times New Roman" panose="02020603050405020304" pitchFamily="18" charset="0"/>
                <a:cs typeface="Times New Roman" panose="02020603050405020304" pitchFamily="18" charset="0"/>
              </a:rPr>
              <a:t>RFM ANALYSIS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2380129" y="1358154"/>
            <a:ext cx="9811871" cy="5325034"/>
          </a:xfrm>
        </p:spPr>
        <p:txBody>
          <a:bodyPr>
            <a:normAutofit/>
          </a:bodyPr>
          <a:lstStyle/>
          <a:p>
            <a:r>
              <a:rPr lang="en-US" sz="2000" dirty="0" smtClean="0">
                <a:solidFill>
                  <a:schemeClr val="tx1"/>
                </a:solidFill>
                <a:latin typeface="Times New Roman" panose="02020603050405020304" pitchFamily="18" charset="0"/>
                <a:cs typeface="Times New Roman" panose="02020603050405020304" pitchFamily="18" charset="0"/>
              </a:rPr>
              <a:t>Each of the RFM metrics, i.e., </a:t>
            </a:r>
            <a:r>
              <a:rPr lang="en-US" sz="2000" dirty="0" err="1" smtClean="0">
                <a:solidFill>
                  <a:schemeClr val="tx1"/>
                </a:solidFill>
                <a:latin typeface="Times New Roman" panose="02020603050405020304" pitchFamily="18" charset="0"/>
                <a:cs typeface="Times New Roman" panose="02020603050405020304" pitchFamily="18" charset="0"/>
              </a:rPr>
              <a:t>Recency</a:t>
            </a:r>
            <a:r>
              <a:rPr lang="en-US" sz="2000" dirty="0" smtClean="0">
                <a:solidFill>
                  <a:schemeClr val="tx1"/>
                </a:solidFill>
                <a:latin typeface="Times New Roman" panose="02020603050405020304" pitchFamily="18" charset="0"/>
                <a:cs typeface="Times New Roman" panose="02020603050405020304" pitchFamily="18" charset="0"/>
              </a:rPr>
              <a:t>, Frequency and Monetary were divided into 4 categories</a:t>
            </a:r>
          </a:p>
          <a:p>
            <a:pPr marL="0" indent="0">
              <a:buNone/>
            </a:pP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Customer segmentations were done as per various combinations of the 4 categories of the RFM metrics</a:t>
            </a:r>
            <a:r>
              <a:rPr lang="en-US" sz="2000" dirty="0" smtClean="0">
                <a:latin typeface="Times New Roman" panose="02020603050405020304" pitchFamily="18" charset="0"/>
                <a:cs typeface="Times New Roman" panose="02020603050405020304" pitchFamily="18" charset="0"/>
              </a:rPr>
              <a:t>.</a:t>
            </a:r>
          </a:p>
          <a:p>
            <a:r>
              <a:rPr lang="en-US" sz="2000" dirty="0" smtClean="0">
                <a:solidFill>
                  <a:schemeClr val="tx1"/>
                </a:solidFill>
                <a:latin typeface="Times New Roman" panose="02020603050405020304" pitchFamily="18" charset="0"/>
                <a:cs typeface="Times New Roman" panose="02020603050405020304" pitchFamily="18" charset="0"/>
              </a:rPr>
              <a:t>The various customer segments are:</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2770094" y="2019873"/>
            <a:ext cx="2339789" cy="1323439"/>
          </a:xfrm>
          <a:prstGeom prst="rect">
            <a:avLst/>
          </a:prstGeom>
          <a:noFill/>
        </p:spPr>
        <p:txBody>
          <a:bodyPr wrap="square" lIns="91440" tIns="45720" rIns="91440" bIns="45720">
            <a:spAutoFit/>
          </a:bodyPr>
          <a:lstStyle/>
          <a:p>
            <a:pPr marL="6286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High</a:t>
            </a:r>
            <a:r>
              <a:rPr lang="en-US" sz="2000" dirty="0">
                <a:latin typeface="Times New Roman" panose="02020603050405020304" pitchFamily="18" charset="0"/>
                <a:cs typeface="Times New Roman" panose="02020603050405020304" pitchFamily="18" charset="0"/>
              </a:rPr>
              <a:t>: H</a:t>
            </a:r>
          </a:p>
          <a:p>
            <a:pPr marL="6286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Medium: M</a:t>
            </a:r>
          </a:p>
          <a:p>
            <a:pPr marL="6286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Low: L</a:t>
            </a:r>
          </a:p>
          <a:p>
            <a:pPr marL="6286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Very Low: </a:t>
            </a:r>
            <a:r>
              <a:rPr lang="en-US" sz="2000" dirty="0" smtClean="0">
                <a:latin typeface="Times New Roman" panose="02020603050405020304" pitchFamily="18" charset="0"/>
                <a:cs typeface="Times New Roman" panose="02020603050405020304" pitchFamily="18" charset="0"/>
              </a:rPr>
              <a:t>VL</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822294" y="4679577"/>
            <a:ext cx="7862048" cy="1323439"/>
          </a:xfrm>
          <a:prstGeom prst="rect">
            <a:avLst/>
          </a:prstGeom>
          <a:noFill/>
        </p:spPr>
        <p:txBody>
          <a:bodyPr wrap="square" lIns="91440" tIns="45720" rIns="91440" bIns="45720">
            <a:spAutoFit/>
          </a:bodyPr>
          <a:lstStyle/>
          <a:p>
            <a:pPr marL="6286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Platinum which represents Best Customers </a:t>
            </a:r>
            <a:endParaRPr lang="en-US" sz="2000" dirty="0">
              <a:latin typeface="Times New Roman" panose="02020603050405020304" pitchFamily="18" charset="0"/>
              <a:cs typeface="Times New Roman" panose="02020603050405020304" pitchFamily="18" charset="0"/>
            </a:endParaRPr>
          </a:p>
          <a:p>
            <a:pPr marL="6286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Diamond which represents Loyal Customers</a:t>
            </a:r>
            <a:endParaRPr lang="en-US" sz="2000" dirty="0">
              <a:latin typeface="Times New Roman" panose="02020603050405020304" pitchFamily="18" charset="0"/>
              <a:cs typeface="Times New Roman" panose="02020603050405020304" pitchFamily="18" charset="0"/>
            </a:endParaRPr>
          </a:p>
          <a:p>
            <a:pPr marL="6286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Gold which represents Risky Customers (on the verge of churning)</a:t>
            </a:r>
            <a:endParaRPr lang="en-US" sz="2000" dirty="0">
              <a:latin typeface="Times New Roman" panose="02020603050405020304" pitchFamily="18" charset="0"/>
              <a:cs typeface="Times New Roman" panose="02020603050405020304" pitchFamily="18" charset="0"/>
            </a:endParaRPr>
          </a:p>
          <a:p>
            <a:pPr marL="6286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Silver which represents Lost Customers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3506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0201" y="676102"/>
            <a:ext cx="10192870" cy="682052"/>
          </a:xfrm>
        </p:spPr>
        <p:txBody>
          <a:bodyPr>
            <a:noAutofit/>
          </a:bodyPr>
          <a:lstStyle/>
          <a:p>
            <a:r>
              <a:rPr lang="en-US" dirty="0" smtClean="0">
                <a:latin typeface="Times New Roman" panose="02020603050405020304" pitchFamily="18" charset="0"/>
                <a:cs typeface="Times New Roman" panose="02020603050405020304" pitchFamily="18" charset="0"/>
              </a:rPr>
              <a:t>RFM ANALYSIS &amp; CUSTOMER SEGMENTATION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88259" y="1291810"/>
            <a:ext cx="12003741" cy="5566190"/>
          </a:xfrm>
          <a:prstGeom prst="rect">
            <a:avLst/>
          </a:prstGeom>
        </p:spPr>
      </p:pic>
    </p:spTree>
    <p:extLst>
      <p:ext uri="{BB962C8B-B14F-4D97-AF65-F5344CB8AC3E}">
        <p14:creationId xmlns:p14="http://schemas.microsoft.com/office/powerpoint/2010/main" val="12603320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0883" y="624110"/>
            <a:ext cx="9823730" cy="881961"/>
          </a:xfrm>
        </p:spPr>
        <p:txBody>
          <a:bodyPr>
            <a:normAutofit/>
          </a:bodyPr>
          <a:lstStyle/>
          <a:p>
            <a:r>
              <a:rPr lang="en-US" dirty="0" smtClean="0">
                <a:latin typeface="Times New Roman" panose="02020603050405020304" pitchFamily="18" charset="0"/>
                <a:cs typeface="Times New Roman" panose="02020603050405020304" pitchFamily="18" charset="0"/>
              </a:rPr>
              <a:t>CUSTOMER SEGMENT: BEST CUSTOMERS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srcRect t="3688" b="8169"/>
          <a:stretch/>
        </p:blipFill>
        <p:spPr>
          <a:xfrm>
            <a:off x="1680883" y="1331257"/>
            <a:ext cx="10332035" cy="5042648"/>
          </a:xfrm>
          <a:prstGeom prst="rect">
            <a:avLst/>
          </a:prstGeom>
        </p:spPr>
      </p:pic>
    </p:spTree>
    <p:extLst>
      <p:ext uri="{BB962C8B-B14F-4D97-AF65-F5344CB8AC3E}">
        <p14:creationId xmlns:p14="http://schemas.microsoft.com/office/powerpoint/2010/main" val="1810404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0883" y="624110"/>
            <a:ext cx="9823730" cy="881961"/>
          </a:xfrm>
        </p:spPr>
        <p:txBody>
          <a:bodyPr>
            <a:noAutofit/>
          </a:bodyPr>
          <a:lstStyle/>
          <a:p>
            <a:r>
              <a:rPr lang="en-US" dirty="0" smtClean="0">
                <a:latin typeface="Times New Roman" panose="02020603050405020304" pitchFamily="18" charset="0"/>
                <a:cs typeface="Times New Roman" panose="02020603050405020304" pitchFamily="18" charset="0"/>
              </a:rPr>
              <a:t>CUSTOMER SEGMENT: LOYAL CUSTOMERS</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srcRect b="5483"/>
          <a:stretch/>
        </p:blipFill>
        <p:spPr>
          <a:xfrm>
            <a:off x="1673880" y="1264023"/>
            <a:ext cx="10226767" cy="5177118"/>
          </a:xfrm>
          <a:prstGeom prst="rect">
            <a:avLst/>
          </a:prstGeom>
        </p:spPr>
      </p:pic>
    </p:spTree>
    <p:extLst>
      <p:ext uri="{BB962C8B-B14F-4D97-AF65-F5344CB8AC3E}">
        <p14:creationId xmlns:p14="http://schemas.microsoft.com/office/powerpoint/2010/main" val="18527700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0883" y="624110"/>
            <a:ext cx="9823730" cy="881961"/>
          </a:xfrm>
        </p:spPr>
        <p:txBody>
          <a:bodyPr>
            <a:noAutofit/>
          </a:bodyPr>
          <a:lstStyle/>
          <a:p>
            <a:r>
              <a:rPr lang="en-US" dirty="0" smtClean="0">
                <a:latin typeface="Times New Roman" panose="02020603050405020304" pitchFamily="18" charset="0"/>
                <a:cs typeface="Times New Roman" panose="02020603050405020304" pitchFamily="18" charset="0"/>
              </a:rPr>
              <a:t>CUSTOMER SEGMENT: RISKY CUSTOMERS</a:t>
            </a:r>
            <a:endParaRPr lang="en-US" dirty="0">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idx="1"/>
          </p:nvPr>
        </p:nvPicPr>
        <p:blipFill>
          <a:blip r:embed="rId2"/>
          <a:stretch>
            <a:fillRect/>
          </a:stretch>
        </p:blipFill>
        <p:spPr>
          <a:xfrm>
            <a:off x="6441141" y="1506071"/>
            <a:ext cx="5750859" cy="5351929"/>
          </a:xfrm>
          <a:prstGeom prst="rect">
            <a:avLst/>
          </a:prstGeom>
        </p:spPr>
      </p:pic>
      <p:pic>
        <p:nvPicPr>
          <p:cNvPr id="7" name="Picture 6"/>
          <p:cNvPicPr>
            <a:picLocks noChangeAspect="1"/>
          </p:cNvPicPr>
          <p:nvPr/>
        </p:nvPicPr>
        <p:blipFill>
          <a:blip r:embed="rId3"/>
          <a:stretch>
            <a:fillRect/>
          </a:stretch>
        </p:blipFill>
        <p:spPr>
          <a:xfrm>
            <a:off x="232582" y="1411500"/>
            <a:ext cx="6006853" cy="5446500"/>
          </a:xfrm>
          <a:prstGeom prst="rect">
            <a:avLst/>
          </a:prstGeom>
        </p:spPr>
      </p:pic>
      <p:sp>
        <p:nvSpPr>
          <p:cNvPr id="11" name="Rectangle 10"/>
          <p:cNvSpPr/>
          <p:nvPr/>
        </p:nvSpPr>
        <p:spPr>
          <a:xfrm>
            <a:off x="9316570" y="1411500"/>
            <a:ext cx="2249334" cy="369332"/>
          </a:xfrm>
          <a:prstGeom prst="rect">
            <a:avLst/>
          </a:prstGeom>
          <a:noFill/>
        </p:spPr>
        <p:txBody>
          <a:bodyPr wrap="none" lIns="91440" tIns="45720" rIns="91440" bIns="45720">
            <a:spAutoFit/>
          </a:bodyPr>
          <a:lstStyle/>
          <a:p>
            <a:pPr algn="ctr"/>
            <a:r>
              <a:rPr lang="en-US"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Max Risky Customers</a:t>
            </a:r>
            <a:endPar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6311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0883" y="624110"/>
            <a:ext cx="9823730" cy="881961"/>
          </a:xfrm>
        </p:spPr>
        <p:txBody>
          <a:bodyPr>
            <a:noAutofit/>
          </a:bodyPr>
          <a:lstStyle/>
          <a:p>
            <a:r>
              <a:rPr lang="en-US" dirty="0" smtClean="0">
                <a:latin typeface="Times New Roman" panose="02020603050405020304" pitchFamily="18" charset="0"/>
                <a:cs typeface="Times New Roman" panose="02020603050405020304" pitchFamily="18" charset="0"/>
              </a:rPr>
              <a:t>CUSTOMER SEGMENT: LOST CUSTOMERS</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3"/>
          <a:srcRect r="480" b="3456"/>
          <a:stretch/>
        </p:blipFill>
        <p:spPr>
          <a:xfrm>
            <a:off x="1680883" y="1381145"/>
            <a:ext cx="10273552" cy="5261701"/>
          </a:xfrm>
          <a:prstGeom prst="rect">
            <a:avLst/>
          </a:prstGeom>
        </p:spPr>
      </p:pic>
    </p:spTree>
    <p:extLst>
      <p:ext uri="{BB962C8B-B14F-4D97-AF65-F5344CB8AC3E}">
        <p14:creationId xmlns:p14="http://schemas.microsoft.com/office/powerpoint/2010/main" val="41012437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0883" y="624110"/>
            <a:ext cx="9823730" cy="881961"/>
          </a:xfrm>
        </p:spPr>
        <p:txBody>
          <a:bodyPr>
            <a:noAutofit/>
          </a:bodyPr>
          <a:lstStyle/>
          <a:p>
            <a:r>
              <a:rPr lang="en-US" dirty="0" smtClean="0">
                <a:latin typeface="Times New Roman" panose="02020603050405020304" pitchFamily="18" charset="0"/>
                <a:cs typeface="Times New Roman" panose="02020603050405020304" pitchFamily="18" charset="0"/>
              </a:rPr>
              <a:t>RFM INFERENCES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80883" y="1344706"/>
            <a:ext cx="9823729" cy="4566516"/>
          </a:xfrm>
        </p:spPr>
        <p:txBody>
          <a:bodyPr/>
          <a:lstStyle/>
          <a:p>
            <a:r>
              <a:rPr lang="en-US" sz="2000" dirty="0" smtClean="0">
                <a:solidFill>
                  <a:schemeClr val="tx1"/>
                </a:solidFill>
                <a:latin typeface="Times New Roman" panose="02020603050405020304" pitchFamily="18" charset="0"/>
                <a:cs typeface="Times New Roman" panose="02020603050405020304" pitchFamily="18" charset="0"/>
              </a:rPr>
              <a:t>Best and Loyal customers bring in decent revenue. Services can be same or improved in order to continue business with them</a:t>
            </a:r>
          </a:p>
          <a:p>
            <a:r>
              <a:rPr lang="en-US" sz="2000" dirty="0" smtClean="0">
                <a:solidFill>
                  <a:schemeClr val="tx1"/>
                </a:solidFill>
                <a:latin typeface="Times New Roman" panose="02020603050405020304" pitchFamily="18" charset="0"/>
                <a:cs typeface="Times New Roman" panose="02020603050405020304" pitchFamily="18" charset="0"/>
              </a:rPr>
              <a:t>There are a high number of Risky customers which have the potential to bring in great revenue. In order to increase the frequency of the sales with them, additional services can be introduced.</a:t>
            </a:r>
          </a:p>
          <a:p>
            <a:r>
              <a:rPr lang="en-US" sz="2000" dirty="0" smtClean="0">
                <a:solidFill>
                  <a:schemeClr val="tx1"/>
                </a:solidFill>
                <a:latin typeface="Times New Roman" panose="02020603050405020304" pitchFamily="18" charset="0"/>
                <a:cs typeface="Times New Roman" panose="02020603050405020304" pitchFamily="18" charset="0"/>
              </a:rPr>
              <a:t>Maximum Risky customers are from USA &amp; </a:t>
            </a:r>
            <a:r>
              <a:rPr lang="en-US" sz="2000" dirty="0">
                <a:solidFill>
                  <a:schemeClr val="tx1"/>
                </a:solidFill>
                <a:latin typeface="Times New Roman" panose="02020603050405020304" pitchFamily="18" charset="0"/>
                <a:cs typeface="Times New Roman" panose="02020603050405020304" pitchFamily="18" charset="0"/>
              </a:rPr>
              <a:t>France. It would be beneficial for business if shipping concerns for these nations could be managed better</a:t>
            </a:r>
            <a:r>
              <a:rPr lang="en-US" sz="2000" dirty="0" smtClean="0">
                <a:solidFill>
                  <a:schemeClr val="tx1"/>
                </a:solidFill>
                <a:latin typeface="Times New Roman" panose="02020603050405020304" pitchFamily="18" charset="0"/>
                <a:cs typeface="Times New Roman" panose="02020603050405020304" pitchFamily="18" charset="0"/>
              </a:rPr>
              <a:t>.</a:t>
            </a:r>
          </a:p>
          <a:p>
            <a:r>
              <a:rPr lang="en-US" sz="2000" dirty="0" smtClean="0">
                <a:solidFill>
                  <a:schemeClr val="tx1"/>
                </a:solidFill>
                <a:latin typeface="Times New Roman" panose="02020603050405020304" pitchFamily="18" charset="0"/>
                <a:cs typeface="Times New Roman" panose="02020603050405020304" pitchFamily="18" charset="0"/>
              </a:rPr>
              <a:t>There is nothing that can be done about Lost customers.</a:t>
            </a:r>
          </a:p>
          <a:p>
            <a:endParaRPr lang="en-US" dirty="0"/>
          </a:p>
        </p:txBody>
      </p:sp>
    </p:spTree>
    <p:extLst>
      <p:ext uri="{BB962C8B-B14F-4D97-AF65-F5344CB8AC3E}">
        <p14:creationId xmlns:p14="http://schemas.microsoft.com/office/powerpoint/2010/main" val="3134626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4737" y="651005"/>
            <a:ext cx="8911687" cy="1280890"/>
          </a:xfrm>
        </p:spPr>
        <p:txBody>
          <a:bodyPr/>
          <a:lstStyle/>
          <a:p>
            <a:r>
              <a:rPr lang="en-US" dirty="0" smtClean="0"/>
              <a:t>PROBLEM </a:t>
            </a:r>
            <a:r>
              <a:rPr lang="en-US" dirty="0" smtClean="0">
                <a:latin typeface="Times New Roman" panose="02020603050405020304" pitchFamily="18" charset="0"/>
                <a:cs typeface="Times New Roman" panose="02020603050405020304" pitchFamily="18" charset="0"/>
              </a:rPr>
              <a:t>STATEMENT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4706" y="1385047"/>
            <a:ext cx="7758953" cy="5339014"/>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a:t>
            </a:r>
            <a:r>
              <a:rPr lang="en-US" sz="2000" dirty="0" smtClean="0">
                <a:solidFill>
                  <a:schemeClr val="tx1"/>
                </a:solidFill>
                <a:latin typeface="Times New Roman" panose="02020603050405020304" pitchFamily="18" charset="0"/>
                <a:cs typeface="Times New Roman" panose="02020603050405020304" pitchFamily="18" charset="0"/>
              </a:rPr>
              <a:t>customers</a:t>
            </a:r>
            <a:r>
              <a:rPr lang="en-US" sz="2000" dirty="0" smtClean="0">
                <a:solidFill>
                  <a:schemeClr val="tx1"/>
                </a:solidFill>
                <a:latin typeface="Times New Roman" panose="02020603050405020304" pitchFamily="18" charset="0"/>
                <a:cs typeface="Times New Roman" panose="02020603050405020304" pitchFamily="18" charset="0"/>
              </a:rPr>
              <a:t>.</a:t>
            </a:r>
          </a:p>
          <a:p>
            <a:pPr algn="just"/>
            <a:r>
              <a:rPr lang="en-US" sz="2000" dirty="0" smtClean="0">
                <a:solidFill>
                  <a:schemeClr val="tx1"/>
                </a:solidFill>
                <a:latin typeface="Times New Roman" panose="02020603050405020304" pitchFamily="18" charset="0"/>
                <a:cs typeface="Times New Roman" panose="02020603050405020304" pitchFamily="18" charset="0"/>
              </a:rPr>
              <a:t>Copy -Paste the Link to the Tableau Workbook:</a:t>
            </a:r>
          </a:p>
          <a:p>
            <a:pPr marL="0" indent="0" algn="just">
              <a:buNone/>
            </a:pPr>
            <a:r>
              <a:rPr lang="en-US" sz="2000" u="sng" dirty="0">
                <a:solidFill>
                  <a:srgbClr val="FF0000"/>
                </a:solidFill>
                <a:latin typeface="Times New Roman" panose="02020603050405020304" pitchFamily="18" charset="0"/>
                <a:cs typeface="Times New Roman" panose="02020603050405020304" pitchFamily="18" charset="0"/>
              </a:rPr>
              <a:t>https://public.tableau.com/app/profile/ritusri.mohan/viz/MRAProject-Milestone1_16556457578490/RiskyCustomerschurning</a:t>
            </a:r>
            <a:endParaRPr lang="en-US" sz="2000" u="sng" dirty="0" smtClean="0">
              <a:solidFill>
                <a:srgbClr val="FF0000"/>
              </a:solidFill>
              <a:latin typeface="Times New Roman" panose="02020603050405020304" pitchFamily="18" charset="0"/>
              <a:cs typeface="Times New Roman" panose="02020603050405020304" pitchFamily="18" charset="0"/>
            </a:endParaRPr>
          </a:p>
          <a:p>
            <a:pPr marL="0" indent="0" algn="just">
              <a:buNone/>
            </a:pPr>
            <a:endParaRPr lang="en-US"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4108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7883" y="2967335"/>
            <a:ext cx="4256230"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endPar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135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102" y="441396"/>
            <a:ext cx="4049922" cy="1280890"/>
          </a:xfrm>
        </p:spPr>
        <p:txBody>
          <a:bodyPr/>
          <a:lstStyle/>
          <a:p>
            <a:pPr algn="ctr"/>
            <a:r>
              <a:rPr lang="en-US" dirty="0" smtClean="0"/>
              <a:t>DATA DICTIONARY</a:t>
            </a:r>
            <a:endParaRPr lang="en-US" dirty="0"/>
          </a:p>
        </p:txBody>
      </p:sp>
      <p:pic>
        <p:nvPicPr>
          <p:cNvPr id="5" name="Content Placeholder 3"/>
          <p:cNvPicPr>
            <a:picLocks noChangeAspect="1"/>
          </p:cNvPicPr>
          <p:nvPr/>
        </p:nvPicPr>
        <p:blipFill>
          <a:blip r:embed="rId2"/>
          <a:stretch>
            <a:fillRect/>
          </a:stretch>
        </p:blipFill>
        <p:spPr>
          <a:xfrm>
            <a:off x="4339395" y="656548"/>
            <a:ext cx="6615475" cy="5717357"/>
          </a:xfrm>
          <a:prstGeom prst="rect">
            <a:avLst/>
          </a:prstGeom>
        </p:spPr>
      </p:pic>
    </p:spTree>
    <p:extLst>
      <p:ext uri="{BB962C8B-B14F-4D97-AF65-F5344CB8AC3E}">
        <p14:creationId xmlns:p14="http://schemas.microsoft.com/office/powerpoint/2010/main" val="593137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3647" y="610662"/>
            <a:ext cx="10106117" cy="1137456"/>
          </a:xfrm>
        </p:spPr>
        <p:txBody>
          <a:bodyPr/>
          <a:lstStyle/>
          <a:p>
            <a:r>
              <a:rPr lang="en-US" dirty="0" smtClean="0">
                <a:latin typeface="Times New Roman" panose="02020603050405020304" pitchFamily="18" charset="0"/>
                <a:cs typeface="Times New Roman" panose="02020603050405020304" pitchFamily="18" charset="0"/>
              </a:rPr>
              <a:t>EXECUTIVE</a:t>
            </a:r>
            <a:r>
              <a:rPr lang="en-US" dirty="0" smtClean="0"/>
              <a:t> </a:t>
            </a:r>
            <a:r>
              <a:rPr lang="en-US" dirty="0" smtClean="0">
                <a:solidFill>
                  <a:schemeClr val="tx1">
                    <a:lumMod val="65000"/>
                    <a:lumOff val="35000"/>
                  </a:schemeClr>
                </a:solidFill>
                <a:latin typeface="Times New Roman" panose="02020603050405020304" pitchFamily="18" charset="0"/>
                <a:cs typeface="Times New Roman" panose="02020603050405020304" pitchFamily="18" charset="0"/>
              </a:rPr>
              <a:t>SUMMARY OF DATA</a:t>
            </a:r>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954741" y="1344705"/>
            <a:ext cx="11237259" cy="5647766"/>
          </a:xfrm>
        </p:spPr>
        <p:txBody>
          <a:bodyPr/>
          <a:lstStyle/>
          <a:p>
            <a:r>
              <a:rPr lang="en-US" sz="2000" dirty="0" smtClean="0">
                <a:latin typeface="Times New Roman" panose="02020603050405020304" pitchFamily="18" charset="0"/>
                <a:cs typeface="Times New Roman" panose="02020603050405020304" pitchFamily="18" charset="0"/>
              </a:rPr>
              <a:t>The excel file was uploaded on Tableau and explored.</a:t>
            </a:r>
          </a:p>
          <a:p>
            <a:r>
              <a:rPr lang="en-US" sz="2000" dirty="0" smtClean="0">
                <a:latin typeface="Times New Roman" panose="02020603050405020304" pitchFamily="18" charset="0"/>
                <a:cs typeface="Times New Roman" panose="02020603050405020304" pitchFamily="18" charset="0"/>
              </a:rPr>
              <a:t>There are 2747 rows and 20 columns.</a:t>
            </a:r>
          </a:p>
          <a:p>
            <a:r>
              <a:rPr lang="en-US" sz="2000" dirty="0" smtClean="0">
                <a:latin typeface="Times New Roman" panose="02020603050405020304" pitchFamily="18" charset="0"/>
                <a:cs typeface="Times New Roman" panose="02020603050405020304" pitchFamily="18" charset="0"/>
              </a:rPr>
              <a:t>There are no null values</a:t>
            </a:r>
          </a:p>
          <a:p>
            <a:pPr marL="0" indent="0">
              <a:buNone/>
            </a:pPr>
            <a:r>
              <a:rPr lang="en-US" dirty="0" smtClean="0"/>
              <a:t> </a:t>
            </a:r>
          </a:p>
          <a:p>
            <a:endParaRPr lang="en-US" dirty="0" smtClean="0"/>
          </a:p>
          <a:p>
            <a:pPr marL="0" indent="0">
              <a:buNone/>
            </a:pPr>
            <a:endParaRPr lang="en-US" dirty="0"/>
          </a:p>
        </p:txBody>
      </p:sp>
      <p:pic>
        <p:nvPicPr>
          <p:cNvPr id="7" name="Picture 6"/>
          <p:cNvPicPr>
            <a:picLocks noChangeAspect="1"/>
          </p:cNvPicPr>
          <p:nvPr/>
        </p:nvPicPr>
        <p:blipFill>
          <a:blip r:embed="rId2"/>
          <a:stretch>
            <a:fillRect/>
          </a:stretch>
        </p:blipFill>
        <p:spPr>
          <a:xfrm>
            <a:off x="954741" y="3051082"/>
            <a:ext cx="11077575" cy="2638425"/>
          </a:xfrm>
          <a:prstGeom prst="rect">
            <a:avLst/>
          </a:prstGeom>
        </p:spPr>
      </p:pic>
    </p:spTree>
    <p:extLst>
      <p:ext uri="{BB962C8B-B14F-4D97-AF65-F5344CB8AC3E}">
        <p14:creationId xmlns:p14="http://schemas.microsoft.com/office/powerpoint/2010/main" val="3593124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859" y="624110"/>
            <a:ext cx="9944753" cy="855066"/>
          </a:xfrm>
        </p:spPr>
        <p:txBody>
          <a:bodyPr/>
          <a:lstStyle/>
          <a:p>
            <a:r>
              <a:rPr lang="en-US" dirty="0" smtClean="0">
                <a:latin typeface="Times New Roman" panose="02020603050405020304" pitchFamily="18" charset="0"/>
                <a:cs typeface="Times New Roman" panose="02020603050405020304" pitchFamily="18" charset="0"/>
              </a:rPr>
              <a:t>EDA ANALYSIS IN TABLEAU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7577" y="1371600"/>
            <a:ext cx="9897035" cy="5151980"/>
          </a:xfrm>
        </p:spPr>
        <p:txBody>
          <a:bodyPr>
            <a:normAutofit/>
          </a:bodyPr>
          <a:lstStyle/>
          <a:p>
            <a:r>
              <a:rPr lang="en-US" sz="2400" dirty="0">
                <a:latin typeface="Times New Roman" panose="02020603050405020304" pitchFamily="18" charset="0"/>
                <a:cs typeface="Times New Roman" panose="02020603050405020304" pitchFamily="18" charset="0"/>
              </a:rPr>
              <a:t>Univariate </a:t>
            </a:r>
            <a:r>
              <a:rPr lang="en-US" sz="2400" dirty="0" smtClean="0">
                <a:latin typeface="Times New Roman" panose="02020603050405020304" pitchFamily="18" charset="0"/>
                <a:cs typeface="Times New Roman" panose="02020603050405020304" pitchFamily="18" charset="0"/>
              </a:rPr>
              <a:t>Analysis</a:t>
            </a:r>
          </a:p>
          <a:p>
            <a:r>
              <a:rPr lang="en-US" sz="2400" dirty="0" smtClean="0">
                <a:latin typeface="Times New Roman" panose="02020603050405020304" pitchFamily="18" charset="0"/>
                <a:cs typeface="Times New Roman" panose="02020603050405020304" pitchFamily="18" charset="0"/>
              </a:rPr>
              <a:t>Bivariate Analysis</a:t>
            </a:r>
          </a:p>
          <a:p>
            <a:r>
              <a:rPr lang="en-US" sz="2400" dirty="0" smtClean="0">
                <a:latin typeface="Times New Roman" panose="02020603050405020304" pitchFamily="18" charset="0"/>
                <a:cs typeface="Times New Roman" panose="02020603050405020304" pitchFamily="18" charset="0"/>
              </a:rPr>
              <a:t>Multivariate Analysis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236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13" y="635760"/>
            <a:ext cx="9070694" cy="801279"/>
          </a:xfrm>
        </p:spPr>
        <p:txBody>
          <a:bodyPr>
            <a:normAutofit fontScale="90000"/>
          </a:bodyPr>
          <a:lstStyle/>
          <a:p>
            <a:r>
              <a:rPr lang="en-US" sz="4000" dirty="0">
                <a:latin typeface="Times New Roman" panose="02020603050405020304" pitchFamily="18" charset="0"/>
                <a:cs typeface="Times New Roman" panose="02020603050405020304" pitchFamily="18" charset="0"/>
              </a:rPr>
              <a:t>Univariate Analysis</a:t>
            </a:r>
            <a:r>
              <a:rPr lang="en-US" dirty="0"/>
              <a:t/>
            </a:r>
            <a:br>
              <a:rPr lang="en-US" dirty="0"/>
            </a:br>
            <a:endParaRPr lang="en-US" dirty="0"/>
          </a:p>
        </p:txBody>
      </p:sp>
      <p:pic>
        <p:nvPicPr>
          <p:cNvPr id="4" name="Content Placeholder 3"/>
          <p:cNvPicPr>
            <a:picLocks noGrp="1" noChangeAspect="1"/>
          </p:cNvPicPr>
          <p:nvPr>
            <p:ph idx="1"/>
          </p:nvPr>
        </p:nvPicPr>
        <p:blipFill rotWithShape="1">
          <a:blip r:embed="rId2"/>
          <a:srcRect t="6666" r="4378"/>
          <a:stretch/>
        </p:blipFill>
        <p:spPr>
          <a:xfrm>
            <a:off x="793376" y="1310694"/>
            <a:ext cx="5660040" cy="4283282"/>
          </a:xfrm>
          <a:prstGeom prst="rect">
            <a:avLst/>
          </a:prstGeom>
        </p:spPr>
      </p:pic>
      <p:pic>
        <p:nvPicPr>
          <p:cNvPr id="5" name="Picture 4"/>
          <p:cNvPicPr>
            <a:picLocks noChangeAspect="1"/>
          </p:cNvPicPr>
          <p:nvPr/>
        </p:nvPicPr>
        <p:blipFill rotWithShape="1">
          <a:blip r:embed="rId3"/>
          <a:srcRect t="6706" r="2126"/>
          <a:stretch/>
        </p:blipFill>
        <p:spPr>
          <a:xfrm>
            <a:off x="6606115" y="1310694"/>
            <a:ext cx="5389170" cy="4173909"/>
          </a:xfrm>
          <a:prstGeom prst="rect">
            <a:avLst/>
          </a:prstGeom>
        </p:spPr>
      </p:pic>
      <p:sp>
        <p:nvSpPr>
          <p:cNvPr id="6" name="Rectangle 5"/>
          <p:cNvSpPr/>
          <p:nvPr/>
        </p:nvSpPr>
        <p:spPr>
          <a:xfrm>
            <a:off x="1159302" y="5793730"/>
            <a:ext cx="10079224" cy="400110"/>
          </a:xfrm>
          <a:prstGeom prst="rect">
            <a:avLst/>
          </a:prstGeom>
        </p:spPr>
        <p:txBody>
          <a:bodyPr wrap="square">
            <a:spAutoFit/>
          </a:bodyPr>
          <a:lstStyle/>
          <a:p>
            <a:pPr algn="ctr"/>
            <a:r>
              <a:rPr lang="en-US" sz="2000" spc="-105" dirty="0">
                <a:latin typeface="Times New Roman" panose="02020603050405020304" pitchFamily="18" charset="0"/>
                <a:cs typeface="Times New Roman" panose="02020603050405020304" pitchFamily="18" charset="0"/>
              </a:rPr>
              <a:t>The</a:t>
            </a:r>
            <a:r>
              <a:rPr lang="en-US" sz="2000" spc="-165" dirty="0">
                <a:latin typeface="Times New Roman" panose="02020603050405020304" pitchFamily="18" charset="0"/>
                <a:cs typeface="Times New Roman" panose="02020603050405020304" pitchFamily="18" charset="0"/>
              </a:rPr>
              <a:t> </a:t>
            </a:r>
            <a:r>
              <a:rPr lang="en-US" sz="2000" spc="-30" dirty="0">
                <a:latin typeface="Times New Roman" panose="02020603050405020304" pitchFamily="18" charset="0"/>
                <a:cs typeface="Times New Roman" panose="02020603050405020304" pitchFamily="18" charset="0"/>
              </a:rPr>
              <a:t>numeric</a:t>
            </a:r>
            <a:r>
              <a:rPr lang="en-US" sz="2000" spc="-18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variable</a:t>
            </a:r>
            <a:r>
              <a:rPr lang="en-US" sz="2000" spc="-200" dirty="0">
                <a:latin typeface="Times New Roman" panose="02020603050405020304" pitchFamily="18" charset="0"/>
                <a:cs typeface="Times New Roman" panose="02020603050405020304" pitchFamily="18" charset="0"/>
              </a:rPr>
              <a:t> </a:t>
            </a:r>
            <a:r>
              <a:rPr lang="en-US" sz="2000" spc="-105" dirty="0">
                <a:latin typeface="Times New Roman" panose="02020603050405020304" pitchFamily="18" charset="0"/>
                <a:cs typeface="Times New Roman" panose="02020603050405020304" pitchFamily="18" charset="0"/>
              </a:rPr>
              <a:t>Sales</a:t>
            </a:r>
            <a:r>
              <a:rPr lang="en-US" sz="2000" spc="-170" dirty="0">
                <a:latin typeface="Times New Roman" panose="02020603050405020304" pitchFamily="18" charset="0"/>
                <a:cs typeface="Times New Roman" panose="02020603050405020304" pitchFamily="18" charset="0"/>
              </a:rPr>
              <a:t> </a:t>
            </a:r>
            <a:r>
              <a:rPr lang="en-US" sz="2000" spc="65" dirty="0">
                <a:latin typeface="Times New Roman" panose="02020603050405020304" pitchFamily="18" charset="0"/>
                <a:cs typeface="Times New Roman" panose="02020603050405020304" pitchFamily="18" charset="0"/>
              </a:rPr>
              <a:t>&amp;</a:t>
            </a:r>
            <a:r>
              <a:rPr lang="en-US" sz="2000" spc="-15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Monetary</a:t>
            </a:r>
            <a:r>
              <a:rPr lang="en-US" sz="2000" spc="-18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are</a:t>
            </a:r>
            <a:r>
              <a:rPr lang="en-US" sz="2000" spc="-160" dirty="0">
                <a:latin typeface="Times New Roman" panose="02020603050405020304" pitchFamily="18" charset="0"/>
                <a:cs typeface="Times New Roman" panose="02020603050405020304" pitchFamily="18" charset="0"/>
              </a:rPr>
              <a:t> </a:t>
            </a:r>
            <a:r>
              <a:rPr lang="en-US" sz="2000" spc="-45" dirty="0">
                <a:latin typeface="Times New Roman" panose="02020603050405020304" pitchFamily="18" charset="0"/>
                <a:cs typeface="Times New Roman" panose="02020603050405020304" pitchFamily="18" charset="0"/>
              </a:rPr>
              <a:t>nearly</a:t>
            </a:r>
            <a:r>
              <a:rPr lang="en-US" sz="2000" spc="-16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same</a:t>
            </a:r>
            <a:r>
              <a:rPr lang="en-US" sz="2000" spc="-185" dirty="0">
                <a:latin typeface="Times New Roman" panose="02020603050405020304" pitchFamily="18" charset="0"/>
                <a:cs typeface="Times New Roman" panose="02020603050405020304" pitchFamily="18" charset="0"/>
              </a:rPr>
              <a:t> </a:t>
            </a:r>
            <a:r>
              <a:rPr lang="en-US" sz="2000" spc="-110" dirty="0">
                <a:latin typeface="Times New Roman" panose="02020603050405020304" pitchFamily="18" charset="0"/>
                <a:cs typeface="Times New Roman" panose="02020603050405020304" pitchFamily="18" charset="0"/>
              </a:rPr>
              <a:t>slightly</a:t>
            </a:r>
            <a:r>
              <a:rPr lang="en-US" sz="2000" spc="-180" dirty="0">
                <a:latin typeface="Times New Roman" panose="02020603050405020304" pitchFamily="18" charset="0"/>
                <a:cs typeface="Times New Roman" panose="02020603050405020304" pitchFamily="18" charset="0"/>
              </a:rPr>
              <a:t> </a:t>
            </a:r>
            <a:r>
              <a:rPr lang="en-US" sz="2000" spc="-95" dirty="0">
                <a:latin typeface="Times New Roman" panose="02020603050405020304" pitchFamily="18" charset="0"/>
                <a:cs typeface="Times New Roman" panose="02020603050405020304" pitchFamily="18" charset="0"/>
              </a:rPr>
              <a:t>right</a:t>
            </a:r>
            <a:r>
              <a:rPr lang="en-US" sz="2000" spc="-14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skewed</a:t>
            </a:r>
            <a:r>
              <a:rPr lang="en-US" sz="2000" spc="-180" dirty="0">
                <a:latin typeface="Times New Roman" panose="02020603050405020304" pitchFamily="18" charset="0"/>
                <a:cs typeface="Times New Roman" panose="02020603050405020304" pitchFamily="18" charset="0"/>
              </a:rPr>
              <a:t> </a:t>
            </a:r>
            <a:r>
              <a:rPr lang="en-US" sz="2000" spc="-20" dirty="0">
                <a:latin typeface="Times New Roman" panose="02020603050405020304" pitchFamily="18" charset="0"/>
                <a:cs typeface="Times New Roman" panose="02020603050405020304" pitchFamily="18" charset="0"/>
              </a:rPr>
              <a:t>bell</a:t>
            </a:r>
            <a:r>
              <a:rPr lang="en-US" sz="2000" spc="-18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curve</a:t>
            </a:r>
            <a:r>
              <a:rPr lang="en-US" sz="2000" spc="-140" dirty="0">
                <a:latin typeface="Times New Roman" panose="02020603050405020304" pitchFamily="18" charset="0"/>
                <a:cs typeface="Times New Roman" panose="02020603050405020304" pitchFamily="18" charset="0"/>
              </a:rPr>
              <a:t> </a:t>
            </a:r>
            <a:r>
              <a:rPr lang="en-US" sz="2000" spc="-27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5356882" y="1437824"/>
            <a:ext cx="724878"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Sales</a:t>
            </a:r>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7"/>
          <p:cNvSpPr/>
          <p:nvPr/>
        </p:nvSpPr>
        <p:spPr>
          <a:xfrm>
            <a:off x="10815154" y="1437039"/>
            <a:ext cx="118013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Monetary</a:t>
            </a:r>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969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5237"/>
          <a:stretch/>
        </p:blipFill>
        <p:spPr>
          <a:xfrm>
            <a:off x="271090" y="1465728"/>
            <a:ext cx="5538039" cy="4303060"/>
          </a:xfrm>
          <a:prstGeom prst="rect">
            <a:avLst/>
          </a:prstGeom>
        </p:spPr>
      </p:pic>
      <p:pic>
        <p:nvPicPr>
          <p:cNvPr id="6" name="Picture 5"/>
          <p:cNvPicPr>
            <a:picLocks noChangeAspect="1"/>
          </p:cNvPicPr>
          <p:nvPr/>
        </p:nvPicPr>
        <p:blipFill>
          <a:blip r:embed="rId3"/>
          <a:stretch>
            <a:fillRect/>
          </a:stretch>
        </p:blipFill>
        <p:spPr>
          <a:xfrm>
            <a:off x="5816063" y="1465727"/>
            <a:ext cx="5936767" cy="4303061"/>
          </a:xfrm>
          <a:prstGeom prst="rect">
            <a:avLst/>
          </a:prstGeom>
        </p:spPr>
      </p:pic>
      <p:sp>
        <p:nvSpPr>
          <p:cNvPr id="7" name="Rectangle 6"/>
          <p:cNvSpPr/>
          <p:nvPr/>
        </p:nvSpPr>
        <p:spPr>
          <a:xfrm>
            <a:off x="3626368" y="1518649"/>
            <a:ext cx="192713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Quantity ordered</a:t>
            </a:r>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7"/>
          <p:cNvSpPr/>
          <p:nvPr/>
        </p:nvSpPr>
        <p:spPr>
          <a:xfrm>
            <a:off x="10475615" y="1518649"/>
            <a:ext cx="124425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Price each</a:t>
            </a:r>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Title 1"/>
          <p:cNvSpPr>
            <a:spLocks noGrp="1"/>
          </p:cNvSpPr>
          <p:nvPr>
            <p:ph type="title"/>
          </p:nvPr>
        </p:nvSpPr>
        <p:spPr>
          <a:xfrm>
            <a:off x="1546413" y="635760"/>
            <a:ext cx="9070694" cy="801279"/>
          </a:xfrm>
        </p:spPr>
        <p:txBody>
          <a:bodyPr>
            <a:normAutofit fontScale="90000"/>
          </a:bodyPr>
          <a:lstStyle/>
          <a:p>
            <a:r>
              <a:rPr lang="en-US" sz="4000" dirty="0">
                <a:latin typeface="Times New Roman" panose="02020603050405020304" pitchFamily="18" charset="0"/>
                <a:cs typeface="Times New Roman" panose="02020603050405020304" pitchFamily="18" charset="0"/>
              </a:rPr>
              <a:t>Univariate</a:t>
            </a:r>
            <a:r>
              <a:rPr lang="en-US" dirty="0"/>
              <a:t> </a:t>
            </a:r>
            <a:r>
              <a:rPr lang="en-US" dirty="0">
                <a:latin typeface="Times New Roman" panose="02020603050405020304" pitchFamily="18" charset="0"/>
                <a:cs typeface="Times New Roman" panose="02020603050405020304" pitchFamily="18" charset="0"/>
              </a:rPr>
              <a:t>Analysis</a:t>
            </a:r>
            <a:r>
              <a:rPr lang="en-US" dirty="0"/>
              <a:t/>
            </a:r>
            <a:br>
              <a:rPr lang="en-US" dirty="0"/>
            </a:br>
            <a:endParaRPr lang="en-US" dirty="0"/>
          </a:p>
        </p:txBody>
      </p:sp>
      <p:sp>
        <p:nvSpPr>
          <p:cNvPr id="10" name="Rectangle 9"/>
          <p:cNvSpPr/>
          <p:nvPr/>
        </p:nvSpPr>
        <p:spPr>
          <a:xfrm>
            <a:off x="1159302" y="5793730"/>
            <a:ext cx="10079224" cy="400110"/>
          </a:xfrm>
          <a:prstGeom prst="rect">
            <a:avLst/>
          </a:prstGeom>
        </p:spPr>
        <p:txBody>
          <a:bodyPr wrap="square">
            <a:spAutoFit/>
          </a:bodyPr>
          <a:lstStyle/>
          <a:p>
            <a:pPr algn="ctr"/>
            <a:r>
              <a:rPr lang="en-US" sz="2000" spc="-105" dirty="0">
                <a:latin typeface="Times New Roman" panose="02020603050405020304" pitchFamily="18" charset="0"/>
                <a:cs typeface="Times New Roman" panose="02020603050405020304" pitchFamily="18" charset="0"/>
              </a:rPr>
              <a:t>The</a:t>
            </a:r>
            <a:r>
              <a:rPr lang="en-US" sz="2000" spc="-165" dirty="0">
                <a:latin typeface="Times New Roman" panose="02020603050405020304" pitchFamily="18" charset="0"/>
                <a:cs typeface="Times New Roman" panose="02020603050405020304" pitchFamily="18" charset="0"/>
              </a:rPr>
              <a:t> </a:t>
            </a:r>
            <a:r>
              <a:rPr lang="en-US" sz="2000" spc="-30" dirty="0">
                <a:latin typeface="Times New Roman" panose="02020603050405020304" pitchFamily="18" charset="0"/>
                <a:cs typeface="Times New Roman" panose="02020603050405020304" pitchFamily="18" charset="0"/>
              </a:rPr>
              <a:t>numeric</a:t>
            </a:r>
            <a:r>
              <a:rPr lang="en-US" sz="2000" spc="-18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variable</a:t>
            </a:r>
            <a:r>
              <a:rPr lang="en-US" sz="2000" spc="-200" dirty="0">
                <a:latin typeface="Times New Roman" panose="02020603050405020304" pitchFamily="18" charset="0"/>
                <a:cs typeface="Times New Roman" panose="02020603050405020304" pitchFamily="18" charset="0"/>
              </a:rPr>
              <a:t> </a:t>
            </a:r>
            <a:r>
              <a:rPr lang="en-US" sz="2000" spc="-105" dirty="0" smtClean="0">
                <a:latin typeface="Times New Roman" panose="02020603050405020304" pitchFamily="18" charset="0"/>
                <a:cs typeface="Times New Roman" panose="02020603050405020304" pitchFamily="18" charset="0"/>
              </a:rPr>
              <a:t>Quantity ordered </a:t>
            </a:r>
            <a:r>
              <a:rPr lang="en-US" sz="2000" spc="65" dirty="0" smtClean="0">
                <a:latin typeface="Times New Roman" panose="02020603050405020304" pitchFamily="18" charset="0"/>
                <a:cs typeface="Times New Roman" panose="02020603050405020304" pitchFamily="18" charset="0"/>
              </a:rPr>
              <a:t>&amp;</a:t>
            </a:r>
            <a:r>
              <a:rPr lang="en-US" sz="2000" spc="-155" dirty="0">
                <a:latin typeface="Times New Roman" panose="02020603050405020304" pitchFamily="18" charset="0"/>
                <a:cs typeface="Times New Roman" panose="02020603050405020304" pitchFamily="18" charset="0"/>
              </a:rPr>
              <a:t> </a:t>
            </a:r>
            <a:r>
              <a:rPr lang="en-US" sz="2000" spc="-155" dirty="0" smtClean="0">
                <a:latin typeface="Times New Roman" panose="02020603050405020304" pitchFamily="18" charset="0"/>
                <a:cs typeface="Times New Roman" panose="02020603050405020304" pitchFamily="18" charset="0"/>
              </a:rPr>
              <a:t>Price each</a:t>
            </a:r>
            <a:r>
              <a:rPr lang="en-US" sz="2000" spc="-180" dirty="0" smtClean="0">
                <a:latin typeface="Times New Roman" panose="02020603050405020304" pitchFamily="18" charset="0"/>
                <a:cs typeface="Times New Roman" panose="02020603050405020304" pitchFamily="18" charset="0"/>
              </a:rPr>
              <a:t> </a:t>
            </a:r>
            <a:r>
              <a:rPr lang="en-US" sz="2000" spc="5" dirty="0" smtClean="0">
                <a:latin typeface="Times New Roman" panose="02020603050405020304" pitchFamily="18" charset="0"/>
                <a:cs typeface="Times New Roman" panose="02020603050405020304" pitchFamily="18" charset="0"/>
              </a:rPr>
              <a:t>have both very high and low values.</a:t>
            </a:r>
            <a:r>
              <a:rPr lang="en-US" sz="2000" spc="-140" dirty="0" smtClean="0">
                <a:latin typeface="Times New Roman" panose="02020603050405020304" pitchFamily="18" charset="0"/>
                <a:cs typeface="Times New Roman" panose="02020603050405020304" pitchFamily="18" charset="0"/>
              </a:rPr>
              <a:t> </a:t>
            </a:r>
            <a:r>
              <a:rPr lang="en-US" sz="2000" spc="-27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367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1962" y="1410623"/>
            <a:ext cx="5994026" cy="3808689"/>
          </a:xfrm>
          <a:prstGeom prst="rect">
            <a:avLst/>
          </a:prstGeom>
        </p:spPr>
      </p:pic>
      <p:pic>
        <p:nvPicPr>
          <p:cNvPr id="5" name="Picture 4"/>
          <p:cNvPicPr>
            <a:picLocks noChangeAspect="1"/>
          </p:cNvPicPr>
          <p:nvPr/>
        </p:nvPicPr>
        <p:blipFill>
          <a:blip r:embed="rId3"/>
          <a:stretch>
            <a:fillRect/>
          </a:stretch>
        </p:blipFill>
        <p:spPr>
          <a:xfrm>
            <a:off x="6225988" y="1410623"/>
            <a:ext cx="5598082" cy="3827843"/>
          </a:xfrm>
          <a:prstGeom prst="rect">
            <a:avLst/>
          </a:prstGeom>
        </p:spPr>
      </p:pic>
      <p:sp>
        <p:nvSpPr>
          <p:cNvPr id="6" name="Title 1"/>
          <p:cNvSpPr>
            <a:spLocks noGrp="1"/>
          </p:cNvSpPr>
          <p:nvPr>
            <p:ph type="title"/>
          </p:nvPr>
        </p:nvSpPr>
        <p:spPr>
          <a:xfrm>
            <a:off x="1546413" y="635760"/>
            <a:ext cx="9070694" cy="801279"/>
          </a:xfrm>
        </p:spPr>
        <p:txBody>
          <a:bodyPr>
            <a:normAutofit fontScale="90000"/>
          </a:bodyPr>
          <a:lstStyle/>
          <a:p>
            <a:r>
              <a:rPr lang="en-US" sz="4000" dirty="0">
                <a:latin typeface="Times New Roman" panose="02020603050405020304" pitchFamily="18" charset="0"/>
                <a:cs typeface="Times New Roman" panose="02020603050405020304" pitchFamily="18" charset="0"/>
              </a:rPr>
              <a:t>Univariate Analysis</a:t>
            </a:r>
            <a:r>
              <a:rPr lang="en-US" dirty="0"/>
              <a:t/>
            </a:r>
            <a:br>
              <a:rPr lang="en-US" dirty="0"/>
            </a:br>
            <a:endParaRPr lang="en-US" dirty="0"/>
          </a:p>
        </p:txBody>
      </p:sp>
      <p:sp>
        <p:nvSpPr>
          <p:cNvPr id="7" name="Rectangle 6"/>
          <p:cNvSpPr/>
          <p:nvPr/>
        </p:nvSpPr>
        <p:spPr>
          <a:xfrm>
            <a:off x="399188" y="1429777"/>
            <a:ext cx="2324675"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Days since last order</a:t>
            </a:r>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7"/>
          <p:cNvSpPr/>
          <p:nvPr/>
        </p:nvSpPr>
        <p:spPr>
          <a:xfrm>
            <a:off x="10786014" y="1437039"/>
            <a:ext cx="869149"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MSRP</a:t>
            </a:r>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Rectangle 8"/>
          <p:cNvSpPr/>
          <p:nvPr/>
        </p:nvSpPr>
        <p:spPr>
          <a:xfrm>
            <a:off x="963706" y="5366998"/>
            <a:ext cx="5463988" cy="707886"/>
          </a:xfrm>
          <a:prstGeom prst="rect">
            <a:avLst/>
          </a:prstGeom>
        </p:spPr>
        <p:txBody>
          <a:bodyPr wrap="square">
            <a:spAutoFit/>
          </a:bodyPr>
          <a:lstStyle/>
          <a:p>
            <a:pPr marL="12700">
              <a:lnSpc>
                <a:spcPct val="100000"/>
              </a:lnSpc>
            </a:pPr>
            <a:r>
              <a:rPr lang="en-US" sz="2000" spc="-60" dirty="0" smtClean="0">
                <a:latin typeface="Times New Roman" panose="02020603050405020304" pitchFamily="18" charset="0"/>
                <a:cs typeface="Times New Roman" panose="02020603050405020304" pitchFamily="18" charset="0"/>
              </a:rPr>
              <a:t>In the Days since last order plot, customers</a:t>
            </a:r>
            <a:r>
              <a:rPr lang="en-US" sz="2000" spc="-195" dirty="0" smtClean="0">
                <a:latin typeface="Times New Roman" panose="02020603050405020304" pitchFamily="18" charset="0"/>
                <a:cs typeface="Times New Roman" panose="02020603050405020304" pitchFamily="18" charset="0"/>
              </a:rPr>
              <a:t> </a:t>
            </a:r>
            <a:r>
              <a:rPr lang="en-US" sz="2000" spc="40" dirty="0">
                <a:latin typeface="Times New Roman" panose="02020603050405020304" pitchFamily="18" charset="0"/>
                <a:cs typeface="Times New Roman" panose="02020603050405020304" pitchFamily="18" charset="0"/>
              </a:rPr>
              <a:t>have</a:t>
            </a:r>
            <a:r>
              <a:rPr lang="en-US" sz="2000" spc="-165" dirty="0">
                <a:latin typeface="Times New Roman" panose="02020603050405020304" pitchFamily="18" charset="0"/>
                <a:cs typeface="Times New Roman" panose="02020603050405020304" pitchFamily="18" charset="0"/>
              </a:rPr>
              <a:t> </a:t>
            </a:r>
            <a:r>
              <a:rPr lang="en-US" sz="2000" spc="165" dirty="0">
                <a:latin typeface="Times New Roman" panose="02020603050405020304" pitchFamily="18" charset="0"/>
                <a:cs typeface="Times New Roman" panose="02020603050405020304" pitchFamily="18" charset="0"/>
              </a:rPr>
              <a:t>a</a:t>
            </a:r>
            <a:r>
              <a:rPr lang="en-US" sz="2000" spc="-16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range</a:t>
            </a:r>
            <a:r>
              <a:rPr lang="en-US" sz="2000" spc="-15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of</a:t>
            </a:r>
            <a:r>
              <a:rPr lang="en-US" sz="2000" spc="-150" dirty="0">
                <a:latin typeface="Times New Roman" panose="02020603050405020304" pitchFamily="18" charset="0"/>
                <a:cs typeface="Times New Roman" panose="02020603050405020304" pitchFamily="18" charset="0"/>
              </a:rPr>
              <a:t> </a:t>
            </a:r>
            <a:r>
              <a:rPr lang="en-US" sz="2000" spc="-170" dirty="0">
                <a:latin typeface="Times New Roman" panose="02020603050405020304" pitchFamily="18" charset="0"/>
                <a:cs typeface="Times New Roman" panose="02020603050405020304" pitchFamily="18" charset="0"/>
              </a:rPr>
              <a:t>800-2800</a:t>
            </a:r>
            <a:r>
              <a:rPr lang="en-US" sz="2000" spc="-165" dirty="0">
                <a:latin typeface="Times New Roman" panose="02020603050405020304" pitchFamily="18" charset="0"/>
                <a:cs typeface="Times New Roman" panose="02020603050405020304" pitchFamily="18" charset="0"/>
              </a:rPr>
              <a:t> </a:t>
            </a:r>
            <a:r>
              <a:rPr lang="en-US" sz="2000" spc="-30" dirty="0">
                <a:latin typeface="Times New Roman" panose="02020603050405020304" pitchFamily="18" charset="0"/>
                <a:cs typeface="Times New Roman" panose="02020603050405020304" pitchFamily="18" charset="0"/>
              </a:rPr>
              <a:t>days</a:t>
            </a:r>
            <a:r>
              <a:rPr lang="en-US" sz="2000" spc="-14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of</a:t>
            </a:r>
            <a:r>
              <a:rPr lang="en-US" sz="2000" spc="-155" dirty="0">
                <a:latin typeface="Times New Roman" panose="02020603050405020304" pitchFamily="18" charset="0"/>
                <a:cs typeface="Times New Roman" panose="02020603050405020304" pitchFamily="18" charset="0"/>
              </a:rPr>
              <a:t> </a:t>
            </a:r>
            <a:r>
              <a:rPr lang="en-US" sz="2000" spc="-95" dirty="0">
                <a:latin typeface="Times New Roman" panose="02020603050405020304" pitchFamily="18" charset="0"/>
                <a:cs typeface="Times New Roman" panose="02020603050405020304" pitchFamily="18" charset="0"/>
              </a:rPr>
              <a:t>last</a:t>
            </a:r>
            <a:r>
              <a:rPr lang="en-US" sz="2000" spc="-165" dirty="0">
                <a:latin typeface="Times New Roman" panose="02020603050405020304" pitchFamily="18" charset="0"/>
                <a:cs typeface="Times New Roman" panose="02020603050405020304" pitchFamily="18" charset="0"/>
              </a:rPr>
              <a:t> </a:t>
            </a:r>
            <a:r>
              <a:rPr lang="en-US" sz="2000" spc="-95" dirty="0">
                <a:latin typeface="Times New Roman" panose="02020603050405020304" pitchFamily="18" charset="0"/>
                <a:cs typeface="Times New Roman" panose="02020603050405020304" pitchFamily="18" charset="0"/>
              </a:rPr>
              <a:t>orders.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177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1489</TotalTime>
  <Words>933</Words>
  <Application>Microsoft Office PowerPoint</Application>
  <PresentationFormat>Widescreen</PresentationFormat>
  <Paragraphs>121</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Century Gothic</vt:lpstr>
      <vt:lpstr>Times New Roman</vt:lpstr>
      <vt:lpstr>Wingdings 3</vt:lpstr>
      <vt:lpstr>Wisp</vt:lpstr>
      <vt:lpstr>MRA Project - MileStone 1</vt:lpstr>
      <vt:lpstr>CONTENTS</vt:lpstr>
      <vt:lpstr>PROBLEM STATEMENT</vt:lpstr>
      <vt:lpstr>DATA DICTIONARY</vt:lpstr>
      <vt:lpstr>EXECUTIVE SUMMARY OF DATA</vt:lpstr>
      <vt:lpstr>EDA ANALYSIS IN TABLEAU</vt:lpstr>
      <vt:lpstr>Univariate Analysis </vt:lpstr>
      <vt:lpstr>Univariate Analysis </vt:lpstr>
      <vt:lpstr>Univariate Analysis </vt:lpstr>
      <vt:lpstr>Bivariate Analysis </vt:lpstr>
      <vt:lpstr>Bivariate Analysis </vt:lpstr>
      <vt:lpstr>Bivariate Analysis </vt:lpstr>
      <vt:lpstr>Bivariate Analysis </vt:lpstr>
      <vt:lpstr>Multivariate Analysis </vt:lpstr>
      <vt:lpstr>Multivariate Analysis </vt:lpstr>
      <vt:lpstr>Multivariate Analysis </vt:lpstr>
      <vt:lpstr>Multivariate Analysis </vt:lpstr>
      <vt:lpstr>Trends of Sales </vt:lpstr>
      <vt:lpstr>Trends of Sales </vt:lpstr>
      <vt:lpstr>Trends of Sales </vt:lpstr>
      <vt:lpstr>EDA INFERENCES</vt:lpstr>
      <vt:lpstr>RFM ANALYSIS </vt:lpstr>
      <vt:lpstr>RFM ANALYSIS </vt:lpstr>
      <vt:lpstr>RFM ANALYSIS &amp; CUSTOMER SEGMENTATION </vt:lpstr>
      <vt:lpstr>CUSTOMER SEGMENT: BEST CUSTOMERS</vt:lpstr>
      <vt:lpstr>CUSTOMER SEGMENT: LOYAL CUSTOMERS</vt:lpstr>
      <vt:lpstr>CUSTOMER SEGMENT: RISKY CUSTOMERS</vt:lpstr>
      <vt:lpstr>CUSTOMER SEGMENT: LOST CUSTOMERS</vt:lpstr>
      <vt:lpstr>RFM INFERENCES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Ritusri Mohan</dc:creator>
  <cp:lastModifiedBy>Ritusri Mohan</cp:lastModifiedBy>
  <cp:revision>32</cp:revision>
  <dcterms:created xsi:type="dcterms:W3CDTF">2022-06-17T17:57:06Z</dcterms:created>
  <dcterms:modified xsi:type="dcterms:W3CDTF">2022-06-19T13:39:09Z</dcterms:modified>
</cp:coreProperties>
</file>