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3" r:id="rId8"/>
    <p:sldId id="264" r:id="rId9"/>
    <p:sldId id="266" r:id="rId10"/>
    <p:sldId id="265" r:id="rId11"/>
    <p:sldId id="267" r:id="rId12"/>
    <p:sldId id="262" r:id="rId13"/>
    <p:sldId id="268" r:id="rId14"/>
    <p:sldId id="269" r:id="rId15"/>
    <p:sldId id="272" r:id="rId16"/>
    <p:sldId id="276" r:id="rId17"/>
    <p:sldId id="277" r:id="rId18"/>
    <p:sldId id="273"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4B5C7-5295-4748-9F2C-163B9F465CF2}" type="datetimeFigureOut">
              <a:rPr lang="en-US" smtClean="0"/>
              <a:t>25-Jun-22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6D397-B58A-4603-B032-03C07BA203F5}" type="slidenum">
              <a:rPr lang="en-US" smtClean="0"/>
              <a:t>‹#›</a:t>
            </a:fld>
            <a:endParaRPr lang="en-US"/>
          </a:p>
        </p:txBody>
      </p:sp>
    </p:spTree>
    <p:extLst>
      <p:ext uri="{BB962C8B-B14F-4D97-AF65-F5344CB8AC3E}">
        <p14:creationId xmlns:p14="http://schemas.microsoft.com/office/powerpoint/2010/main" val="173088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6D397-B58A-4603-B032-03C07BA203F5}" type="slidenum">
              <a:rPr lang="en-US" smtClean="0"/>
              <a:t>16</a:t>
            </a:fld>
            <a:endParaRPr lang="en-US"/>
          </a:p>
        </p:txBody>
      </p:sp>
    </p:spTree>
    <p:extLst>
      <p:ext uri="{BB962C8B-B14F-4D97-AF65-F5344CB8AC3E}">
        <p14:creationId xmlns:p14="http://schemas.microsoft.com/office/powerpoint/2010/main" val="340299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6D397-B58A-4603-B032-03C07BA203F5}" type="slidenum">
              <a:rPr lang="en-US" smtClean="0"/>
              <a:t>17</a:t>
            </a:fld>
            <a:endParaRPr lang="en-US"/>
          </a:p>
        </p:txBody>
      </p:sp>
    </p:spTree>
    <p:extLst>
      <p:ext uri="{BB962C8B-B14F-4D97-AF65-F5344CB8AC3E}">
        <p14:creationId xmlns:p14="http://schemas.microsoft.com/office/powerpoint/2010/main" val="157178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42E1FA-FA8E-4168-9BB6-3F17725C9CE1}" type="datetimeFigureOut">
              <a:rPr lang="en-US" smtClean="0"/>
              <a:t>25-Jun-22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269176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42E1FA-FA8E-4168-9BB6-3F17725C9CE1}" type="datetimeFigureOut">
              <a:rPr lang="en-US" smtClean="0"/>
              <a:t>25-Jun-22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326082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9342E1FA-FA8E-4168-9BB6-3F17725C9CE1}" type="datetimeFigureOut">
              <a:rPr lang="en-US" smtClean="0"/>
              <a:t>25-Jun-22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2873418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9342E1FA-FA8E-4168-9BB6-3F17725C9CE1}" type="datetimeFigureOut">
              <a:rPr lang="en-US" smtClean="0"/>
              <a:t>25-Jun-22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144991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42E1FA-FA8E-4168-9BB6-3F17725C9CE1}" type="datetimeFigureOut">
              <a:rPr lang="en-US" smtClean="0"/>
              <a:t>25-Jun-22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2877609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42E1FA-FA8E-4168-9BB6-3F17725C9CE1}" type="datetimeFigureOut">
              <a:rPr lang="en-US" smtClean="0"/>
              <a:t>25-Jun-22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223753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42E1FA-FA8E-4168-9BB6-3F17725C9CE1}" type="datetimeFigureOut">
              <a:rPr lang="en-US" smtClean="0"/>
              <a:t>25-Jun-22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113719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42E1FA-FA8E-4168-9BB6-3F17725C9CE1}" type="datetimeFigureOut">
              <a:rPr lang="en-US" smtClean="0"/>
              <a:t>25-Jun-22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246013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42E1FA-FA8E-4168-9BB6-3F17725C9CE1}" type="datetimeFigureOut">
              <a:rPr lang="en-US" smtClean="0"/>
              <a:t>25-Jun-22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404786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42E1FA-FA8E-4168-9BB6-3F17725C9CE1}" type="datetimeFigureOut">
              <a:rPr lang="en-US" smtClean="0"/>
              <a:t>25-Jun-22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1413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42E1FA-FA8E-4168-9BB6-3F17725C9CE1}" type="datetimeFigureOut">
              <a:rPr lang="en-US" smtClean="0"/>
              <a:t>25-Jun-22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11410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2E1FA-FA8E-4168-9BB6-3F17725C9CE1}" type="datetimeFigureOut">
              <a:rPr lang="en-US" smtClean="0"/>
              <a:t>25-Jun-22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306223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42E1FA-FA8E-4168-9BB6-3F17725C9CE1}" type="datetimeFigureOut">
              <a:rPr lang="en-US" smtClean="0"/>
              <a:t>25-Jun-22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403668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9342E1FA-FA8E-4168-9BB6-3F17725C9CE1}" type="datetimeFigureOut">
              <a:rPr lang="en-US" smtClean="0"/>
              <a:t>25-Jun-22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C358B1A-A3DC-486D-85B4-F02218322F2D}" type="slidenum">
              <a:rPr lang="en-US" smtClean="0"/>
              <a:t>‹#›</a:t>
            </a:fld>
            <a:endParaRPr lang="en-US"/>
          </a:p>
        </p:txBody>
      </p:sp>
    </p:spTree>
    <p:extLst>
      <p:ext uri="{BB962C8B-B14F-4D97-AF65-F5344CB8AC3E}">
        <p14:creationId xmlns:p14="http://schemas.microsoft.com/office/powerpoint/2010/main" val="88352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42E1FA-FA8E-4168-9BB6-3F17725C9CE1}" type="datetimeFigureOut">
              <a:rPr lang="en-US" smtClean="0"/>
              <a:t>25-Jun-22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C358B1A-A3DC-486D-85B4-F02218322F2D}" type="slidenum">
              <a:rPr lang="en-US" smtClean="0"/>
              <a:t>‹#›</a:t>
            </a:fld>
            <a:endParaRPr lang="en-US"/>
          </a:p>
        </p:txBody>
      </p:sp>
    </p:spTree>
    <p:extLst>
      <p:ext uri="{BB962C8B-B14F-4D97-AF65-F5344CB8AC3E}">
        <p14:creationId xmlns:p14="http://schemas.microsoft.com/office/powerpoint/2010/main" val="4037619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MRA-</a:t>
            </a:r>
            <a:r>
              <a:rPr lang="en-US" dirty="0" smtClean="0"/>
              <a:t> MILESTONE 2</a:t>
            </a:r>
            <a:endParaRPr lang="en-US" dirty="0"/>
          </a:p>
        </p:txBody>
      </p:sp>
      <p:sp>
        <p:nvSpPr>
          <p:cNvPr id="3" name="Subtitle 2"/>
          <p:cNvSpPr>
            <a:spLocks noGrp="1"/>
          </p:cNvSpPr>
          <p:nvPr>
            <p:ph type="subTitle" idx="1"/>
          </p:nvPr>
        </p:nvSpPr>
        <p:spPr/>
        <p:txBody>
          <a:bodyPr/>
          <a:lstStyle/>
          <a:p>
            <a:r>
              <a:rPr lang="en-US" dirty="0" smtClean="0"/>
              <a:t>  RITUSRI MOHAN</a:t>
            </a:r>
            <a:endParaRPr lang="en-US" dirty="0"/>
          </a:p>
        </p:txBody>
      </p:sp>
    </p:spTree>
    <p:extLst>
      <p:ext uri="{BB962C8B-B14F-4D97-AF65-F5344CB8AC3E}">
        <p14:creationId xmlns:p14="http://schemas.microsoft.com/office/powerpoint/2010/main" val="118769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EXPLORATORY DATA ANALYSIS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55493" y="2079829"/>
            <a:ext cx="4975411" cy="1077218"/>
          </a:xfrm>
          <a:prstGeom prst="rect">
            <a:avLst/>
          </a:prstGeom>
          <a:noFill/>
        </p:spPr>
        <p:txBody>
          <a:bodyPr wrap="squar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MONTHLY ORDERS TREND  </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272119" y="3363852"/>
            <a:ext cx="3953090" cy="1569660"/>
          </a:xfrm>
          <a:prstGeom prst="rect">
            <a:avLst/>
          </a:prstGeom>
          <a:noFill/>
        </p:spPr>
        <p:txBody>
          <a:bodyPr wrap="square" lIns="91440" tIns="45720" rIns="91440" bIns="45720">
            <a:spAutoFit/>
          </a:bodyPr>
          <a:lstStyle/>
          <a:p>
            <a:pPr marL="342900" indent="-342900" algn="just">
              <a:buClr>
                <a:schemeClr val="accent1"/>
              </a:buClr>
              <a:buFont typeface="Courier New" panose="02070309020205020404" pitchFamily="49" charset="0"/>
              <a:buChar char="o"/>
            </a:pP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Orders on a monthly basis for every year can be seen. There is no trend or seasonality being followed.</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4370296" y="2079829"/>
            <a:ext cx="7738192" cy="4482336"/>
          </a:xfrm>
          <a:prstGeom prst="rect">
            <a:avLst/>
          </a:prstGeom>
        </p:spPr>
      </p:pic>
      <p:pic>
        <p:nvPicPr>
          <p:cNvPr id="8" name="Picture 7"/>
          <p:cNvPicPr>
            <a:picLocks noChangeAspect="1"/>
          </p:cNvPicPr>
          <p:nvPr/>
        </p:nvPicPr>
        <p:blipFill rotWithShape="1">
          <a:blip r:embed="rId3"/>
          <a:srcRect t="9237"/>
          <a:stretch/>
        </p:blipFill>
        <p:spPr>
          <a:xfrm>
            <a:off x="9980919" y="4773706"/>
            <a:ext cx="1982482" cy="1106438"/>
          </a:xfrm>
          <a:prstGeom prst="rect">
            <a:avLst/>
          </a:prstGeom>
        </p:spPr>
      </p:pic>
    </p:spTree>
    <p:extLst>
      <p:ext uri="{BB962C8B-B14F-4D97-AF65-F5344CB8AC3E}">
        <p14:creationId xmlns:p14="http://schemas.microsoft.com/office/powerpoint/2010/main" val="4039125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EXPLORATORY DATA ANALYSIS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74811" y="2079829"/>
            <a:ext cx="10730752" cy="584775"/>
          </a:xfrm>
          <a:prstGeom prst="rect">
            <a:avLst/>
          </a:prstGeom>
          <a:noFill/>
        </p:spPr>
        <p:txBody>
          <a:bodyPr wrap="squar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QUANTITY OF PRODUCTS ORDERED OVER THE YEARS</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0" y="2664604"/>
            <a:ext cx="12192000" cy="4193396"/>
          </a:xfrm>
          <a:prstGeom prst="rect">
            <a:avLst/>
          </a:prstGeom>
        </p:spPr>
      </p:pic>
    </p:spTree>
    <p:extLst>
      <p:ext uri="{BB962C8B-B14F-4D97-AF65-F5344CB8AC3E}">
        <p14:creationId xmlns:p14="http://schemas.microsoft.com/office/powerpoint/2010/main" val="278866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MARKET BASKET ANALYSIS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528047"/>
            <a:ext cx="11860306" cy="4208929"/>
          </a:xfrm>
        </p:spPr>
        <p:txBody>
          <a:bodyPr>
            <a:normAutofit/>
          </a:bodyPr>
          <a:lstStyle/>
          <a:p>
            <a:pPr algn="just"/>
            <a:r>
              <a:rPr lang="en-US" sz="2000" dirty="0">
                <a:latin typeface="Times New Roman" panose="02020603050405020304" pitchFamily="18" charset="0"/>
                <a:cs typeface="Times New Roman" panose="02020603050405020304" pitchFamily="18" charset="0"/>
              </a:rPr>
              <a:t>Market basket analysis is </a:t>
            </a:r>
            <a:r>
              <a:rPr lang="en-US" sz="2000" dirty="0" smtClean="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technique used by retailers to increase sales by better understanding customer purchasing patterns. It involves analyzing large data sets, such as purchase history, to reveal product groupings, as well </a:t>
            </a:r>
            <a:r>
              <a:rPr lang="en-US" sz="2000" dirty="0" smtClean="0">
                <a:latin typeface="Times New Roman" panose="02020603050405020304" pitchFamily="18" charset="0"/>
                <a:cs typeface="Times New Roman" panose="02020603050405020304" pitchFamily="18" charset="0"/>
              </a:rPr>
              <a:t>as product.</a:t>
            </a:r>
          </a:p>
          <a:p>
            <a:pPr algn="just"/>
            <a:r>
              <a:rPr lang="en-US" sz="2000" dirty="0">
                <a:latin typeface="Times New Roman" panose="02020603050405020304" pitchFamily="18" charset="0"/>
                <a:cs typeface="Times New Roman" panose="02020603050405020304" pitchFamily="18" charset="0"/>
              </a:rPr>
              <a:t>IfThen scenario rules are developed using market basket analysis, for instance, item B is likely to be purchased if item A is purchased. In other words, they are formed from the rates of co-occurrence in the observations.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technique determines relationships of what products were purchased with which other product(s). </a:t>
            </a: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relationships are then used to build profiles containing If-Then rules of the items purchased</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If Then rules could be written as- If {A} Then {B} </a:t>
            </a:r>
          </a:p>
          <a:p>
            <a:pPr algn="just"/>
            <a:r>
              <a:rPr lang="en-US" sz="2000" dirty="0">
                <a:latin typeface="Times New Roman" panose="02020603050405020304" pitchFamily="18" charset="0"/>
                <a:cs typeface="Times New Roman" panose="02020603050405020304" pitchFamily="18" charset="0"/>
              </a:rPr>
              <a:t>The If part of the rule (the {A} above) is known as the antecedent (condition)and the THEN part (the {B} above) of the rule is known as the consequent (result)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834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645458"/>
            <a:ext cx="10571998" cy="970450"/>
          </a:xfrm>
        </p:spPr>
        <p:txBody>
          <a:bodyPr/>
          <a:lstStyle/>
          <a:p>
            <a:pPr lvl="0"/>
            <a:r>
              <a:rPr lang="en-US" dirty="0">
                <a:solidFill>
                  <a:schemeClr val="bg1"/>
                </a:solidFill>
                <a:latin typeface="Times New Roman" panose="02020603050405020304" pitchFamily="18" charset="0"/>
                <a:cs typeface="Times New Roman" panose="02020603050405020304" pitchFamily="18" charset="0"/>
              </a:rPr>
              <a:t>MARKET BASKET </a:t>
            </a:r>
            <a:r>
              <a:rPr lang="en-US" dirty="0" smtClean="0">
                <a:solidFill>
                  <a:schemeClr val="bg1"/>
                </a:solidFill>
                <a:latin typeface="Times New Roman" panose="02020603050405020304" pitchFamily="18" charset="0"/>
                <a:cs typeface="Times New Roman" panose="02020603050405020304" pitchFamily="18" charset="0"/>
              </a:rPr>
              <a:t>ANALYSIS-</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ASSOCIATION RULES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4888" y="779929"/>
            <a:ext cx="11037110" cy="5795683"/>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The Association rule </a:t>
            </a:r>
            <a:r>
              <a:rPr lang="en-US" sz="2000" dirty="0">
                <a:latin typeface="Times New Roman" panose="02020603050405020304" pitchFamily="18" charset="0"/>
                <a:cs typeface="Times New Roman" panose="02020603050405020304" pitchFamily="18" charset="0"/>
              </a:rPr>
              <a:t>has three measures that express the degree of confidence in the rule, Support, Confidence, and Lift.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Support</a:t>
            </a:r>
            <a:r>
              <a:rPr lang="en-US" sz="2000" dirty="0">
                <a:latin typeface="Times New Roman" panose="02020603050405020304" pitchFamily="18" charset="0"/>
                <a:cs typeface="Times New Roman" panose="02020603050405020304" pitchFamily="18" charset="0"/>
              </a:rPr>
              <a:t>: Its the default popularity of an item. In mathematical terms, the support of item A is nothing but the ratio of transactions involving A to the total number of transactions.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Confidence</a:t>
            </a:r>
            <a:r>
              <a:rPr lang="en-US" sz="2000" dirty="0">
                <a:latin typeface="Times New Roman" panose="02020603050405020304" pitchFamily="18" charset="0"/>
                <a:cs typeface="Times New Roman" panose="02020603050405020304" pitchFamily="18" charset="0"/>
              </a:rPr>
              <a:t>: Likelihood that customer who bought both A and B. Its divides the number of transactions involving both A and B by the number of transactions involving B.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Lift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Increase in the sale of A when you sell B</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3208"/>
          <a:stretch/>
        </p:blipFill>
        <p:spPr>
          <a:xfrm>
            <a:off x="4854388" y="4814047"/>
            <a:ext cx="3548507" cy="1896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469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740" y="662341"/>
            <a:ext cx="11331971" cy="970450"/>
          </a:xfrm>
        </p:spPr>
        <p:txBody>
          <a:bodyPr/>
          <a:lstStyle/>
          <a:p>
            <a:r>
              <a:rPr lang="en-US" dirty="0">
                <a:latin typeface="Times New Roman" panose="02020603050405020304" pitchFamily="18" charset="0"/>
                <a:cs typeface="Times New Roman" panose="02020603050405020304" pitchFamily="18" charset="0"/>
              </a:rPr>
              <a:t>MARKET BASKET </a:t>
            </a:r>
            <a:r>
              <a:rPr lang="en-US" dirty="0" smtClean="0">
                <a:latin typeface="Times New Roman" panose="02020603050405020304" pitchFamily="18" charset="0"/>
                <a:cs typeface="Times New Roman" panose="02020603050405020304" pitchFamily="18" charset="0"/>
              </a:rPr>
              <a:t>ANALYSIS-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KNIME WORKFLOW</a:t>
            </a: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rotWithShape="1">
          <a:blip r:embed="rId2"/>
          <a:srcRect l="1" r="540"/>
          <a:stretch/>
        </p:blipFill>
        <p:spPr>
          <a:xfrm>
            <a:off x="134470" y="2399530"/>
            <a:ext cx="6992472" cy="3960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3"/>
          <a:stretch>
            <a:fillRect/>
          </a:stretch>
        </p:blipFill>
        <p:spPr>
          <a:xfrm>
            <a:off x="7320336" y="3044988"/>
            <a:ext cx="4757078" cy="2643118"/>
          </a:xfrm>
          <a:prstGeom prst="rect">
            <a:avLst/>
          </a:prstGeom>
        </p:spPr>
      </p:pic>
    </p:spTree>
    <p:extLst>
      <p:ext uri="{BB962C8B-B14F-4D97-AF65-F5344CB8AC3E}">
        <p14:creationId xmlns:p14="http://schemas.microsoft.com/office/powerpoint/2010/main" val="31231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692" y="460635"/>
            <a:ext cx="11058112" cy="970450"/>
          </a:xfrm>
        </p:spPr>
        <p:txBody>
          <a:bodyPr/>
          <a:lstStyle/>
          <a:p>
            <a:r>
              <a:rPr lang="en-US" dirty="0">
                <a:latin typeface="Times New Roman" panose="02020603050405020304" pitchFamily="18" charset="0"/>
                <a:cs typeface="Times New Roman" panose="02020603050405020304" pitchFamily="18" charset="0"/>
              </a:rPr>
              <a:t>MARKET BASKET </a:t>
            </a:r>
            <a:r>
              <a:rPr lang="en-US" dirty="0" smtClean="0">
                <a:latin typeface="Times New Roman" panose="02020603050405020304" pitchFamily="18" charset="0"/>
                <a:cs typeface="Times New Roman" panose="02020603050405020304" pitchFamily="18" charset="0"/>
              </a:rPr>
              <a:t>ANALYSIS - RESULTS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r="5343" b="51480"/>
          <a:stretch/>
        </p:blipFill>
        <p:spPr>
          <a:xfrm>
            <a:off x="242198" y="2721026"/>
            <a:ext cx="3798272" cy="3104988"/>
          </a:xfrm>
          <a:prstGeom prst="rect">
            <a:avLst/>
          </a:prstGeom>
        </p:spPr>
      </p:pic>
      <p:pic>
        <p:nvPicPr>
          <p:cNvPr id="5" name="Picture 4"/>
          <p:cNvPicPr>
            <a:picLocks noChangeAspect="1"/>
          </p:cNvPicPr>
          <p:nvPr/>
        </p:nvPicPr>
        <p:blipFill rotWithShape="1">
          <a:blip r:embed="rId3"/>
          <a:srcRect r="1029" b="1549"/>
          <a:stretch/>
        </p:blipFill>
        <p:spPr>
          <a:xfrm>
            <a:off x="4253733" y="2721026"/>
            <a:ext cx="3804960" cy="3104988"/>
          </a:xfrm>
          <a:prstGeom prst="rect">
            <a:avLst/>
          </a:prstGeom>
        </p:spPr>
      </p:pic>
      <p:pic>
        <p:nvPicPr>
          <p:cNvPr id="6" name="Picture 5"/>
          <p:cNvPicPr>
            <a:picLocks noChangeAspect="1"/>
          </p:cNvPicPr>
          <p:nvPr/>
        </p:nvPicPr>
        <p:blipFill>
          <a:blip r:embed="rId4"/>
          <a:stretch>
            <a:fillRect/>
          </a:stretch>
        </p:blipFill>
        <p:spPr>
          <a:xfrm>
            <a:off x="8219322" y="2721026"/>
            <a:ext cx="3750016" cy="3200256"/>
          </a:xfrm>
          <a:prstGeom prst="rect">
            <a:avLst/>
          </a:prstGeom>
        </p:spPr>
      </p:pic>
      <p:sp>
        <p:nvSpPr>
          <p:cNvPr id="7" name="Rectangle 6"/>
          <p:cNvSpPr/>
          <p:nvPr/>
        </p:nvSpPr>
        <p:spPr>
          <a:xfrm>
            <a:off x="4556826" y="2210872"/>
            <a:ext cx="2939844"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DATA EXPLORER</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Rectangle 9"/>
          <p:cNvSpPr/>
          <p:nvPr/>
        </p:nvSpPr>
        <p:spPr>
          <a:xfrm>
            <a:off x="242198" y="2210871"/>
            <a:ext cx="2394438"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CSV READER</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8676105" y="2259361"/>
            <a:ext cx="2295628"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ROW FILTER</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49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MARKET BASKET </a:t>
            </a:r>
            <a:r>
              <a:rPr lang="en-US" dirty="0" smtClean="0">
                <a:latin typeface="Times New Roman" panose="02020603050405020304" pitchFamily="18" charset="0"/>
                <a:cs typeface="Times New Roman" panose="02020603050405020304" pitchFamily="18" charset="0"/>
              </a:rPr>
              <a:t>ANALYSIS- RESULTS</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6967167" y="2219056"/>
            <a:ext cx="2726837"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a:t>
            </a: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CELL SPLITTER</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Rectangle 9"/>
          <p:cNvSpPr/>
          <p:nvPr/>
        </p:nvSpPr>
        <p:spPr>
          <a:xfrm>
            <a:off x="1322127" y="2219056"/>
            <a:ext cx="196560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GROUPBY</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idx="1"/>
          </p:nvPr>
        </p:nvPicPr>
        <p:blipFill>
          <a:blip r:embed="rId3"/>
          <a:stretch>
            <a:fillRect/>
          </a:stretch>
        </p:blipFill>
        <p:spPr>
          <a:xfrm>
            <a:off x="621741" y="2680721"/>
            <a:ext cx="4584347" cy="3104989"/>
          </a:xfrm>
          <a:prstGeom prst="rect">
            <a:avLst/>
          </a:prstGeom>
        </p:spPr>
      </p:pic>
      <p:pic>
        <p:nvPicPr>
          <p:cNvPr id="14" name="Picture 13"/>
          <p:cNvPicPr>
            <a:picLocks noChangeAspect="1"/>
          </p:cNvPicPr>
          <p:nvPr/>
        </p:nvPicPr>
        <p:blipFill>
          <a:blip r:embed="rId4"/>
          <a:stretch>
            <a:fillRect/>
          </a:stretch>
        </p:blipFill>
        <p:spPr>
          <a:xfrm>
            <a:off x="5906474" y="2665812"/>
            <a:ext cx="4848225" cy="3134806"/>
          </a:xfrm>
          <a:prstGeom prst="rect">
            <a:avLst/>
          </a:prstGeom>
        </p:spPr>
      </p:pic>
    </p:spTree>
    <p:extLst>
      <p:ext uri="{BB962C8B-B14F-4D97-AF65-F5344CB8AC3E}">
        <p14:creationId xmlns:p14="http://schemas.microsoft.com/office/powerpoint/2010/main" val="330312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MARKET BASKET </a:t>
            </a:r>
            <a:r>
              <a:rPr lang="en-US" dirty="0" smtClean="0">
                <a:latin typeface="Times New Roman" panose="02020603050405020304" pitchFamily="18" charset="0"/>
                <a:cs typeface="Times New Roman" panose="02020603050405020304" pitchFamily="18" charset="0"/>
              </a:rPr>
              <a:t>ANALYSIS -RESULTS</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131094" y="2156683"/>
            <a:ext cx="5187187"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6. ASSOCIATION RULE LEARNER</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229827" y="2618345"/>
            <a:ext cx="3947265" cy="3477875"/>
          </a:xfrm>
          <a:prstGeom prst="rect">
            <a:avLst/>
          </a:prstGeom>
        </p:spPr>
        <p:txBody>
          <a:bodyPr wrap="square">
            <a:spAutoFit/>
          </a:bodyPr>
          <a:lstStyle/>
          <a:p>
            <a:pPr marL="285750" indent="-285750" algn="just">
              <a:buClr>
                <a:schemeClr val="accent1"/>
              </a:buClr>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For our Market Basket Analysis, this is the most crucial node. </a:t>
            </a:r>
          </a:p>
          <a:p>
            <a:pPr marL="285750" indent="-285750" algn="just">
              <a:buClr>
                <a:schemeClr val="accent1"/>
              </a:buClr>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We added a value to our Support metric, which ranges from 0 to 1, and now we have the three metrics Support, Confidence, and Lift.</a:t>
            </a:r>
          </a:p>
          <a:p>
            <a:pPr marL="285750" indent="-285750" algn="just">
              <a:buClr>
                <a:schemeClr val="accent1"/>
              </a:buClr>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We added a value of 0.03, or 3% of the total sales of a product, and we used the association rule's 0.05 minimum confidence level.</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3"/>
          <a:srcRect b="12002"/>
          <a:stretch/>
        </p:blipFill>
        <p:spPr>
          <a:xfrm>
            <a:off x="4177092" y="2618345"/>
            <a:ext cx="7895566" cy="3849689"/>
          </a:xfrm>
          <a:prstGeom prst="rect">
            <a:avLst/>
          </a:prstGeom>
        </p:spPr>
      </p:pic>
    </p:spTree>
    <p:extLst>
      <p:ext uri="{BB962C8B-B14F-4D97-AF65-F5344CB8AC3E}">
        <p14:creationId xmlns:p14="http://schemas.microsoft.com/office/powerpoint/2010/main" val="3795048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&amp; RECOMMENDATION</a:t>
            </a:r>
            <a:endParaRPr lang="en-US" dirty="0"/>
          </a:p>
        </p:txBody>
      </p:sp>
      <p:sp>
        <p:nvSpPr>
          <p:cNvPr id="3" name="Rectangle 2"/>
          <p:cNvSpPr/>
          <p:nvPr/>
        </p:nvSpPr>
        <p:spPr>
          <a:xfrm>
            <a:off x="255495" y="2236371"/>
            <a:ext cx="11443447" cy="2246769"/>
          </a:xfrm>
          <a:prstGeom prst="rect">
            <a:avLst/>
          </a:prstGeom>
        </p:spPr>
        <p:txBody>
          <a:bodyPr wrap="square">
            <a:spAutoFit/>
          </a:bodyPr>
          <a:lstStyle/>
          <a:p>
            <a:pPr marL="342900" indent="-342900">
              <a:buClr>
                <a:schemeClr val="accent1"/>
              </a:buCl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To promote the sale of the preferred combinations, we can place an easy lift-up counter of the top combinations next to the sales counter or billing counter</a:t>
            </a:r>
            <a:r>
              <a:rPr lang="en-US" sz="2000" dirty="0" smtClean="0">
                <a:latin typeface="Times New Roman" panose="02020603050405020304" pitchFamily="18" charset="0"/>
                <a:cs typeface="Times New Roman" panose="02020603050405020304" pitchFamily="18" charset="0"/>
              </a:rPr>
              <a:t>.</a:t>
            </a:r>
          </a:p>
          <a:p>
            <a:pPr marL="342900" indent="-342900">
              <a:buClr>
                <a:schemeClr val="accent1"/>
              </a:buClr>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Given </a:t>
            </a:r>
            <a:r>
              <a:rPr lang="en-US" sz="2000" dirty="0">
                <a:latin typeface="Times New Roman" panose="02020603050405020304" pitchFamily="18" charset="0"/>
                <a:cs typeface="Times New Roman" panose="02020603050405020304" pitchFamily="18" charset="0"/>
              </a:rPr>
              <a:t>that sandwiches and soda are the least popular commodities and poultry and soap are the most popular, a combined offer of these would gradually boost sales of sandwiches and soap as well</a:t>
            </a:r>
            <a:r>
              <a:rPr lang="en-US" sz="2000" dirty="0" smtClean="0">
                <a:latin typeface="Times New Roman" panose="02020603050405020304" pitchFamily="18" charset="0"/>
                <a:cs typeface="Times New Roman" panose="02020603050405020304" pitchFamily="18" charset="0"/>
              </a:rPr>
              <a:t>.</a:t>
            </a:r>
          </a:p>
          <a:p>
            <a:pPr marL="342900" indent="-342900">
              <a:buClr>
                <a:schemeClr val="accent1"/>
              </a:buClr>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order to promote the sale of the least popular products and the frequency of consumers, we can give unique discount coupons on the least popular products purchased and on the subsequent shopping for all products</a:t>
            </a:r>
            <a:r>
              <a:rPr lang="en-US" sz="2000" dirty="0" smtClean="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rotWithShape="1">
          <a:blip r:embed="rId2"/>
          <a:srcRect l="1245" t="18025" r="765" b="28086"/>
          <a:stretch/>
        </p:blipFill>
        <p:spPr>
          <a:xfrm>
            <a:off x="2971800" y="4221720"/>
            <a:ext cx="8511988" cy="2611176"/>
          </a:xfrm>
          <a:prstGeom prst="rect">
            <a:avLst/>
          </a:prstGeom>
        </p:spPr>
      </p:pic>
      <p:sp>
        <p:nvSpPr>
          <p:cNvPr id="6" name="TextBox 5"/>
          <p:cNvSpPr txBox="1"/>
          <p:nvPr/>
        </p:nvSpPr>
        <p:spPr>
          <a:xfrm>
            <a:off x="255495" y="4483140"/>
            <a:ext cx="2501151" cy="1323439"/>
          </a:xfrm>
          <a:prstGeom prst="rect">
            <a:avLst/>
          </a:prstGeom>
          <a:noFill/>
        </p:spPr>
        <p:txBody>
          <a:bodyPr wrap="square" rtlCol="0">
            <a:spAutoFit/>
          </a:bodyPr>
          <a:lstStyle/>
          <a:p>
            <a:pPr marL="342900" indent="-342900">
              <a:buClr>
                <a:schemeClr val="accent1"/>
              </a:buCl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Some top combos with high lift and confidence levels are :</a:t>
            </a:r>
          </a:p>
        </p:txBody>
      </p:sp>
    </p:spTree>
    <p:extLst>
      <p:ext uri="{BB962C8B-B14F-4D97-AF65-F5344CB8AC3E}">
        <p14:creationId xmlns:p14="http://schemas.microsoft.com/office/powerpoint/2010/main" val="2549561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671" y="2208752"/>
            <a:ext cx="5257800" cy="970450"/>
          </a:xfrm>
        </p:spPr>
        <p:txBody>
          <a:bodyPr/>
          <a:lstStyle/>
          <a:p>
            <a:pPr algn="ctr"/>
            <a:r>
              <a:rPr lang="en-US" sz="5400" dirty="0" smtClean="0">
                <a:solidFill>
                  <a:schemeClr val="tx1">
                    <a:lumMod val="95000"/>
                    <a:lumOff val="5000"/>
                  </a:schemeClr>
                </a:solidFill>
                <a:latin typeface="Times New Roman" panose="02020603050405020304" pitchFamily="18" charset="0"/>
                <a:cs typeface="Times New Roman" panose="02020603050405020304" pitchFamily="18" charset="0"/>
              </a:rPr>
              <a:t>THANK YOU</a:t>
            </a:r>
            <a:endParaRPr lang="en-US" sz="5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81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661561" y="2362217"/>
            <a:ext cx="6615401" cy="3970318"/>
          </a:xfrm>
          <a:prstGeom prst="rect">
            <a:avLst/>
          </a:prstGeom>
          <a:noFill/>
        </p:spPr>
        <p:txBody>
          <a:bodyPr wrap="none" lIns="91440" tIns="45720" rIns="91440" bIns="45720">
            <a:spAutoFit/>
          </a:bodyPr>
          <a:lstStyle/>
          <a:p>
            <a:pPr marL="342900" lvl="0" indent="-342900" defTabSz="457200">
              <a:spcBef>
                <a:spcPct val="20000"/>
              </a:spcBef>
              <a:spcAft>
                <a:spcPts val="600"/>
              </a:spcAft>
              <a:buClr>
                <a:srgbClr val="D34817"/>
              </a:buClr>
              <a:buFont typeface="Wingdings 2" charset="2"/>
              <a:buChar char=""/>
            </a:pPr>
            <a:r>
              <a:rPr lang="en-US" sz="2000" dirty="0">
                <a:solidFill>
                  <a:prstClr val="black"/>
                </a:solidFill>
                <a:latin typeface="Times New Roman" panose="02020603050405020304" pitchFamily="18" charset="0"/>
                <a:cs typeface="Times New Roman" panose="02020603050405020304" pitchFamily="18" charset="0"/>
              </a:rPr>
              <a:t>PROBLEM STATEMENT</a:t>
            </a:r>
          </a:p>
          <a:p>
            <a:pPr marL="342900" lvl="0" indent="-342900" defTabSz="457200">
              <a:spcBef>
                <a:spcPct val="20000"/>
              </a:spcBef>
              <a:spcAft>
                <a:spcPts val="600"/>
              </a:spcAft>
              <a:buClr>
                <a:srgbClr val="D34817"/>
              </a:buClr>
              <a:buFont typeface="Wingdings 2" charset="2"/>
              <a:buChar char=""/>
            </a:pPr>
            <a:r>
              <a:rPr lang="en-US" sz="2000" dirty="0">
                <a:solidFill>
                  <a:prstClr val="black"/>
                </a:solidFill>
                <a:latin typeface="Times New Roman" panose="02020603050405020304" pitchFamily="18" charset="0"/>
                <a:cs typeface="Times New Roman" panose="02020603050405020304" pitchFamily="18" charset="0"/>
              </a:rPr>
              <a:t>TOOLS USED FOR ANALYSIS</a:t>
            </a:r>
          </a:p>
          <a:p>
            <a:pPr marL="342900" lvl="0" indent="-342900" defTabSz="457200">
              <a:spcBef>
                <a:spcPct val="20000"/>
              </a:spcBef>
              <a:spcAft>
                <a:spcPts val="600"/>
              </a:spcAft>
              <a:buClr>
                <a:srgbClr val="D34817"/>
              </a:buClr>
              <a:buFont typeface="Wingdings 2" charset="2"/>
              <a:buChar char=""/>
            </a:pPr>
            <a:r>
              <a:rPr lang="en-US" sz="2000" dirty="0">
                <a:solidFill>
                  <a:prstClr val="black"/>
                </a:solidFill>
                <a:latin typeface="Times New Roman" panose="02020603050405020304" pitchFamily="18" charset="0"/>
                <a:cs typeface="Times New Roman" panose="02020603050405020304" pitchFamily="18" charset="0"/>
              </a:rPr>
              <a:t>EXECUTIVE SUMMARY OF DATA</a:t>
            </a:r>
          </a:p>
          <a:p>
            <a:pPr marL="342900" lvl="0" indent="-342900" defTabSz="457200">
              <a:spcBef>
                <a:spcPct val="20000"/>
              </a:spcBef>
              <a:spcAft>
                <a:spcPts val="600"/>
              </a:spcAft>
              <a:buClr>
                <a:srgbClr val="D34817"/>
              </a:buClr>
              <a:buFont typeface="Wingdings 2" charset="2"/>
              <a:buChar char=""/>
            </a:pPr>
            <a:r>
              <a:rPr lang="en-US" sz="2000" dirty="0">
                <a:solidFill>
                  <a:prstClr val="black"/>
                </a:solidFill>
                <a:latin typeface="Times New Roman" panose="02020603050405020304" pitchFamily="18" charset="0"/>
                <a:cs typeface="Times New Roman" panose="02020603050405020304" pitchFamily="18" charset="0"/>
              </a:rPr>
              <a:t>EXPLORATORY DATA ANALYSIS</a:t>
            </a:r>
          </a:p>
          <a:p>
            <a:pPr marL="342900" lvl="0" indent="-342900" defTabSz="457200">
              <a:spcBef>
                <a:spcPct val="20000"/>
              </a:spcBef>
              <a:spcAft>
                <a:spcPts val="600"/>
              </a:spcAft>
              <a:buClr>
                <a:srgbClr val="D34817"/>
              </a:buClr>
              <a:buFont typeface="Wingdings 2" charset="2"/>
              <a:buChar char=""/>
            </a:pPr>
            <a:r>
              <a:rPr lang="en-US" sz="2000" dirty="0">
                <a:solidFill>
                  <a:prstClr val="black"/>
                </a:solidFill>
                <a:latin typeface="Times New Roman" panose="02020603050405020304" pitchFamily="18" charset="0"/>
                <a:cs typeface="Times New Roman" panose="02020603050405020304" pitchFamily="18" charset="0"/>
              </a:rPr>
              <a:t>MARKET BASKET ANALYSIS</a:t>
            </a:r>
          </a:p>
          <a:p>
            <a:pPr marL="342900" indent="-342900" defTabSz="457200">
              <a:spcBef>
                <a:spcPct val="20000"/>
              </a:spcBef>
              <a:spcAft>
                <a:spcPts val="600"/>
              </a:spcAft>
              <a:buClr>
                <a:srgbClr val="D34817"/>
              </a:buClr>
              <a:buFont typeface="Wingdings 2" charset="2"/>
              <a:buChar char=""/>
            </a:pPr>
            <a:r>
              <a:rPr lang="en-US" sz="2000" dirty="0">
                <a:solidFill>
                  <a:prstClr val="black"/>
                </a:solidFill>
                <a:latin typeface="Times New Roman" panose="02020603050405020304" pitchFamily="18" charset="0"/>
                <a:cs typeface="Times New Roman" panose="02020603050405020304" pitchFamily="18" charset="0"/>
              </a:rPr>
              <a:t>MARKET BASKET </a:t>
            </a:r>
            <a:r>
              <a:rPr lang="en-US" sz="2000" dirty="0" smtClean="0">
                <a:solidFill>
                  <a:prstClr val="black"/>
                </a:solidFill>
                <a:latin typeface="Times New Roman" panose="02020603050405020304" pitchFamily="18" charset="0"/>
                <a:cs typeface="Times New Roman" panose="02020603050405020304" pitchFamily="18" charset="0"/>
              </a:rPr>
              <a:t>ANALYSIS- ASSOCIATION </a:t>
            </a:r>
            <a:r>
              <a:rPr lang="en-US" sz="2000" dirty="0">
                <a:solidFill>
                  <a:prstClr val="black"/>
                </a:solidFill>
                <a:latin typeface="Times New Roman" panose="02020603050405020304" pitchFamily="18" charset="0"/>
                <a:cs typeface="Times New Roman" panose="02020603050405020304" pitchFamily="18" charset="0"/>
              </a:rPr>
              <a:t>RULES</a:t>
            </a:r>
          </a:p>
          <a:p>
            <a:pPr marL="342900" lvl="0" indent="-342900" defTabSz="457200">
              <a:spcBef>
                <a:spcPct val="20000"/>
              </a:spcBef>
              <a:spcAft>
                <a:spcPts val="600"/>
              </a:spcAft>
              <a:buClr>
                <a:srgbClr val="D34817"/>
              </a:buClr>
              <a:buFont typeface="Wingdings 2" charset="2"/>
              <a:buChar char=""/>
            </a:pPr>
            <a:r>
              <a:rPr lang="en-US" sz="2000" dirty="0">
                <a:solidFill>
                  <a:prstClr val="black"/>
                </a:solidFill>
                <a:latin typeface="Times New Roman" panose="02020603050405020304" pitchFamily="18" charset="0"/>
                <a:cs typeface="Times New Roman" panose="02020603050405020304" pitchFamily="18" charset="0"/>
              </a:rPr>
              <a:t>MARKET BASKET ANALYSIS- KNIME WORKFLOW</a:t>
            </a:r>
          </a:p>
          <a:p>
            <a:pPr marL="342900" lvl="0" indent="-342900" defTabSz="457200">
              <a:spcBef>
                <a:spcPct val="20000"/>
              </a:spcBef>
              <a:spcAft>
                <a:spcPts val="600"/>
              </a:spcAft>
              <a:buClr>
                <a:srgbClr val="D34817"/>
              </a:buClr>
              <a:buFont typeface="Wingdings 2" charset="2"/>
              <a:buChar char=""/>
            </a:pPr>
            <a:r>
              <a:rPr lang="en-US" sz="2000" dirty="0">
                <a:solidFill>
                  <a:prstClr val="black"/>
                </a:solidFill>
                <a:latin typeface="Times New Roman" panose="02020603050405020304" pitchFamily="18" charset="0"/>
                <a:cs typeface="Times New Roman" panose="02020603050405020304" pitchFamily="18" charset="0"/>
              </a:rPr>
              <a:t>MARKET BASKET </a:t>
            </a:r>
            <a:r>
              <a:rPr lang="en-US" sz="2000" dirty="0" smtClean="0">
                <a:solidFill>
                  <a:prstClr val="black"/>
                </a:solidFill>
                <a:latin typeface="Times New Roman" panose="02020603050405020304" pitchFamily="18" charset="0"/>
                <a:cs typeface="Times New Roman" panose="02020603050405020304" pitchFamily="18" charset="0"/>
              </a:rPr>
              <a:t>ANALYSIS- RESULTS</a:t>
            </a:r>
            <a:endParaRPr lang="en-US" sz="2000" dirty="0">
              <a:solidFill>
                <a:prstClr val="black"/>
              </a:solidFill>
              <a:latin typeface="Times New Roman" panose="02020603050405020304" pitchFamily="18" charset="0"/>
              <a:cs typeface="Times New Roman" panose="02020603050405020304" pitchFamily="18" charset="0"/>
            </a:endParaRPr>
          </a:p>
          <a:p>
            <a:pPr marL="342900" lvl="0" indent="-342900" defTabSz="457200">
              <a:spcBef>
                <a:spcPct val="20000"/>
              </a:spcBef>
              <a:spcAft>
                <a:spcPts val="600"/>
              </a:spcAft>
              <a:buClr>
                <a:srgbClr val="D34817"/>
              </a:buClr>
              <a:buFont typeface="Wingdings 2" charset="2"/>
              <a:buChar char=""/>
            </a:pPr>
            <a:r>
              <a:rPr lang="en-US" sz="2000" dirty="0">
                <a:solidFill>
                  <a:prstClr val="black"/>
                </a:solidFill>
                <a:latin typeface="Times New Roman" panose="02020603050405020304" pitchFamily="18" charset="0"/>
                <a:cs typeface="Times New Roman" panose="02020603050405020304" pitchFamily="18" charset="0"/>
              </a:rPr>
              <a:t>INSIGHTS &amp; RECOMMENDATIONS</a:t>
            </a:r>
          </a:p>
        </p:txBody>
      </p:sp>
    </p:spTree>
    <p:extLst>
      <p:ext uri="{BB962C8B-B14F-4D97-AF65-F5344CB8AC3E}">
        <p14:creationId xmlns:p14="http://schemas.microsoft.com/office/powerpoint/2010/main" val="328401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4435" y="2178425"/>
            <a:ext cx="10848851" cy="3680374"/>
          </a:xfrm>
        </p:spPr>
        <p:txBody>
          <a:bodyPr>
            <a:normAutofit/>
          </a:bodyPr>
          <a:lstStyle/>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p>
        </p:txBody>
      </p:sp>
    </p:spTree>
    <p:extLst>
      <p:ext uri="{BB962C8B-B14F-4D97-AF65-F5344CB8AC3E}">
        <p14:creationId xmlns:p14="http://schemas.microsoft.com/office/powerpoint/2010/main" val="239701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TOOLS USED FOR ANALYSIS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500196" y="2442900"/>
            <a:ext cx="10881802" cy="3139321"/>
          </a:xfrm>
          <a:prstGeom prst="rect">
            <a:avLst/>
          </a:prstGeom>
          <a:noFill/>
        </p:spPr>
        <p:txBody>
          <a:bodyPr wrap="square" lIns="91440" tIns="45720" rIns="91440" bIns="45720">
            <a:spAutoFit/>
          </a:bodyPr>
          <a:lstStyle/>
          <a:p>
            <a:pPr marL="342900" lvl="0" indent="-342900" defTabSz="457200">
              <a:spcBef>
                <a:spcPct val="20000"/>
              </a:spcBef>
              <a:spcAft>
                <a:spcPts val="600"/>
              </a:spcAft>
              <a:buClr>
                <a:srgbClr val="D34817"/>
              </a:buClr>
              <a:buFont typeface="Wingdings 2" charset="2"/>
              <a:buChar char=""/>
            </a:pPr>
            <a:r>
              <a:rPr lang="en-US" dirty="0" smtClean="0">
                <a:solidFill>
                  <a:prstClr val="black"/>
                </a:solidFill>
                <a:latin typeface="Times New Roman" panose="02020603050405020304" pitchFamily="18" charset="0"/>
                <a:cs typeface="Times New Roman" panose="02020603050405020304" pitchFamily="18" charset="0"/>
              </a:rPr>
              <a:t>TABLEAU: </a:t>
            </a:r>
          </a:p>
          <a:p>
            <a:pPr marL="577850" lvl="0" indent="-174625" defTabSz="457200">
              <a:spcBef>
                <a:spcPct val="20000"/>
              </a:spcBef>
              <a:spcAft>
                <a:spcPts val="600"/>
              </a:spcAft>
              <a:buClr>
                <a:srgbClr val="D34817"/>
              </a:buClr>
              <a:buFont typeface="Wingdings" panose="05000000000000000000" pitchFamily="2" charset="2"/>
              <a:buChar char="§"/>
            </a:pPr>
            <a:r>
              <a:rPr lang="en-US" dirty="0" smtClean="0">
                <a:solidFill>
                  <a:prstClr val="black"/>
                </a:solidFill>
                <a:latin typeface="Times New Roman" panose="02020603050405020304" pitchFamily="18" charset="0"/>
                <a:cs typeface="Times New Roman" panose="02020603050405020304" pitchFamily="18" charset="0"/>
              </a:rPr>
              <a:t>The Exploratory Data Analysis was done using Tableau. </a:t>
            </a:r>
          </a:p>
          <a:p>
            <a:pPr marL="577850" lvl="0" indent="-174625" defTabSz="457200">
              <a:spcBef>
                <a:spcPct val="20000"/>
              </a:spcBef>
              <a:spcAft>
                <a:spcPts val="600"/>
              </a:spcAft>
              <a:buClr>
                <a:srgbClr val="D34817"/>
              </a:buClr>
              <a:buFont typeface="Wingdings" panose="05000000000000000000" pitchFamily="2" charset="2"/>
              <a:buChar char="§"/>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Copy + Paste the Link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1317625" lvl="2" defTabSz="457200">
              <a:spcBef>
                <a:spcPct val="20000"/>
              </a:spcBef>
              <a:spcAft>
                <a:spcPts val="600"/>
              </a:spcAft>
              <a:buClr>
                <a:srgbClr val="D34817"/>
              </a:buClr>
            </a:pPr>
            <a:r>
              <a:rPr lang="en-US" u="sng" dirty="0" smtClean="0">
                <a:solidFill>
                  <a:schemeClr val="tx1">
                    <a:lumMod val="95000"/>
                    <a:lumOff val="5000"/>
                  </a:schemeClr>
                </a:solidFill>
                <a:latin typeface="Times New Roman" panose="02020603050405020304" pitchFamily="18" charset="0"/>
                <a:cs typeface="Times New Roman" panose="02020603050405020304" pitchFamily="18" charset="0"/>
              </a:rPr>
              <a:t>https</a:t>
            </a:r>
            <a:r>
              <a:rPr lang="en-US" u="sng"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u="sng" dirty="0" smtClean="0">
                <a:solidFill>
                  <a:schemeClr val="tx1">
                    <a:lumMod val="95000"/>
                    <a:lumOff val="5000"/>
                  </a:schemeClr>
                </a:solidFill>
                <a:latin typeface="Times New Roman" panose="02020603050405020304" pitchFamily="18" charset="0"/>
                <a:cs typeface="Times New Roman" panose="02020603050405020304" pitchFamily="18" charset="0"/>
              </a:rPr>
              <a:t>public.tableau.com/app/profile/ritusri.mohan/viz/RitusriMohan-MRAMilestone2/Productsorderedbyyear?publish=yes</a:t>
            </a:r>
            <a:endParaRPr lang="en-US" dirty="0">
              <a:solidFill>
                <a:prstClr val="black"/>
              </a:solidFill>
              <a:latin typeface="Times New Roman" panose="02020603050405020304" pitchFamily="18" charset="0"/>
              <a:cs typeface="Times New Roman" panose="02020603050405020304" pitchFamily="18" charset="0"/>
            </a:endParaRPr>
          </a:p>
          <a:p>
            <a:pPr marL="342900" lvl="0" indent="-342900" defTabSz="457200">
              <a:spcBef>
                <a:spcPct val="20000"/>
              </a:spcBef>
              <a:spcAft>
                <a:spcPts val="600"/>
              </a:spcAft>
              <a:buClr>
                <a:srgbClr val="D34817"/>
              </a:buClr>
              <a:buFont typeface="Wingdings 2" charset="2"/>
              <a:buChar char=""/>
            </a:pPr>
            <a:r>
              <a:rPr lang="en-US" dirty="0" smtClean="0">
                <a:solidFill>
                  <a:prstClr val="black"/>
                </a:solidFill>
                <a:latin typeface="Times New Roman" panose="02020603050405020304" pitchFamily="18" charset="0"/>
                <a:cs typeface="Times New Roman" panose="02020603050405020304" pitchFamily="18" charset="0"/>
              </a:rPr>
              <a:t>KNIME: </a:t>
            </a:r>
          </a:p>
          <a:p>
            <a:pPr marL="511175" indent="-161925" defTabSz="457200">
              <a:spcBef>
                <a:spcPct val="20000"/>
              </a:spcBef>
              <a:spcAft>
                <a:spcPts val="600"/>
              </a:spcAft>
              <a:buClr>
                <a:srgbClr val="D34817"/>
              </a:buClr>
              <a:buFont typeface="Wingdings" panose="05000000000000000000" pitchFamily="2" charset="2"/>
              <a:buChar char="§"/>
            </a:pPr>
            <a:r>
              <a:rPr lang="en-US" dirty="0">
                <a:solidFill>
                  <a:prstClr val="black"/>
                </a:solidFill>
                <a:latin typeface="Times New Roman" panose="02020603050405020304" pitchFamily="18" charset="0"/>
                <a:cs typeface="Times New Roman" panose="02020603050405020304" pitchFamily="18" charset="0"/>
              </a:rPr>
              <a:t> </a:t>
            </a:r>
            <a:r>
              <a:rPr lang="en-US" dirty="0" smtClean="0">
                <a:solidFill>
                  <a:prstClr val="black"/>
                </a:solidFill>
                <a:latin typeface="Times New Roman" panose="02020603050405020304" pitchFamily="18" charset="0"/>
                <a:cs typeface="Times New Roman" panose="02020603050405020304" pitchFamily="18" charset="0"/>
              </a:rPr>
              <a:t>The KNIME Workflow file is also attached.</a:t>
            </a:r>
          </a:p>
          <a:p>
            <a:pPr lvl="0" defTabSz="457200">
              <a:spcBef>
                <a:spcPct val="20000"/>
              </a:spcBef>
              <a:spcAft>
                <a:spcPts val="600"/>
              </a:spcAft>
              <a:buClr>
                <a:srgbClr val="D34817"/>
              </a:buClr>
            </a:pP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41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EXECUTIVE SUMMARY OF DATA</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b="30494"/>
          <a:stretch/>
        </p:blipFill>
        <p:spPr>
          <a:xfrm>
            <a:off x="7079672" y="2018348"/>
            <a:ext cx="4970411" cy="4487583"/>
          </a:xfrm>
          <a:prstGeom prst="rect">
            <a:avLst/>
          </a:prstGeom>
        </p:spPr>
      </p:pic>
      <p:sp>
        <p:nvSpPr>
          <p:cNvPr id="5" name="Rectangle 4"/>
          <p:cNvSpPr/>
          <p:nvPr/>
        </p:nvSpPr>
        <p:spPr>
          <a:xfrm>
            <a:off x="315661" y="2454717"/>
            <a:ext cx="6764011" cy="3046988"/>
          </a:xfrm>
          <a:prstGeom prst="rect">
            <a:avLst/>
          </a:prstGeom>
          <a:noFill/>
        </p:spPr>
        <p:txBody>
          <a:bodyPr wrap="square" lIns="91440" tIns="45720" rIns="91440" bIns="45720">
            <a:spAutoFit/>
          </a:bodyPr>
          <a:lstStyle/>
          <a:p>
            <a:pPr marL="342900" indent="-342900">
              <a:buClr>
                <a:schemeClr val="accent1"/>
              </a:buClr>
              <a:buFont typeface="Courier New" panose="02070309020205020404" pitchFamily="49" charset="0"/>
              <a:buChar char="o"/>
            </a:pPr>
            <a:r>
              <a:rPr lang="en-US" sz="2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There are 20641 rows and 3 columns in the given dataset.</a:t>
            </a:r>
          </a:p>
          <a:p>
            <a:pPr marL="342900" indent="-342900">
              <a:buClr>
                <a:schemeClr val="accent1"/>
              </a:buClr>
              <a:buFont typeface="Courier New" panose="02070309020205020404" pitchFamily="49" charset="0"/>
              <a:buChar char="o"/>
            </a:pP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There are no missing values and no duplicates.</a:t>
            </a:r>
          </a:p>
          <a:p>
            <a:pPr marL="342900" indent="-342900">
              <a:buClr>
                <a:schemeClr val="accent1"/>
              </a:buClr>
              <a:buFont typeface="Courier New" panose="02070309020205020404" pitchFamily="49" charset="0"/>
              <a:buChar char="o"/>
            </a:pPr>
            <a:r>
              <a:rPr lang="en-US" sz="2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There is 1 numeric variable, 1 datetime variable and 1 categorical variable.</a:t>
            </a:r>
          </a:p>
          <a:p>
            <a:pPr marL="342900" indent="-342900">
              <a:buClr>
                <a:schemeClr val="accent1"/>
              </a:buClr>
              <a:buFont typeface="Courier New" panose="02070309020205020404" pitchFamily="49" charset="0"/>
              <a:buChar char="o"/>
            </a:pP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is provided from January to September for 2018 and 2019, and for 2020, January and February.</a:t>
            </a:r>
            <a:endParaRPr lang="en-US" sz="2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17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EXPLORATORY DATA ANALYSIS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241400" y="1925443"/>
            <a:ext cx="5140598" cy="4762217"/>
          </a:xfrm>
          <a:prstGeom prst="rect">
            <a:avLst/>
          </a:prstGeom>
        </p:spPr>
      </p:pic>
      <p:sp>
        <p:nvSpPr>
          <p:cNvPr id="5" name="Rectangle 4"/>
          <p:cNvSpPr/>
          <p:nvPr/>
        </p:nvSpPr>
        <p:spPr>
          <a:xfrm>
            <a:off x="669045" y="2214300"/>
            <a:ext cx="3714698" cy="584775"/>
          </a:xfrm>
          <a:prstGeom prst="rect">
            <a:avLst/>
          </a:prstGeom>
          <a:noFill/>
        </p:spPr>
        <p:txBody>
          <a:bodyPr wrap="squar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YEARLY SALES </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810000" y="3022754"/>
            <a:ext cx="4835236" cy="830997"/>
          </a:xfrm>
          <a:prstGeom prst="rect">
            <a:avLst/>
          </a:prstGeom>
          <a:noFill/>
        </p:spPr>
        <p:txBody>
          <a:bodyPr wrap="square" lIns="91440" tIns="45720" rIns="91440" bIns="45720">
            <a:spAutoFit/>
          </a:bodyPr>
          <a:lstStyle/>
          <a:p>
            <a:pPr algn="just"/>
            <a:r>
              <a:rPr lang="en-US" sz="2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2018 has the highest number of sales and 2020 has least number of sales.</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3"/>
          <a:srcRect t="9237"/>
          <a:stretch/>
        </p:blipFill>
        <p:spPr>
          <a:xfrm>
            <a:off x="9668435" y="2028511"/>
            <a:ext cx="1713563" cy="956352"/>
          </a:xfrm>
          <a:prstGeom prst="rect">
            <a:avLst/>
          </a:prstGeom>
        </p:spPr>
      </p:pic>
    </p:spTree>
    <p:extLst>
      <p:ext uri="{BB962C8B-B14F-4D97-AF65-F5344CB8AC3E}">
        <p14:creationId xmlns:p14="http://schemas.microsoft.com/office/powerpoint/2010/main" val="220427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EXPLORATORY DATA ANALYSIS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99360" y="2214300"/>
            <a:ext cx="4457137" cy="584775"/>
          </a:xfrm>
          <a:prstGeom prst="rect">
            <a:avLst/>
          </a:prstGeom>
          <a:noFill/>
        </p:spPr>
        <p:txBody>
          <a:bodyPr wrap="squar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ORDERED </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258670" y="2799075"/>
            <a:ext cx="3546847" cy="2677656"/>
          </a:xfrm>
          <a:prstGeom prst="rect">
            <a:avLst/>
          </a:prstGeom>
          <a:noFill/>
        </p:spPr>
        <p:txBody>
          <a:bodyPr wrap="square" lIns="91440" tIns="45720" rIns="91440" bIns="45720">
            <a:spAutoFit/>
          </a:bodyPr>
          <a:lstStyle/>
          <a:p>
            <a:pPr algn="just"/>
            <a:r>
              <a:rPr lang="en-US" sz="2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top 5 products ordered over the years are :</a:t>
            </a:r>
          </a:p>
          <a:p>
            <a:pPr marL="342900" indent="-342900" algn="just">
              <a:buClr>
                <a:schemeClr val="accent1"/>
              </a:buClr>
              <a:buFont typeface="Courier New" panose="02070309020205020404" pitchFamily="49" charset="0"/>
              <a:buChar char="o"/>
            </a:pP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Poultry</a:t>
            </a:r>
          </a:p>
          <a:p>
            <a:pPr marL="342900" indent="-342900" algn="just">
              <a:buClr>
                <a:schemeClr val="accent1"/>
              </a:buClr>
              <a:buFont typeface="Courier New" panose="02070309020205020404" pitchFamily="49" charset="0"/>
              <a:buChar char="o"/>
            </a:pPr>
            <a:r>
              <a:rPr lang="en-US" sz="2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Ice cream</a:t>
            </a:r>
          </a:p>
          <a:p>
            <a:pPr marL="342900" indent="-342900" algn="just">
              <a:buClr>
                <a:schemeClr val="accent1"/>
              </a:buClr>
              <a:buFont typeface="Courier New" panose="02070309020205020404" pitchFamily="49" charset="0"/>
              <a:buChar char="o"/>
            </a:pP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Cereals </a:t>
            </a:r>
          </a:p>
          <a:p>
            <a:pPr marL="342900" indent="-342900" algn="just">
              <a:buClr>
                <a:schemeClr val="accent1"/>
              </a:buClr>
              <a:buFont typeface="Courier New" panose="02070309020205020404" pitchFamily="49" charset="0"/>
              <a:buChar char="o"/>
            </a:pPr>
            <a:r>
              <a:rPr lang="en-US" sz="2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Lunch meat</a:t>
            </a:r>
          </a:p>
          <a:p>
            <a:pPr marL="342900" indent="-342900" algn="just">
              <a:buClr>
                <a:schemeClr val="accent1"/>
              </a:buClr>
              <a:buFont typeface="Courier New" panose="02070309020205020404" pitchFamily="49" charset="0"/>
              <a:buChar char="o"/>
            </a:pP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waffles</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4556498" y="1972253"/>
            <a:ext cx="7397938" cy="4885747"/>
          </a:xfrm>
          <a:prstGeom prst="rect">
            <a:avLst/>
          </a:prstGeom>
        </p:spPr>
      </p:pic>
    </p:spTree>
    <p:extLst>
      <p:ext uri="{BB962C8B-B14F-4D97-AF65-F5344CB8AC3E}">
        <p14:creationId xmlns:p14="http://schemas.microsoft.com/office/powerpoint/2010/main" val="122532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EXPLORATORY DATA ANALYSIS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99361" y="2079829"/>
            <a:ext cx="4651983" cy="1077218"/>
          </a:xfrm>
          <a:prstGeom prst="rect">
            <a:avLst/>
          </a:prstGeom>
          <a:noFill/>
        </p:spPr>
        <p:txBody>
          <a:bodyPr wrap="squar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YEARLY ORDERS TREND  </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312457" y="3157046"/>
            <a:ext cx="3829237" cy="3149625"/>
          </a:xfrm>
          <a:prstGeom prst="rect">
            <a:avLst/>
          </a:prstGeom>
          <a:noFill/>
        </p:spPr>
        <p:txBody>
          <a:bodyPr wrap="square" lIns="91440" tIns="45720" rIns="91440" bIns="45720">
            <a:spAutoFit/>
          </a:bodyPr>
          <a:lstStyle/>
          <a:p>
            <a:pPr marL="342900" indent="-342900" algn="just">
              <a:buClr>
                <a:schemeClr val="accent1"/>
              </a:buClr>
              <a:buFont typeface="Courier New" panose="02070309020205020404" pitchFamily="49" charset="0"/>
              <a:buChar char="o"/>
            </a:pP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highest number of sales are in 2018 followed by a decrease in 2019 and then in 2020.</a:t>
            </a:r>
          </a:p>
          <a:p>
            <a:pPr marL="342900" indent="-342900" algn="just">
              <a:buClr>
                <a:schemeClr val="accent1"/>
              </a:buClr>
              <a:buFont typeface="Courier New" panose="02070309020205020404" pitchFamily="49" charset="0"/>
              <a:buChar char="o"/>
            </a:pPr>
            <a:r>
              <a:rPr lang="en-US" sz="2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 2020, it cannot be said that sales are less as the data given is only for first two months of the year.</a:t>
            </a:r>
          </a:p>
        </p:txBody>
      </p:sp>
      <p:pic>
        <p:nvPicPr>
          <p:cNvPr id="4" name="Content Placeholder 3"/>
          <p:cNvPicPr>
            <a:picLocks noGrp="1" noChangeAspect="1"/>
          </p:cNvPicPr>
          <p:nvPr>
            <p:ph idx="1"/>
          </p:nvPr>
        </p:nvPicPr>
        <p:blipFill rotWithShape="1">
          <a:blip r:embed="rId2"/>
          <a:srcRect t="3594" r="8612" b="2123"/>
          <a:stretch/>
        </p:blipFill>
        <p:spPr>
          <a:xfrm>
            <a:off x="4751343" y="2029704"/>
            <a:ext cx="7068621" cy="4620714"/>
          </a:xfrm>
          <a:prstGeom prst="rect">
            <a:avLst/>
          </a:prstGeom>
        </p:spPr>
      </p:pic>
      <p:pic>
        <p:nvPicPr>
          <p:cNvPr id="8" name="Picture 7"/>
          <p:cNvPicPr>
            <a:picLocks noChangeAspect="1"/>
          </p:cNvPicPr>
          <p:nvPr/>
        </p:nvPicPr>
        <p:blipFill rotWithShape="1">
          <a:blip r:embed="rId3"/>
          <a:srcRect t="9237"/>
          <a:stretch/>
        </p:blipFill>
        <p:spPr>
          <a:xfrm>
            <a:off x="10018059" y="2213216"/>
            <a:ext cx="1801905" cy="1005656"/>
          </a:xfrm>
          <a:prstGeom prst="rect">
            <a:avLst/>
          </a:prstGeom>
        </p:spPr>
      </p:pic>
    </p:spTree>
    <p:extLst>
      <p:ext uri="{BB962C8B-B14F-4D97-AF65-F5344CB8AC3E}">
        <p14:creationId xmlns:p14="http://schemas.microsoft.com/office/powerpoint/2010/main" val="77463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EXPLORATORY</a:t>
            </a:r>
            <a:r>
              <a:rPr lang="en-US" dirty="0" smtClean="0"/>
              <a:t> DATA ANALYSIS</a:t>
            </a:r>
            <a:endParaRPr lang="en-US" dirty="0"/>
          </a:p>
        </p:txBody>
      </p:sp>
      <p:sp>
        <p:nvSpPr>
          <p:cNvPr id="5" name="Rectangle 4"/>
          <p:cNvSpPr/>
          <p:nvPr/>
        </p:nvSpPr>
        <p:spPr>
          <a:xfrm>
            <a:off x="-260279" y="2079829"/>
            <a:ext cx="4651983" cy="1077218"/>
          </a:xfrm>
          <a:prstGeom prst="rect">
            <a:avLst/>
          </a:prstGeom>
          <a:noFill/>
        </p:spPr>
        <p:txBody>
          <a:bodyPr wrap="squar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QUARTERLY ORDERS TREND  </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182036" y="2079829"/>
            <a:ext cx="7797252" cy="4630253"/>
          </a:xfrm>
          <a:prstGeom prst="rect">
            <a:avLst/>
          </a:prstGeom>
        </p:spPr>
      </p:pic>
      <p:sp>
        <p:nvSpPr>
          <p:cNvPr id="9" name="Rectangle 8"/>
          <p:cNvSpPr/>
          <p:nvPr/>
        </p:nvSpPr>
        <p:spPr>
          <a:xfrm>
            <a:off x="272119" y="3157047"/>
            <a:ext cx="3775446" cy="3046988"/>
          </a:xfrm>
          <a:prstGeom prst="rect">
            <a:avLst/>
          </a:prstGeom>
          <a:noFill/>
        </p:spPr>
        <p:txBody>
          <a:bodyPr wrap="square" lIns="91440" tIns="45720" rIns="91440" bIns="45720">
            <a:spAutoFit/>
          </a:bodyPr>
          <a:lstStyle/>
          <a:p>
            <a:pPr marL="342900" indent="-342900" algn="just">
              <a:buClr>
                <a:schemeClr val="accent1"/>
              </a:buClr>
              <a:buFont typeface="Courier New" panose="02070309020205020404" pitchFamily="49" charset="0"/>
              <a:buChar char="o"/>
            </a:pP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Highest number of orders can be seen from Q1 of 2019 , followed by Q3 and then Q2 of 2018. </a:t>
            </a:r>
          </a:p>
          <a:p>
            <a:pPr marL="342900" indent="-342900" algn="just">
              <a:buClr>
                <a:schemeClr val="accent1"/>
              </a:buClr>
              <a:buFont typeface="Courier New" panose="02070309020205020404" pitchFamily="49" charset="0"/>
              <a:buChar char="o"/>
            </a:pP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can be said that the period of growth of sales was from around June 2018 to September 2019.</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947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1480</TotalTime>
  <Words>703</Words>
  <Application>Microsoft Office PowerPoint</Application>
  <PresentationFormat>Widescreen</PresentationFormat>
  <Paragraphs>82</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Century Gothic</vt:lpstr>
      <vt:lpstr>Courier New</vt:lpstr>
      <vt:lpstr>Times New Roman</vt:lpstr>
      <vt:lpstr>Wingdings</vt:lpstr>
      <vt:lpstr>Wingdings 2</vt:lpstr>
      <vt:lpstr>Quotable</vt:lpstr>
      <vt:lpstr>MRA- MILESTONE 2</vt:lpstr>
      <vt:lpstr>CONTENTS</vt:lpstr>
      <vt:lpstr>PROBLEM STATEMENT</vt:lpstr>
      <vt:lpstr>TOOLS USED FOR ANALYSIS </vt:lpstr>
      <vt:lpstr>EXECUTIVE SUMMARY OF DATA</vt:lpstr>
      <vt:lpstr>  EXPLORATORY DATA ANALYSIS</vt:lpstr>
      <vt:lpstr>  EXPLORATORY DATA ANALYSIS</vt:lpstr>
      <vt:lpstr>  EXPLORATORY DATA ANALYSIS</vt:lpstr>
      <vt:lpstr>  EXPLORATORY DATA ANALYSIS</vt:lpstr>
      <vt:lpstr>  EXPLORATORY DATA ANALYSIS</vt:lpstr>
      <vt:lpstr>  EXPLORATORY DATA ANALYSIS</vt:lpstr>
      <vt:lpstr>MARKET BASKET ANALYSIS </vt:lpstr>
      <vt:lpstr>MARKET BASKET ANALYSIS- ASSOCIATION RULES</vt:lpstr>
      <vt:lpstr>MARKET BASKET ANALYSIS- KNIME WORKFLOW</vt:lpstr>
      <vt:lpstr>MARKET BASKET ANALYSIS - RESULTS</vt:lpstr>
      <vt:lpstr>MARKET BASKET ANALYSIS- RESULTS</vt:lpstr>
      <vt:lpstr>MARKET BASKET ANALYSIS -RESULTS</vt:lpstr>
      <vt:lpstr>INSIGHTS &amp;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MILESTONE 2</dc:title>
  <dc:creator>Ritusri Mohan</dc:creator>
  <cp:lastModifiedBy>Ritusri Mohan</cp:lastModifiedBy>
  <cp:revision>33</cp:revision>
  <dcterms:created xsi:type="dcterms:W3CDTF">2022-06-22T15:43:52Z</dcterms:created>
  <dcterms:modified xsi:type="dcterms:W3CDTF">2022-06-24T20:22:18Z</dcterms:modified>
</cp:coreProperties>
</file>