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874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1">
                <a:solidFill>
                  <a:srgbClr val="26180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1">
                <a:solidFill>
                  <a:srgbClr val="26180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336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1">
                <a:solidFill>
                  <a:srgbClr val="26180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321" y="1818582"/>
            <a:ext cx="114300" cy="1142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321" y="2342457"/>
            <a:ext cx="114300" cy="1142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321" y="2866332"/>
            <a:ext cx="114300" cy="1142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321" y="3390207"/>
            <a:ext cx="114300" cy="1142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321" y="3914082"/>
            <a:ext cx="114300" cy="114299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876064" y="951807"/>
            <a:ext cx="3928745" cy="28575"/>
          </a:xfrm>
          <a:custGeom>
            <a:avLst/>
            <a:gdLst/>
            <a:ahLst/>
            <a:cxnLst/>
            <a:rect l="l" t="t" r="r" b="b"/>
            <a:pathLst>
              <a:path w="3928745" h="28575">
                <a:moveTo>
                  <a:pt x="3928513" y="28574"/>
                </a:moveTo>
                <a:lnTo>
                  <a:pt x="0" y="28574"/>
                </a:lnTo>
                <a:lnTo>
                  <a:pt x="0" y="0"/>
                </a:lnTo>
                <a:lnTo>
                  <a:pt x="3928513" y="0"/>
                </a:lnTo>
                <a:lnTo>
                  <a:pt x="3928513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487" y="1459208"/>
            <a:ext cx="17743805" cy="927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1">
                <a:solidFill>
                  <a:srgbClr val="26180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0477" y="5114618"/>
            <a:ext cx="9595485" cy="212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3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E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506176" y="0"/>
            <a:ext cx="2781935" cy="1637664"/>
          </a:xfrm>
          <a:custGeom>
            <a:avLst/>
            <a:gdLst/>
            <a:ahLst/>
            <a:cxnLst/>
            <a:rect l="l" t="t" r="r" b="b"/>
            <a:pathLst>
              <a:path w="2781934" h="1637664">
                <a:moveTo>
                  <a:pt x="2690841" y="1612104"/>
                </a:moveTo>
                <a:lnTo>
                  <a:pt x="1844108" y="1612104"/>
                </a:lnTo>
                <a:lnTo>
                  <a:pt x="1488152" y="1510504"/>
                </a:lnTo>
                <a:lnTo>
                  <a:pt x="1402722" y="1485104"/>
                </a:lnTo>
                <a:lnTo>
                  <a:pt x="1360590" y="1459704"/>
                </a:lnTo>
                <a:lnTo>
                  <a:pt x="1277536" y="1434304"/>
                </a:lnTo>
                <a:lnTo>
                  <a:pt x="1236632" y="1408904"/>
                </a:lnTo>
                <a:lnTo>
                  <a:pt x="1196155" y="1396204"/>
                </a:lnTo>
                <a:lnTo>
                  <a:pt x="1116518" y="1345404"/>
                </a:lnTo>
                <a:lnTo>
                  <a:pt x="1077375" y="1320004"/>
                </a:lnTo>
                <a:lnTo>
                  <a:pt x="1038696" y="1307304"/>
                </a:lnTo>
                <a:lnTo>
                  <a:pt x="962761" y="1256504"/>
                </a:lnTo>
                <a:lnTo>
                  <a:pt x="888783" y="1205704"/>
                </a:lnTo>
                <a:lnTo>
                  <a:pt x="852551" y="1180304"/>
                </a:lnTo>
                <a:lnTo>
                  <a:pt x="816835" y="1154904"/>
                </a:lnTo>
                <a:lnTo>
                  <a:pt x="781644" y="1129504"/>
                </a:lnTo>
                <a:lnTo>
                  <a:pt x="746986" y="1091404"/>
                </a:lnTo>
                <a:lnTo>
                  <a:pt x="712872" y="1066004"/>
                </a:lnTo>
                <a:lnTo>
                  <a:pt x="679309" y="1040604"/>
                </a:lnTo>
                <a:lnTo>
                  <a:pt x="646307" y="1002504"/>
                </a:lnTo>
                <a:lnTo>
                  <a:pt x="613875" y="977104"/>
                </a:lnTo>
                <a:lnTo>
                  <a:pt x="582021" y="951704"/>
                </a:lnTo>
                <a:lnTo>
                  <a:pt x="550754" y="913604"/>
                </a:lnTo>
                <a:lnTo>
                  <a:pt x="520084" y="875504"/>
                </a:lnTo>
                <a:lnTo>
                  <a:pt x="490018" y="850104"/>
                </a:lnTo>
                <a:lnTo>
                  <a:pt x="460567" y="812004"/>
                </a:lnTo>
                <a:lnTo>
                  <a:pt x="431739" y="786604"/>
                </a:lnTo>
                <a:lnTo>
                  <a:pt x="403542" y="748504"/>
                </a:lnTo>
                <a:lnTo>
                  <a:pt x="375987" y="710404"/>
                </a:lnTo>
                <a:lnTo>
                  <a:pt x="349081" y="672304"/>
                </a:lnTo>
                <a:lnTo>
                  <a:pt x="322833" y="634204"/>
                </a:lnTo>
                <a:lnTo>
                  <a:pt x="297253" y="596104"/>
                </a:lnTo>
                <a:lnTo>
                  <a:pt x="272349" y="570704"/>
                </a:lnTo>
                <a:lnTo>
                  <a:pt x="248131" y="532604"/>
                </a:lnTo>
                <a:lnTo>
                  <a:pt x="224606" y="494504"/>
                </a:lnTo>
                <a:lnTo>
                  <a:pt x="201785" y="456404"/>
                </a:lnTo>
                <a:lnTo>
                  <a:pt x="179675" y="405604"/>
                </a:lnTo>
                <a:lnTo>
                  <a:pt x="158287" y="367504"/>
                </a:lnTo>
                <a:lnTo>
                  <a:pt x="137628" y="329404"/>
                </a:lnTo>
                <a:lnTo>
                  <a:pt x="117708" y="291304"/>
                </a:lnTo>
                <a:lnTo>
                  <a:pt x="98535" y="253204"/>
                </a:lnTo>
                <a:lnTo>
                  <a:pt x="80119" y="215104"/>
                </a:lnTo>
                <a:lnTo>
                  <a:pt x="62468" y="164304"/>
                </a:lnTo>
                <a:lnTo>
                  <a:pt x="45592" y="126204"/>
                </a:lnTo>
                <a:lnTo>
                  <a:pt x="29498" y="88104"/>
                </a:lnTo>
                <a:lnTo>
                  <a:pt x="14197" y="37304"/>
                </a:lnTo>
                <a:lnTo>
                  <a:pt x="0" y="0"/>
                </a:lnTo>
                <a:lnTo>
                  <a:pt x="2781824" y="0"/>
                </a:lnTo>
                <a:lnTo>
                  <a:pt x="2781824" y="1586135"/>
                </a:lnTo>
                <a:lnTo>
                  <a:pt x="2690841" y="1612104"/>
                </a:lnTo>
                <a:close/>
              </a:path>
              <a:path w="2781934" h="1637664">
                <a:moveTo>
                  <a:pt x="2598649" y="1624804"/>
                </a:moveTo>
                <a:lnTo>
                  <a:pt x="1936300" y="1624804"/>
                </a:lnTo>
                <a:lnTo>
                  <a:pt x="1890057" y="1612104"/>
                </a:lnTo>
                <a:lnTo>
                  <a:pt x="2644892" y="1612104"/>
                </a:lnTo>
                <a:lnTo>
                  <a:pt x="2598649" y="1624804"/>
                </a:lnTo>
                <a:close/>
              </a:path>
              <a:path w="2781934" h="1637664">
                <a:moveTo>
                  <a:pt x="2505317" y="1637504"/>
                </a:moveTo>
                <a:lnTo>
                  <a:pt x="2029631" y="1637504"/>
                </a:lnTo>
                <a:lnTo>
                  <a:pt x="1982828" y="1624804"/>
                </a:lnTo>
                <a:lnTo>
                  <a:pt x="2552121" y="1624804"/>
                </a:lnTo>
                <a:lnTo>
                  <a:pt x="2505317" y="1637504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7212" y="8746101"/>
            <a:ext cx="3493770" cy="1541145"/>
          </a:xfrm>
          <a:custGeom>
            <a:avLst/>
            <a:gdLst/>
            <a:ahLst/>
            <a:cxnLst/>
            <a:rect l="l" t="t" r="r" b="b"/>
            <a:pathLst>
              <a:path w="3493770" h="1541145">
                <a:moveTo>
                  <a:pt x="3493598" y="1540899"/>
                </a:moveTo>
                <a:lnTo>
                  <a:pt x="0" y="1540899"/>
                </a:lnTo>
                <a:lnTo>
                  <a:pt x="2350" y="1521627"/>
                </a:lnTo>
                <a:lnTo>
                  <a:pt x="9321" y="1474954"/>
                </a:lnTo>
                <a:lnTo>
                  <a:pt x="17505" y="1428688"/>
                </a:lnTo>
                <a:lnTo>
                  <a:pt x="26885" y="1382847"/>
                </a:lnTo>
                <a:lnTo>
                  <a:pt x="37444" y="1337446"/>
                </a:lnTo>
                <a:lnTo>
                  <a:pt x="49166" y="1292503"/>
                </a:lnTo>
                <a:lnTo>
                  <a:pt x="62034" y="1248035"/>
                </a:lnTo>
                <a:lnTo>
                  <a:pt x="76031" y="1204059"/>
                </a:lnTo>
                <a:lnTo>
                  <a:pt x="91141" y="1160591"/>
                </a:lnTo>
                <a:lnTo>
                  <a:pt x="107346" y="1117647"/>
                </a:lnTo>
                <a:lnTo>
                  <a:pt x="124629" y="1075246"/>
                </a:lnTo>
                <a:lnTo>
                  <a:pt x="142975" y="1033402"/>
                </a:lnTo>
                <a:lnTo>
                  <a:pt x="162366" y="992135"/>
                </a:lnTo>
                <a:lnTo>
                  <a:pt x="182785" y="951459"/>
                </a:lnTo>
                <a:lnTo>
                  <a:pt x="204216" y="911392"/>
                </a:lnTo>
                <a:lnTo>
                  <a:pt x="226641" y="871951"/>
                </a:lnTo>
                <a:lnTo>
                  <a:pt x="250045" y="833153"/>
                </a:lnTo>
                <a:lnTo>
                  <a:pt x="274410" y="795013"/>
                </a:lnTo>
                <a:lnTo>
                  <a:pt x="299720" y="757550"/>
                </a:lnTo>
                <a:lnTo>
                  <a:pt x="325957" y="720779"/>
                </a:lnTo>
                <a:lnTo>
                  <a:pt x="353105" y="684718"/>
                </a:lnTo>
                <a:lnTo>
                  <a:pt x="381148" y="649383"/>
                </a:lnTo>
                <a:lnTo>
                  <a:pt x="410067" y="614792"/>
                </a:lnTo>
                <a:lnTo>
                  <a:pt x="439848" y="580960"/>
                </a:lnTo>
                <a:lnTo>
                  <a:pt x="470472" y="547905"/>
                </a:lnTo>
                <a:lnTo>
                  <a:pt x="501923" y="515644"/>
                </a:lnTo>
                <a:lnTo>
                  <a:pt x="534185" y="484193"/>
                </a:lnTo>
                <a:lnTo>
                  <a:pt x="567240" y="453568"/>
                </a:lnTo>
                <a:lnTo>
                  <a:pt x="601071" y="423788"/>
                </a:lnTo>
                <a:lnTo>
                  <a:pt x="635663" y="394868"/>
                </a:lnTo>
                <a:lnTo>
                  <a:pt x="670998" y="366826"/>
                </a:lnTo>
                <a:lnTo>
                  <a:pt x="707059" y="339678"/>
                </a:lnTo>
                <a:lnTo>
                  <a:pt x="743829" y="313440"/>
                </a:lnTo>
                <a:lnTo>
                  <a:pt x="781293" y="288131"/>
                </a:lnTo>
                <a:lnTo>
                  <a:pt x="819432" y="263766"/>
                </a:lnTo>
                <a:lnTo>
                  <a:pt x="858231" y="240362"/>
                </a:lnTo>
                <a:lnTo>
                  <a:pt x="897672" y="217936"/>
                </a:lnTo>
                <a:lnTo>
                  <a:pt x="937739" y="196506"/>
                </a:lnTo>
                <a:lnTo>
                  <a:pt x="978414" y="176086"/>
                </a:lnTo>
                <a:lnTo>
                  <a:pt x="1019682" y="156695"/>
                </a:lnTo>
                <a:lnTo>
                  <a:pt x="1061525" y="138350"/>
                </a:lnTo>
                <a:lnTo>
                  <a:pt x="1103927" y="121066"/>
                </a:lnTo>
                <a:lnTo>
                  <a:pt x="1146870" y="104861"/>
                </a:lnTo>
                <a:lnTo>
                  <a:pt x="1190338" y="89752"/>
                </a:lnTo>
                <a:lnTo>
                  <a:pt x="1234315" y="75755"/>
                </a:lnTo>
                <a:lnTo>
                  <a:pt x="1278783" y="62887"/>
                </a:lnTo>
                <a:lnTo>
                  <a:pt x="1323725" y="51165"/>
                </a:lnTo>
                <a:lnTo>
                  <a:pt x="1369126" y="40605"/>
                </a:lnTo>
                <a:lnTo>
                  <a:pt x="1414968" y="31225"/>
                </a:lnTo>
                <a:lnTo>
                  <a:pt x="1461233" y="23042"/>
                </a:lnTo>
                <a:lnTo>
                  <a:pt x="1507907" y="16071"/>
                </a:lnTo>
                <a:lnTo>
                  <a:pt x="1554971" y="10330"/>
                </a:lnTo>
                <a:lnTo>
                  <a:pt x="1602409" y="5836"/>
                </a:lnTo>
                <a:lnTo>
                  <a:pt x="1650204" y="2604"/>
                </a:lnTo>
                <a:lnTo>
                  <a:pt x="1698340" y="654"/>
                </a:lnTo>
                <a:lnTo>
                  <a:pt x="1746799" y="0"/>
                </a:lnTo>
                <a:lnTo>
                  <a:pt x="1795258" y="654"/>
                </a:lnTo>
                <a:lnTo>
                  <a:pt x="1843394" y="2604"/>
                </a:lnTo>
                <a:lnTo>
                  <a:pt x="1891189" y="5836"/>
                </a:lnTo>
                <a:lnTo>
                  <a:pt x="1938627" y="10330"/>
                </a:lnTo>
                <a:lnTo>
                  <a:pt x="1985691" y="16071"/>
                </a:lnTo>
                <a:lnTo>
                  <a:pt x="2032364" y="23042"/>
                </a:lnTo>
                <a:lnTo>
                  <a:pt x="2078630" y="31225"/>
                </a:lnTo>
                <a:lnTo>
                  <a:pt x="2124472" y="40605"/>
                </a:lnTo>
                <a:lnTo>
                  <a:pt x="2169872" y="51165"/>
                </a:lnTo>
                <a:lnTo>
                  <a:pt x="2214815" y="62887"/>
                </a:lnTo>
                <a:lnTo>
                  <a:pt x="2259283" y="75755"/>
                </a:lnTo>
                <a:lnTo>
                  <a:pt x="2303259" y="89752"/>
                </a:lnTo>
                <a:lnTo>
                  <a:pt x="2346728" y="104861"/>
                </a:lnTo>
                <a:lnTo>
                  <a:pt x="2389671" y="121066"/>
                </a:lnTo>
                <a:lnTo>
                  <a:pt x="2432073" y="138350"/>
                </a:lnTo>
                <a:lnTo>
                  <a:pt x="2473916" y="156695"/>
                </a:lnTo>
                <a:lnTo>
                  <a:pt x="2515183" y="176086"/>
                </a:lnTo>
                <a:lnTo>
                  <a:pt x="2555859" y="196506"/>
                </a:lnTo>
                <a:lnTo>
                  <a:pt x="2595926" y="217936"/>
                </a:lnTo>
                <a:lnTo>
                  <a:pt x="2635367" y="240362"/>
                </a:lnTo>
                <a:lnTo>
                  <a:pt x="2674166" y="263766"/>
                </a:lnTo>
                <a:lnTo>
                  <a:pt x="2712305" y="288131"/>
                </a:lnTo>
                <a:lnTo>
                  <a:pt x="2749768" y="313440"/>
                </a:lnTo>
                <a:lnTo>
                  <a:pt x="2786539" y="339678"/>
                </a:lnTo>
                <a:lnTo>
                  <a:pt x="2822600" y="366826"/>
                </a:lnTo>
                <a:lnTo>
                  <a:pt x="2857935" y="394868"/>
                </a:lnTo>
                <a:lnTo>
                  <a:pt x="2892526" y="423788"/>
                </a:lnTo>
                <a:lnTo>
                  <a:pt x="2926358" y="453568"/>
                </a:lnTo>
                <a:lnTo>
                  <a:pt x="2959413" y="484193"/>
                </a:lnTo>
                <a:lnTo>
                  <a:pt x="2991674" y="515644"/>
                </a:lnTo>
                <a:lnTo>
                  <a:pt x="3023126" y="547905"/>
                </a:lnTo>
                <a:lnTo>
                  <a:pt x="3053750" y="580960"/>
                </a:lnTo>
                <a:lnTo>
                  <a:pt x="3083530" y="614792"/>
                </a:lnTo>
                <a:lnTo>
                  <a:pt x="3112450" y="649383"/>
                </a:lnTo>
                <a:lnTo>
                  <a:pt x="3140492" y="684718"/>
                </a:lnTo>
                <a:lnTo>
                  <a:pt x="3167640" y="720779"/>
                </a:lnTo>
                <a:lnTo>
                  <a:pt x="3193878" y="757550"/>
                </a:lnTo>
                <a:lnTo>
                  <a:pt x="3219187" y="795013"/>
                </a:lnTo>
                <a:lnTo>
                  <a:pt x="3243552" y="833153"/>
                </a:lnTo>
                <a:lnTo>
                  <a:pt x="3266956" y="871951"/>
                </a:lnTo>
                <a:lnTo>
                  <a:pt x="3289382" y="911392"/>
                </a:lnTo>
                <a:lnTo>
                  <a:pt x="3310813" y="951459"/>
                </a:lnTo>
                <a:lnTo>
                  <a:pt x="3331232" y="992135"/>
                </a:lnTo>
                <a:lnTo>
                  <a:pt x="3350623" y="1033402"/>
                </a:lnTo>
                <a:lnTo>
                  <a:pt x="3368968" y="1075246"/>
                </a:lnTo>
                <a:lnTo>
                  <a:pt x="3386252" y="1117647"/>
                </a:lnTo>
                <a:lnTo>
                  <a:pt x="3402457" y="1160591"/>
                </a:lnTo>
                <a:lnTo>
                  <a:pt x="3417566" y="1204059"/>
                </a:lnTo>
                <a:lnTo>
                  <a:pt x="3431563" y="1248035"/>
                </a:lnTo>
                <a:lnTo>
                  <a:pt x="3444431" y="1292503"/>
                </a:lnTo>
                <a:lnTo>
                  <a:pt x="3456153" y="1337446"/>
                </a:lnTo>
                <a:lnTo>
                  <a:pt x="3466713" y="1382847"/>
                </a:lnTo>
                <a:lnTo>
                  <a:pt x="3476093" y="1428688"/>
                </a:lnTo>
                <a:lnTo>
                  <a:pt x="3484276" y="1474954"/>
                </a:lnTo>
                <a:lnTo>
                  <a:pt x="3491247" y="1521627"/>
                </a:lnTo>
                <a:lnTo>
                  <a:pt x="3493598" y="1540899"/>
                </a:lnTo>
                <a:close/>
              </a:path>
            </a:pathLst>
          </a:custGeom>
          <a:solidFill>
            <a:srgbClr val="DDB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55150" y="1693034"/>
            <a:ext cx="1610360" cy="552450"/>
            <a:chOff x="255150" y="1693034"/>
            <a:chExt cx="1610360" cy="552450"/>
          </a:xfrm>
        </p:grpSpPr>
        <p:sp>
          <p:nvSpPr>
            <p:cNvPr id="6" name="object 6"/>
            <p:cNvSpPr/>
            <p:nvPr/>
          </p:nvSpPr>
          <p:spPr>
            <a:xfrm>
              <a:off x="269242" y="1707126"/>
              <a:ext cx="891540" cy="523875"/>
            </a:xfrm>
            <a:custGeom>
              <a:avLst/>
              <a:gdLst/>
              <a:ahLst/>
              <a:cxnLst/>
              <a:rect l="l" t="t" r="r" b="b"/>
              <a:pathLst>
                <a:path w="891540" h="523875">
                  <a:moveTo>
                    <a:pt x="417777" y="5320"/>
                  </a:moveTo>
                  <a:lnTo>
                    <a:pt x="388421" y="34493"/>
                  </a:lnTo>
                  <a:lnTo>
                    <a:pt x="377206" y="27005"/>
                  </a:lnTo>
                  <a:lnTo>
                    <a:pt x="365211" y="20320"/>
                  </a:lnTo>
                  <a:lnTo>
                    <a:pt x="324548" y="5263"/>
                  </a:lnTo>
                  <a:lnTo>
                    <a:pt x="275766" y="0"/>
                  </a:lnTo>
                  <a:lnTo>
                    <a:pt x="257934" y="665"/>
                  </a:lnTo>
                  <a:lnTo>
                    <a:pt x="207329" y="10641"/>
                  </a:lnTo>
                  <a:lnTo>
                    <a:pt x="163122" y="31695"/>
                  </a:lnTo>
                  <a:lnTo>
                    <a:pt x="128021" y="62932"/>
                  </a:lnTo>
                  <a:lnTo>
                    <a:pt x="104398" y="103033"/>
                  </a:lnTo>
                  <a:lnTo>
                    <a:pt x="96142" y="150267"/>
                  </a:lnTo>
                  <a:lnTo>
                    <a:pt x="97804" y="172262"/>
                  </a:lnTo>
                  <a:lnTo>
                    <a:pt x="111106" y="210608"/>
                  </a:lnTo>
                  <a:lnTo>
                    <a:pt x="137045" y="241387"/>
                  </a:lnTo>
                  <a:lnTo>
                    <a:pt x="171080" y="264321"/>
                  </a:lnTo>
                  <a:lnTo>
                    <a:pt x="202134" y="277027"/>
                  </a:lnTo>
                  <a:lnTo>
                    <a:pt x="212787" y="281362"/>
                  </a:lnTo>
                  <a:lnTo>
                    <a:pt x="251730" y="301040"/>
                  </a:lnTo>
                  <a:lnTo>
                    <a:pt x="288277" y="323091"/>
                  </a:lnTo>
                  <a:lnTo>
                    <a:pt x="317415" y="354294"/>
                  </a:lnTo>
                  <a:lnTo>
                    <a:pt x="329800" y="390657"/>
                  </a:lnTo>
                  <a:lnTo>
                    <a:pt x="330625" y="403649"/>
                  </a:lnTo>
                  <a:lnTo>
                    <a:pt x="329846" y="416034"/>
                  </a:lnTo>
                  <a:lnTo>
                    <a:pt x="311567" y="458119"/>
                  </a:lnTo>
                  <a:lnTo>
                    <a:pt x="276786" y="487567"/>
                  </a:lnTo>
                  <a:lnTo>
                    <a:pt x="232694" y="504229"/>
                  </a:lnTo>
                  <a:lnTo>
                    <a:pt x="199806" y="508048"/>
                  </a:lnTo>
                  <a:lnTo>
                    <a:pt x="183041" y="507417"/>
                  </a:lnTo>
                  <a:lnTo>
                    <a:pt x="138525" y="497957"/>
                  </a:lnTo>
                  <a:lnTo>
                    <a:pt x="102953" y="478210"/>
                  </a:lnTo>
                  <a:lnTo>
                    <a:pt x="76234" y="450023"/>
                  </a:lnTo>
                  <a:lnTo>
                    <a:pt x="58426" y="414257"/>
                  </a:lnTo>
                  <a:lnTo>
                    <a:pt x="50272" y="373559"/>
                  </a:lnTo>
                  <a:lnTo>
                    <a:pt x="49783" y="365486"/>
                  </a:lnTo>
                  <a:lnTo>
                    <a:pt x="47520" y="361450"/>
                  </a:lnTo>
                  <a:lnTo>
                    <a:pt x="43484" y="361450"/>
                  </a:lnTo>
                  <a:lnTo>
                    <a:pt x="41037" y="361450"/>
                  </a:lnTo>
                  <a:lnTo>
                    <a:pt x="39447" y="362489"/>
                  </a:lnTo>
                  <a:lnTo>
                    <a:pt x="38713" y="364569"/>
                  </a:lnTo>
                  <a:lnTo>
                    <a:pt x="37979" y="366526"/>
                  </a:lnTo>
                  <a:lnTo>
                    <a:pt x="37062" y="369278"/>
                  </a:lnTo>
                  <a:lnTo>
                    <a:pt x="35961" y="372825"/>
                  </a:lnTo>
                  <a:lnTo>
                    <a:pt x="1467" y="501259"/>
                  </a:lnTo>
                  <a:lnTo>
                    <a:pt x="489" y="505296"/>
                  </a:lnTo>
                  <a:lnTo>
                    <a:pt x="0" y="508537"/>
                  </a:lnTo>
                  <a:lnTo>
                    <a:pt x="0" y="510983"/>
                  </a:lnTo>
                  <a:lnTo>
                    <a:pt x="0" y="515020"/>
                  </a:lnTo>
                  <a:lnTo>
                    <a:pt x="1712" y="517038"/>
                  </a:lnTo>
                  <a:lnTo>
                    <a:pt x="5137" y="517038"/>
                  </a:lnTo>
                  <a:lnTo>
                    <a:pt x="8195" y="517038"/>
                  </a:lnTo>
                  <a:lnTo>
                    <a:pt x="11253" y="515570"/>
                  </a:lnTo>
                  <a:lnTo>
                    <a:pt x="14311" y="512635"/>
                  </a:lnTo>
                  <a:lnTo>
                    <a:pt x="59997" y="465114"/>
                  </a:lnTo>
                  <a:lnTo>
                    <a:pt x="71888" y="477614"/>
                  </a:lnTo>
                  <a:lnTo>
                    <a:pt x="114856" y="506580"/>
                  </a:lnTo>
                  <a:lnTo>
                    <a:pt x="152148" y="517864"/>
                  </a:lnTo>
                  <a:lnTo>
                    <a:pt x="199072" y="521625"/>
                  </a:lnTo>
                  <a:lnTo>
                    <a:pt x="217982" y="520926"/>
                  </a:lnTo>
                  <a:lnTo>
                    <a:pt x="271546" y="510433"/>
                  </a:lnTo>
                  <a:lnTo>
                    <a:pt x="318057" y="487693"/>
                  </a:lnTo>
                  <a:lnTo>
                    <a:pt x="354248" y="453784"/>
                  </a:lnTo>
                  <a:lnTo>
                    <a:pt x="378490" y="409429"/>
                  </a:lnTo>
                  <a:lnTo>
                    <a:pt x="386953" y="356312"/>
                  </a:lnTo>
                  <a:lnTo>
                    <a:pt x="385634" y="336336"/>
                  </a:lnTo>
                  <a:lnTo>
                    <a:pt x="375084" y="298723"/>
                  </a:lnTo>
                  <a:lnTo>
                    <a:pt x="353973" y="264585"/>
                  </a:lnTo>
                  <a:lnTo>
                    <a:pt x="321681" y="236054"/>
                  </a:lnTo>
                  <a:lnTo>
                    <a:pt x="285914" y="216193"/>
                  </a:lnTo>
                  <a:lnTo>
                    <a:pt x="244942" y="197788"/>
                  </a:lnTo>
                  <a:lnTo>
                    <a:pt x="232603" y="192800"/>
                  </a:lnTo>
                  <a:lnTo>
                    <a:pt x="220356" y="187743"/>
                  </a:lnTo>
                  <a:lnTo>
                    <a:pt x="185438" y="171757"/>
                  </a:lnTo>
                  <a:lnTo>
                    <a:pt x="154659" y="141931"/>
                  </a:lnTo>
                  <a:lnTo>
                    <a:pt x="147332" y="108251"/>
                  </a:lnTo>
                  <a:lnTo>
                    <a:pt x="147871" y="99329"/>
                  </a:lnTo>
                  <a:lnTo>
                    <a:pt x="166459" y="57244"/>
                  </a:lnTo>
                  <a:lnTo>
                    <a:pt x="198751" y="30778"/>
                  </a:lnTo>
                  <a:lnTo>
                    <a:pt x="245996" y="15549"/>
                  </a:lnTo>
                  <a:lnTo>
                    <a:pt x="275032" y="13577"/>
                  </a:lnTo>
                  <a:lnTo>
                    <a:pt x="300099" y="15366"/>
                  </a:lnTo>
                  <a:lnTo>
                    <a:pt x="340464" y="29677"/>
                  </a:lnTo>
                  <a:lnTo>
                    <a:pt x="367802" y="57646"/>
                  </a:lnTo>
                  <a:lnTo>
                    <a:pt x="381563" y="95901"/>
                  </a:lnTo>
                  <a:lnTo>
                    <a:pt x="383283" y="118709"/>
                  </a:lnTo>
                  <a:lnTo>
                    <a:pt x="383283" y="131797"/>
                  </a:lnTo>
                  <a:lnTo>
                    <a:pt x="383650" y="140115"/>
                  </a:lnTo>
                  <a:lnTo>
                    <a:pt x="384384" y="143662"/>
                  </a:lnTo>
                  <a:lnTo>
                    <a:pt x="385118" y="147087"/>
                  </a:lnTo>
                  <a:lnTo>
                    <a:pt x="386708" y="148799"/>
                  </a:lnTo>
                  <a:lnTo>
                    <a:pt x="389155" y="148799"/>
                  </a:lnTo>
                  <a:lnTo>
                    <a:pt x="392213" y="148799"/>
                  </a:lnTo>
                  <a:lnTo>
                    <a:pt x="394475" y="146047"/>
                  </a:lnTo>
                  <a:lnTo>
                    <a:pt x="395943" y="140543"/>
                  </a:lnTo>
                  <a:lnTo>
                    <a:pt x="430620" y="15045"/>
                  </a:lnTo>
                  <a:lnTo>
                    <a:pt x="431599" y="11008"/>
                  </a:lnTo>
                  <a:lnTo>
                    <a:pt x="432088" y="8011"/>
                  </a:lnTo>
                  <a:lnTo>
                    <a:pt x="432088" y="6054"/>
                  </a:lnTo>
                  <a:lnTo>
                    <a:pt x="432088" y="2018"/>
                  </a:lnTo>
                  <a:lnTo>
                    <a:pt x="430315" y="0"/>
                  </a:lnTo>
                  <a:lnTo>
                    <a:pt x="426767" y="0"/>
                  </a:lnTo>
                  <a:lnTo>
                    <a:pt x="424321" y="0"/>
                  </a:lnTo>
                  <a:lnTo>
                    <a:pt x="421324" y="1773"/>
                  </a:lnTo>
                  <a:lnTo>
                    <a:pt x="417777" y="5320"/>
                  </a:lnTo>
                  <a:close/>
                </a:path>
                <a:path w="891540" h="523875">
                  <a:moveTo>
                    <a:pt x="798034" y="482544"/>
                  </a:moveTo>
                  <a:lnTo>
                    <a:pt x="803665" y="449908"/>
                  </a:lnTo>
                  <a:lnTo>
                    <a:pt x="805695" y="442088"/>
                  </a:lnTo>
                  <a:lnTo>
                    <a:pt x="816325" y="398615"/>
                  </a:lnTo>
                  <a:lnTo>
                    <a:pt x="822070" y="352459"/>
                  </a:lnTo>
                  <a:lnTo>
                    <a:pt x="820659" y="333974"/>
                  </a:lnTo>
                  <a:lnTo>
                    <a:pt x="799502" y="286774"/>
                  </a:lnTo>
                  <a:lnTo>
                    <a:pt x="753885" y="258909"/>
                  </a:lnTo>
                  <a:lnTo>
                    <a:pt x="733450" y="255583"/>
                  </a:lnTo>
                  <a:lnTo>
                    <a:pt x="754998" y="251673"/>
                  </a:lnTo>
                  <a:lnTo>
                    <a:pt x="792519" y="240756"/>
                  </a:lnTo>
                  <a:lnTo>
                    <a:pt x="835647" y="217512"/>
                  </a:lnTo>
                  <a:lnTo>
                    <a:pt x="865531" y="188706"/>
                  </a:lnTo>
                  <a:lnTo>
                    <a:pt x="886803" y="144557"/>
                  </a:lnTo>
                  <a:lnTo>
                    <a:pt x="891241" y="111187"/>
                  </a:lnTo>
                  <a:lnTo>
                    <a:pt x="889291" y="90695"/>
                  </a:lnTo>
                  <a:lnTo>
                    <a:pt x="873696" y="55008"/>
                  </a:lnTo>
                  <a:lnTo>
                    <a:pt x="842126" y="27292"/>
                  </a:lnTo>
                  <a:lnTo>
                    <a:pt x="792312" y="12981"/>
                  </a:lnTo>
                  <a:lnTo>
                    <a:pt x="760422" y="11192"/>
                  </a:lnTo>
                  <a:lnTo>
                    <a:pt x="556762" y="11192"/>
                  </a:lnTo>
                  <a:lnTo>
                    <a:pt x="553826" y="24035"/>
                  </a:lnTo>
                  <a:lnTo>
                    <a:pt x="618410" y="24035"/>
                  </a:lnTo>
                  <a:lnTo>
                    <a:pt x="485389" y="504195"/>
                  </a:lnTo>
                  <a:lnTo>
                    <a:pt x="420805" y="504195"/>
                  </a:lnTo>
                  <a:lnTo>
                    <a:pt x="417686" y="516304"/>
                  </a:lnTo>
                  <a:lnTo>
                    <a:pt x="619144" y="516304"/>
                  </a:lnTo>
                  <a:lnTo>
                    <a:pt x="622080" y="504195"/>
                  </a:lnTo>
                  <a:lnTo>
                    <a:pt x="557496" y="504195"/>
                  </a:lnTo>
                  <a:lnTo>
                    <a:pt x="625933" y="258519"/>
                  </a:lnTo>
                  <a:lnTo>
                    <a:pt x="674004" y="258519"/>
                  </a:lnTo>
                  <a:lnTo>
                    <a:pt x="681377" y="258714"/>
                  </a:lnTo>
                  <a:lnTo>
                    <a:pt x="723543" y="272463"/>
                  </a:lnTo>
                  <a:lnTo>
                    <a:pt x="741202" y="310076"/>
                  </a:lnTo>
                  <a:lnTo>
                    <a:pt x="742441" y="329891"/>
                  </a:lnTo>
                  <a:lnTo>
                    <a:pt x="742441" y="336374"/>
                  </a:lnTo>
                  <a:lnTo>
                    <a:pt x="737854" y="377229"/>
                  </a:lnTo>
                  <a:lnTo>
                    <a:pt x="727763" y="421263"/>
                  </a:lnTo>
                  <a:lnTo>
                    <a:pt x="724953" y="433395"/>
                  </a:lnTo>
                  <a:lnTo>
                    <a:pt x="722946" y="445390"/>
                  </a:lnTo>
                  <a:lnTo>
                    <a:pt x="721742" y="457248"/>
                  </a:lnTo>
                  <a:lnTo>
                    <a:pt x="721341" y="468967"/>
                  </a:lnTo>
                  <a:lnTo>
                    <a:pt x="722281" y="482911"/>
                  </a:lnTo>
                  <a:lnTo>
                    <a:pt x="744470" y="516912"/>
                  </a:lnTo>
                  <a:lnTo>
                    <a:pt x="775467" y="523827"/>
                  </a:lnTo>
                  <a:lnTo>
                    <a:pt x="782244" y="523632"/>
                  </a:lnTo>
                  <a:lnTo>
                    <a:pt x="821875" y="515685"/>
                  </a:lnTo>
                  <a:lnTo>
                    <a:pt x="860172" y="499547"/>
                  </a:lnTo>
                  <a:lnTo>
                    <a:pt x="862618" y="497590"/>
                  </a:lnTo>
                  <a:lnTo>
                    <a:pt x="864698" y="495999"/>
                  </a:lnTo>
                  <a:lnTo>
                    <a:pt x="865737" y="494470"/>
                  </a:lnTo>
                  <a:lnTo>
                    <a:pt x="865737" y="493003"/>
                  </a:lnTo>
                  <a:lnTo>
                    <a:pt x="865737" y="491535"/>
                  </a:lnTo>
                  <a:lnTo>
                    <a:pt x="864942" y="490801"/>
                  </a:lnTo>
                  <a:lnTo>
                    <a:pt x="863352" y="490801"/>
                  </a:lnTo>
                  <a:lnTo>
                    <a:pt x="862863" y="490801"/>
                  </a:lnTo>
                  <a:lnTo>
                    <a:pt x="861640" y="491290"/>
                  </a:lnTo>
                  <a:lnTo>
                    <a:pt x="859683" y="492269"/>
                  </a:lnTo>
                  <a:lnTo>
                    <a:pt x="854178" y="495327"/>
                  </a:lnTo>
                  <a:lnTo>
                    <a:pt x="848001" y="497834"/>
                  </a:lnTo>
                  <a:lnTo>
                    <a:pt x="841151" y="499791"/>
                  </a:lnTo>
                  <a:lnTo>
                    <a:pt x="834424" y="501748"/>
                  </a:lnTo>
                  <a:lnTo>
                    <a:pt x="828063" y="502727"/>
                  </a:lnTo>
                  <a:lnTo>
                    <a:pt x="822070" y="502727"/>
                  </a:lnTo>
                  <a:lnTo>
                    <a:pt x="813018" y="502727"/>
                  </a:lnTo>
                  <a:lnTo>
                    <a:pt x="806719" y="500892"/>
                  </a:lnTo>
                  <a:lnTo>
                    <a:pt x="803172" y="497223"/>
                  </a:lnTo>
                  <a:lnTo>
                    <a:pt x="799747" y="493431"/>
                  </a:lnTo>
                  <a:lnTo>
                    <a:pt x="798034" y="488538"/>
                  </a:lnTo>
                  <a:lnTo>
                    <a:pt x="798034" y="482544"/>
                  </a:lnTo>
                  <a:close/>
                </a:path>
              </a:pathLst>
            </a:custGeom>
            <a:ln w="28184">
              <a:solidFill>
                <a:srgbClr val="BE75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4019" y="1716335"/>
              <a:ext cx="222120" cy="25147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51378" y="1718318"/>
              <a:ext cx="699770" cy="505459"/>
            </a:xfrm>
            <a:custGeom>
              <a:avLst/>
              <a:gdLst/>
              <a:ahLst/>
              <a:cxnLst/>
              <a:rect l="l" t="t" r="r" b="b"/>
              <a:pathLst>
                <a:path w="699769" h="505460">
                  <a:moveTo>
                    <a:pt x="3853" y="493003"/>
                  </a:moveTo>
                  <a:lnTo>
                    <a:pt x="0" y="505112"/>
                  </a:lnTo>
                  <a:lnTo>
                    <a:pt x="142745" y="505112"/>
                  </a:lnTo>
                  <a:lnTo>
                    <a:pt x="145864" y="493003"/>
                  </a:lnTo>
                  <a:lnTo>
                    <a:pt x="81096" y="493003"/>
                  </a:lnTo>
                  <a:lnTo>
                    <a:pt x="210448" y="24952"/>
                  </a:lnTo>
                  <a:lnTo>
                    <a:pt x="249529" y="505112"/>
                  </a:lnTo>
                  <a:lnTo>
                    <a:pt x="259253" y="505112"/>
                  </a:lnTo>
                  <a:lnTo>
                    <a:pt x="557587" y="21099"/>
                  </a:lnTo>
                  <a:lnTo>
                    <a:pt x="426951" y="493003"/>
                  </a:lnTo>
                  <a:lnTo>
                    <a:pt x="362183" y="493003"/>
                  </a:lnTo>
                  <a:lnTo>
                    <a:pt x="359248" y="505112"/>
                  </a:lnTo>
                  <a:lnTo>
                    <a:pt x="559972" y="505112"/>
                  </a:lnTo>
                  <a:lnTo>
                    <a:pt x="563641" y="493003"/>
                  </a:lnTo>
                  <a:lnTo>
                    <a:pt x="499057" y="493003"/>
                  </a:lnTo>
                  <a:lnTo>
                    <a:pt x="632078" y="12109"/>
                  </a:lnTo>
                  <a:lnTo>
                    <a:pt x="696662" y="12109"/>
                  </a:lnTo>
                  <a:lnTo>
                    <a:pt x="699598" y="0"/>
                  </a:lnTo>
                  <a:lnTo>
                    <a:pt x="556119" y="0"/>
                  </a:lnTo>
                  <a:lnTo>
                    <a:pt x="317965" y="380348"/>
                  </a:lnTo>
                  <a:lnTo>
                    <a:pt x="284022" y="0"/>
                  </a:lnTo>
                  <a:lnTo>
                    <a:pt x="145864" y="0"/>
                  </a:lnTo>
                  <a:lnTo>
                    <a:pt x="142745" y="12109"/>
                  </a:lnTo>
                  <a:lnTo>
                    <a:pt x="201457" y="12109"/>
                  </a:lnTo>
                  <a:lnTo>
                    <a:pt x="68437" y="493003"/>
                  </a:lnTo>
                  <a:lnTo>
                    <a:pt x="3853" y="493003"/>
                  </a:lnTo>
                  <a:close/>
                </a:path>
              </a:pathLst>
            </a:custGeom>
            <a:ln w="28184">
              <a:solidFill>
                <a:srgbClr val="BE75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2205005" y="1707126"/>
            <a:ext cx="3874770" cy="525780"/>
          </a:xfrm>
          <a:custGeom>
            <a:avLst/>
            <a:gdLst/>
            <a:ahLst/>
            <a:cxnLst/>
            <a:rect l="l" t="t" r="r" b="b"/>
            <a:pathLst>
              <a:path w="3874770" h="525780">
                <a:moveTo>
                  <a:pt x="336680" y="23301"/>
                </a:moveTo>
                <a:lnTo>
                  <a:pt x="340533" y="11192"/>
                </a:lnTo>
                <a:lnTo>
                  <a:pt x="139809" y="11192"/>
                </a:lnTo>
                <a:lnTo>
                  <a:pt x="136874" y="23301"/>
                </a:lnTo>
                <a:lnTo>
                  <a:pt x="201457" y="23301"/>
                </a:lnTo>
                <a:lnTo>
                  <a:pt x="68436" y="504195"/>
                </a:lnTo>
                <a:lnTo>
                  <a:pt x="3853" y="504195"/>
                </a:lnTo>
                <a:lnTo>
                  <a:pt x="0" y="516304"/>
                </a:lnTo>
                <a:lnTo>
                  <a:pt x="203659" y="516304"/>
                </a:lnTo>
                <a:lnTo>
                  <a:pt x="207512" y="504195"/>
                </a:lnTo>
                <a:lnTo>
                  <a:pt x="140543" y="504195"/>
                </a:lnTo>
                <a:lnTo>
                  <a:pt x="273564" y="23301"/>
                </a:lnTo>
                <a:lnTo>
                  <a:pt x="336680" y="23301"/>
                </a:lnTo>
                <a:close/>
              </a:path>
              <a:path w="3874770" h="525780">
                <a:moveTo>
                  <a:pt x="293927" y="504195"/>
                </a:moveTo>
                <a:lnTo>
                  <a:pt x="290074" y="516304"/>
                </a:lnTo>
                <a:lnTo>
                  <a:pt x="431351" y="516304"/>
                </a:lnTo>
                <a:lnTo>
                  <a:pt x="435204" y="504195"/>
                </a:lnTo>
                <a:lnTo>
                  <a:pt x="370436" y="504195"/>
                </a:lnTo>
                <a:lnTo>
                  <a:pt x="497586" y="45135"/>
                </a:lnTo>
                <a:lnTo>
                  <a:pt x="660514" y="522359"/>
                </a:lnTo>
                <a:lnTo>
                  <a:pt x="686935" y="522359"/>
                </a:lnTo>
                <a:lnTo>
                  <a:pt x="823625" y="23301"/>
                </a:lnTo>
                <a:lnTo>
                  <a:pt x="888209" y="23301"/>
                </a:lnTo>
                <a:lnTo>
                  <a:pt x="892062" y="11192"/>
                </a:lnTo>
                <a:lnTo>
                  <a:pt x="750785" y="11192"/>
                </a:lnTo>
                <a:lnTo>
                  <a:pt x="747666" y="23301"/>
                </a:lnTo>
                <a:lnTo>
                  <a:pt x="811699" y="23301"/>
                </a:lnTo>
                <a:lnTo>
                  <a:pt x="709502" y="392274"/>
                </a:lnTo>
                <a:lnTo>
                  <a:pt x="577949" y="11192"/>
                </a:lnTo>
                <a:lnTo>
                  <a:pt x="429883" y="11192"/>
                </a:lnTo>
                <a:lnTo>
                  <a:pt x="426764" y="23301"/>
                </a:lnTo>
                <a:lnTo>
                  <a:pt x="491531" y="23301"/>
                </a:lnTo>
                <a:lnTo>
                  <a:pt x="358510" y="504195"/>
                </a:lnTo>
                <a:lnTo>
                  <a:pt x="293927" y="504195"/>
                </a:lnTo>
                <a:close/>
              </a:path>
              <a:path w="3874770" h="525780">
                <a:moveTo>
                  <a:pt x="1259456" y="5320"/>
                </a:moveTo>
                <a:lnTo>
                  <a:pt x="1230099" y="34493"/>
                </a:lnTo>
                <a:lnTo>
                  <a:pt x="1218884" y="27005"/>
                </a:lnTo>
                <a:lnTo>
                  <a:pt x="1206889" y="20320"/>
                </a:lnTo>
                <a:lnTo>
                  <a:pt x="1166226" y="5263"/>
                </a:lnTo>
                <a:lnTo>
                  <a:pt x="1117444" y="0"/>
                </a:lnTo>
                <a:lnTo>
                  <a:pt x="1099613" y="665"/>
                </a:lnTo>
                <a:lnTo>
                  <a:pt x="1049007" y="10641"/>
                </a:lnTo>
                <a:lnTo>
                  <a:pt x="1004801" y="31695"/>
                </a:lnTo>
                <a:lnTo>
                  <a:pt x="969699" y="62932"/>
                </a:lnTo>
                <a:lnTo>
                  <a:pt x="946076" y="103033"/>
                </a:lnTo>
                <a:lnTo>
                  <a:pt x="937820" y="150267"/>
                </a:lnTo>
                <a:lnTo>
                  <a:pt x="939483" y="172262"/>
                </a:lnTo>
                <a:lnTo>
                  <a:pt x="952785" y="210608"/>
                </a:lnTo>
                <a:lnTo>
                  <a:pt x="978724" y="241387"/>
                </a:lnTo>
                <a:lnTo>
                  <a:pt x="1012759" y="264321"/>
                </a:lnTo>
                <a:lnTo>
                  <a:pt x="1043813" y="277027"/>
                </a:lnTo>
                <a:lnTo>
                  <a:pt x="1054466" y="281362"/>
                </a:lnTo>
                <a:lnTo>
                  <a:pt x="1093409" y="301040"/>
                </a:lnTo>
                <a:lnTo>
                  <a:pt x="1129955" y="323091"/>
                </a:lnTo>
                <a:lnTo>
                  <a:pt x="1159094" y="354294"/>
                </a:lnTo>
                <a:lnTo>
                  <a:pt x="1171478" y="390657"/>
                </a:lnTo>
                <a:lnTo>
                  <a:pt x="1172304" y="403649"/>
                </a:lnTo>
                <a:lnTo>
                  <a:pt x="1171524" y="416034"/>
                </a:lnTo>
                <a:lnTo>
                  <a:pt x="1153245" y="458119"/>
                </a:lnTo>
                <a:lnTo>
                  <a:pt x="1118465" y="487567"/>
                </a:lnTo>
                <a:lnTo>
                  <a:pt x="1074373" y="504229"/>
                </a:lnTo>
                <a:lnTo>
                  <a:pt x="1041485" y="508048"/>
                </a:lnTo>
                <a:lnTo>
                  <a:pt x="1024719" y="507417"/>
                </a:lnTo>
                <a:lnTo>
                  <a:pt x="980203" y="497957"/>
                </a:lnTo>
                <a:lnTo>
                  <a:pt x="944632" y="478210"/>
                </a:lnTo>
                <a:lnTo>
                  <a:pt x="917913" y="450023"/>
                </a:lnTo>
                <a:lnTo>
                  <a:pt x="900104" y="414257"/>
                </a:lnTo>
                <a:lnTo>
                  <a:pt x="891951" y="373559"/>
                </a:lnTo>
                <a:lnTo>
                  <a:pt x="891461" y="365486"/>
                </a:lnTo>
                <a:lnTo>
                  <a:pt x="889199" y="361450"/>
                </a:lnTo>
                <a:lnTo>
                  <a:pt x="885162" y="361450"/>
                </a:lnTo>
                <a:lnTo>
                  <a:pt x="882716" y="361450"/>
                </a:lnTo>
                <a:lnTo>
                  <a:pt x="881126" y="362489"/>
                </a:lnTo>
                <a:lnTo>
                  <a:pt x="880392" y="364569"/>
                </a:lnTo>
                <a:lnTo>
                  <a:pt x="879658" y="366526"/>
                </a:lnTo>
                <a:lnTo>
                  <a:pt x="878740" y="369278"/>
                </a:lnTo>
                <a:lnTo>
                  <a:pt x="877640" y="372825"/>
                </a:lnTo>
                <a:lnTo>
                  <a:pt x="843146" y="501259"/>
                </a:lnTo>
                <a:lnTo>
                  <a:pt x="842167" y="505296"/>
                </a:lnTo>
                <a:lnTo>
                  <a:pt x="841678" y="508537"/>
                </a:lnTo>
                <a:lnTo>
                  <a:pt x="841678" y="510983"/>
                </a:lnTo>
                <a:lnTo>
                  <a:pt x="841678" y="515020"/>
                </a:lnTo>
                <a:lnTo>
                  <a:pt x="843391" y="517038"/>
                </a:lnTo>
                <a:lnTo>
                  <a:pt x="846815" y="517038"/>
                </a:lnTo>
                <a:lnTo>
                  <a:pt x="849873" y="517038"/>
                </a:lnTo>
                <a:lnTo>
                  <a:pt x="852931" y="515570"/>
                </a:lnTo>
                <a:lnTo>
                  <a:pt x="855989" y="512635"/>
                </a:lnTo>
                <a:lnTo>
                  <a:pt x="901675" y="465114"/>
                </a:lnTo>
                <a:lnTo>
                  <a:pt x="913567" y="477614"/>
                </a:lnTo>
                <a:lnTo>
                  <a:pt x="956535" y="506580"/>
                </a:lnTo>
                <a:lnTo>
                  <a:pt x="993826" y="517864"/>
                </a:lnTo>
                <a:lnTo>
                  <a:pt x="1040751" y="521625"/>
                </a:lnTo>
                <a:lnTo>
                  <a:pt x="1059661" y="520926"/>
                </a:lnTo>
                <a:lnTo>
                  <a:pt x="1113224" y="510433"/>
                </a:lnTo>
                <a:lnTo>
                  <a:pt x="1159736" y="487693"/>
                </a:lnTo>
                <a:lnTo>
                  <a:pt x="1195927" y="453784"/>
                </a:lnTo>
                <a:lnTo>
                  <a:pt x="1220168" y="409429"/>
                </a:lnTo>
                <a:lnTo>
                  <a:pt x="1228631" y="356312"/>
                </a:lnTo>
                <a:lnTo>
                  <a:pt x="1227313" y="336336"/>
                </a:lnTo>
                <a:lnTo>
                  <a:pt x="1216763" y="298723"/>
                </a:lnTo>
                <a:lnTo>
                  <a:pt x="1195651" y="264585"/>
                </a:lnTo>
                <a:lnTo>
                  <a:pt x="1163359" y="236054"/>
                </a:lnTo>
                <a:lnTo>
                  <a:pt x="1127593" y="216193"/>
                </a:lnTo>
                <a:lnTo>
                  <a:pt x="1086620" y="197788"/>
                </a:lnTo>
                <a:lnTo>
                  <a:pt x="1074281" y="192800"/>
                </a:lnTo>
                <a:lnTo>
                  <a:pt x="1062034" y="187743"/>
                </a:lnTo>
                <a:lnTo>
                  <a:pt x="1027116" y="171757"/>
                </a:lnTo>
                <a:lnTo>
                  <a:pt x="996338" y="141931"/>
                </a:lnTo>
                <a:lnTo>
                  <a:pt x="989010" y="108251"/>
                </a:lnTo>
                <a:lnTo>
                  <a:pt x="989549" y="99329"/>
                </a:lnTo>
                <a:lnTo>
                  <a:pt x="1008138" y="57244"/>
                </a:lnTo>
                <a:lnTo>
                  <a:pt x="1040430" y="30778"/>
                </a:lnTo>
                <a:lnTo>
                  <a:pt x="1087675" y="15549"/>
                </a:lnTo>
                <a:lnTo>
                  <a:pt x="1116710" y="13577"/>
                </a:lnTo>
                <a:lnTo>
                  <a:pt x="1141778" y="15366"/>
                </a:lnTo>
                <a:lnTo>
                  <a:pt x="1182143" y="29677"/>
                </a:lnTo>
                <a:lnTo>
                  <a:pt x="1209481" y="57646"/>
                </a:lnTo>
                <a:lnTo>
                  <a:pt x="1223242" y="95901"/>
                </a:lnTo>
                <a:lnTo>
                  <a:pt x="1224962" y="118709"/>
                </a:lnTo>
                <a:lnTo>
                  <a:pt x="1224962" y="131797"/>
                </a:lnTo>
                <a:lnTo>
                  <a:pt x="1225329" y="140115"/>
                </a:lnTo>
                <a:lnTo>
                  <a:pt x="1226063" y="143662"/>
                </a:lnTo>
                <a:lnTo>
                  <a:pt x="1226797" y="147087"/>
                </a:lnTo>
                <a:lnTo>
                  <a:pt x="1228387" y="148799"/>
                </a:lnTo>
                <a:lnTo>
                  <a:pt x="1230833" y="148799"/>
                </a:lnTo>
                <a:lnTo>
                  <a:pt x="1233891" y="148799"/>
                </a:lnTo>
                <a:lnTo>
                  <a:pt x="1236154" y="146047"/>
                </a:lnTo>
                <a:lnTo>
                  <a:pt x="1237622" y="140543"/>
                </a:lnTo>
                <a:lnTo>
                  <a:pt x="1272299" y="15045"/>
                </a:lnTo>
                <a:lnTo>
                  <a:pt x="1273278" y="11008"/>
                </a:lnTo>
                <a:lnTo>
                  <a:pt x="1273767" y="8011"/>
                </a:lnTo>
                <a:lnTo>
                  <a:pt x="1273767" y="6054"/>
                </a:lnTo>
                <a:lnTo>
                  <a:pt x="1273767" y="2018"/>
                </a:lnTo>
                <a:lnTo>
                  <a:pt x="1271993" y="0"/>
                </a:lnTo>
                <a:lnTo>
                  <a:pt x="1268446" y="0"/>
                </a:lnTo>
                <a:lnTo>
                  <a:pt x="1266000" y="0"/>
                </a:lnTo>
                <a:lnTo>
                  <a:pt x="1263003" y="1773"/>
                </a:lnTo>
                <a:lnTo>
                  <a:pt x="1259456" y="5320"/>
                </a:lnTo>
                <a:close/>
              </a:path>
              <a:path w="3874770" h="525780">
                <a:moveTo>
                  <a:pt x="1742644" y="159992"/>
                </a:moveTo>
                <a:lnTo>
                  <a:pt x="1765211" y="22567"/>
                </a:lnTo>
                <a:lnTo>
                  <a:pt x="1765211" y="17552"/>
                </a:lnTo>
                <a:lnTo>
                  <a:pt x="1763927" y="14433"/>
                </a:lnTo>
                <a:lnTo>
                  <a:pt x="1761358" y="13210"/>
                </a:lnTo>
                <a:lnTo>
                  <a:pt x="1758912" y="11864"/>
                </a:lnTo>
                <a:lnTo>
                  <a:pt x="1755671" y="11192"/>
                </a:lnTo>
                <a:lnTo>
                  <a:pt x="1751634" y="11192"/>
                </a:lnTo>
                <a:lnTo>
                  <a:pt x="1385597" y="11192"/>
                </a:lnTo>
                <a:lnTo>
                  <a:pt x="1375078" y="11192"/>
                </a:lnTo>
                <a:lnTo>
                  <a:pt x="1368595" y="15473"/>
                </a:lnTo>
                <a:lnTo>
                  <a:pt x="1366148" y="24035"/>
                </a:lnTo>
                <a:lnTo>
                  <a:pt x="1319545" y="154854"/>
                </a:lnTo>
                <a:lnTo>
                  <a:pt x="1335324" y="154854"/>
                </a:lnTo>
                <a:lnTo>
                  <a:pt x="1343581" y="136185"/>
                </a:lnTo>
                <a:lnTo>
                  <a:pt x="1351837" y="119260"/>
                </a:lnTo>
                <a:lnTo>
                  <a:pt x="1376653" y="78631"/>
                </a:lnTo>
                <a:lnTo>
                  <a:pt x="1410860" y="43495"/>
                </a:lnTo>
                <a:lnTo>
                  <a:pt x="1446523" y="26707"/>
                </a:lnTo>
                <a:lnTo>
                  <a:pt x="1473666" y="23301"/>
                </a:lnTo>
                <a:lnTo>
                  <a:pt x="1529260" y="23301"/>
                </a:lnTo>
                <a:lnTo>
                  <a:pt x="1396239" y="504195"/>
                </a:lnTo>
                <a:lnTo>
                  <a:pt x="1330738" y="504195"/>
                </a:lnTo>
                <a:lnTo>
                  <a:pt x="1327802" y="516304"/>
                </a:lnTo>
                <a:lnTo>
                  <a:pt x="1529994" y="516304"/>
                </a:lnTo>
                <a:lnTo>
                  <a:pt x="1533663" y="504195"/>
                </a:lnTo>
                <a:lnTo>
                  <a:pt x="1468345" y="504195"/>
                </a:lnTo>
                <a:lnTo>
                  <a:pt x="1602100" y="23301"/>
                </a:lnTo>
                <a:lnTo>
                  <a:pt x="1655492" y="23301"/>
                </a:lnTo>
                <a:lnTo>
                  <a:pt x="1663909" y="23588"/>
                </a:lnTo>
                <a:lnTo>
                  <a:pt x="1705019" y="38209"/>
                </a:lnTo>
                <a:lnTo>
                  <a:pt x="1724113" y="72290"/>
                </a:lnTo>
                <a:lnTo>
                  <a:pt x="1729066" y="117975"/>
                </a:lnTo>
                <a:lnTo>
                  <a:pt x="1728929" y="127688"/>
                </a:lnTo>
                <a:lnTo>
                  <a:pt x="1728516" y="137928"/>
                </a:lnTo>
                <a:lnTo>
                  <a:pt x="1727828" y="148696"/>
                </a:lnTo>
                <a:lnTo>
                  <a:pt x="1726865" y="159992"/>
                </a:lnTo>
                <a:lnTo>
                  <a:pt x="1742644" y="159992"/>
                </a:lnTo>
                <a:close/>
              </a:path>
              <a:path w="3874770" h="525780">
                <a:moveTo>
                  <a:pt x="2057471" y="23301"/>
                </a:moveTo>
                <a:lnTo>
                  <a:pt x="2061324" y="11192"/>
                </a:lnTo>
                <a:lnTo>
                  <a:pt x="1860600" y="11192"/>
                </a:lnTo>
                <a:lnTo>
                  <a:pt x="1857664" y="23301"/>
                </a:lnTo>
                <a:lnTo>
                  <a:pt x="1922248" y="23301"/>
                </a:lnTo>
                <a:lnTo>
                  <a:pt x="1789227" y="504195"/>
                </a:lnTo>
                <a:lnTo>
                  <a:pt x="1724643" y="504195"/>
                </a:lnTo>
                <a:lnTo>
                  <a:pt x="1720790" y="516304"/>
                </a:lnTo>
                <a:lnTo>
                  <a:pt x="1924450" y="516304"/>
                </a:lnTo>
                <a:lnTo>
                  <a:pt x="1928303" y="504195"/>
                </a:lnTo>
                <a:lnTo>
                  <a:pt x="1861334" y="504195"/>
                </a:lnTo>
                <a:lnTo>
                  <a:pt x="1994355" y="23301"/>
                </a:lnTo>
                <a:lnTo>
                  <a:pt x="2057471" y="23301"/>
                </a:lnTo>
                <a:close/>
              </a:path>
              <a:path w="3874770" h="525780">
                <a:moveTo>
                  <a:pt x="2504601" y="159992"/>
                </a:moveTo>
                <a:lnTo>
                  <a:pt x="2527169" y="22567"/>
                </a:lnTo>
                <a:lnTo>
                  <a:pt x="2527169" y="17552"/>
                </a:lnTo>
                <a:lnTo>
                  <a:pt x="2525885" y="14433"/>
                </a:lnTo>
                <a:lnTo>
                  <a:pt x="2523316" y="13210"/>
                </a:lnTo>
                <a:lnTo>
                  <a:pt x="2520869" y="11864"/>
                </a:lnTo>
                <a:lnTo>
                  <a:pt x="2517628" y="11192"/>
                </a:lnTo>
                <a:lnTo>
                  <a:pt x="2513592" y="11192"/>
                </a:lnTo>
                <a:lnTo>
                  <a:pt x="2147555" y="11192"/>
                </a:lnTo>
                <a:lnTo>
                  <a:pt x="2137035" y="11192"/>
                </a:lnTo>
                <a:lnTo>
                  <a:pt x="2130552" y="15473"/>
                </a:lnTo>
                <a:lnTo>
                  <a:pt x="2128106" y="24035"/>
                </a:lnTo>
                <a:lnTo>
                  <a:pt x="2081503" y="154854"/>
                </a:lnTo>
                <a:lnTo>
                  <a:pt x="2097282" y="154854"/>
                </a:lnTo>
                <a:lnTo>
                  <a:pt x="2105538" y="136185"/>
                </a:lnTo>
                <a:lnTo>
                  <a:pt x="2113795" y="119260"/>
                </a:lnTo>
                <a:lnTo>
                  <a:pt x="2138610" y="78631"/>
                </a:lnTo>
                <a:lnTo>
                  <a:pt x="2172817" y="43495"/>
                </a:lnTo>
                <a:lnTo>
                  <a:pt x="2208481" y="26707"/>
                </a:lnTo>
                <a:lnTo>
                  <a:pt x="2235624" y="23301"/>
                </a:lnTo>
                <a:lnTo>
                  <a:pt x="2291217" y="23301"/>
                </a:lnTo>
                <a:lnTo>
                  <a:pt x="2158196" y="504195"/>
                </a:lnTo>
                <a:lnTo>
                  <a:pt x="2092695" y="504195"/>
                </a:lnTo>
                <a:lnTo>
                  <a:pt x="2089759" y="516304"/>
                </a:lnTo>
                <a:lnTo>
                  <a:pt x="2291951" y="516304"/>
                </a:lnTo>
                <a:lnTo>
                  <a:pt x="2295621" y="504195"/>
                </a:lnTo>
                <a:lnTo>
                  <a:pt x="2230303" y="504195"/>
                </a:lnTo>
                <a:lnTo>
                  <a:pt x="2364058" y="23301"/>
                </a:lnTo>
                <a:lnTo>
                  <a:pt x="2417450" y="23301"/>
                </a:lnTo>
                <a:lnTo>
                  <a:pt x="2425867" y="23588"/>
                </a:lnTo>
                <a:lnTo>
                  <a:pt x="2466977" y="38209"/>
                </a:lnTo>
                <a:lnTo>
                  <a:pt x="2486070" y="72290"/>
                </a:lnTo>
                <a:lnTo>
                  <a:pt x="2491024" y="117975"/>
                </a:lnTo>
                <a:lnTo>
                  <a:pt x="2490886" y="127688"/>
                </a:lnTo>
                <a:lnTo>
                  <a:pt x="2490473" y="137928"/>
                </a:lnTo>
                <a:lnTo>
                  <a:pt x="2489785" y="148696"/>
                </a:lnTo>
                <a:lnTo>
                  <a:pt x="2488822" y="159992"/>
                </a:lnTo>
                <a:lnTo>
                  <a:pt x="2504601" y="159992"/>
                </a:lnTo>
                <a:close/>
              </a:path>
              <a:path w="3874770" h="525780">
                <a:moveTo>
                  <a:pt x="2758514" y="11192"/>
                </a:moveTo>
                <a:lnTo>
                  <a:pt x="2556506" y="11192"/>
                </a:lnTo>
                <a:lnTo>
                  <a:pt x="2553387" y="23301"/>
                </a:lnTo>
                <a:lnTo>
                  <a:pt x="2614301" y="23301"/>
                </a:lnTo>
                <a:lnTo>
                  <a:pt x="2515774" y="379614"/>
                </a:lnTo>
                <a:lnTo>
                  <a:pt x="2508985" y="417838"/>
                </a:lnTo>
                <a:lnTo>
                  <a:pt x="2508985" y="423832"/>
                </a:lnTo>
                <a:lnTo>
                  <a:pt x="2519443" y="466765"/>
                </a:lnTo>
                <a:lnTo>
                  <a:pt x="2548433" y="498324"/>
                </a:lnTo>
                <a:lnTo>
                  <a:pt x="2590999" y="518139"/>
                </a:lnTo>
                <a:lnTo>
                  <a:pt x="2628704" y="524847"/>
                </a:lnTo>
                <a:lnTo>
                  <a:pt x="2642006" y="525295"/>
                </a:lnTo>
                <a:lnTo>
                  <a:pt x="2676546" y="523139"/>
                </a:lnTo>
                <a:lnTo>
                  <a:pt x="2738194" y="505892"/>
                </a:lnTo>
                <a:lnTo>
                  <a:pt x="2789189" y="471123"/>
                </a:lnTo>
                <a:lnTo>
                  <a:pt x="2824508" y="417731"/>
                </a:lnTo>
                <a:lnTo>
                  <a:pt x="2935936" y="23301"/>
                </a:lnTo>
                <a:lnTo>
                  <a:pt x="3000520" y="23301"/>
                </a:lnTo>
                <a:lnTo>
                  <a:pt x="3004374" y="11192"/>
                </a:lnTo>
                <a:lnTo>
                  <a:pt x="2858509" y="11192"/>
                </a:lnTo>
                <a:lnTo>
                  <a:pt x="2855573" y="23301"/>
                </a:lnTo>
                <a:lnTo>
                  <a:pt x="2923827" y="23301"/>
                </a:lnTo>
                <a:lnTo>
                  <a:pt x="2823281" y="384017"/>
                </a:lnTo>
                <a:lnTo>
                  <a:pt x="2804498" y="430529"/>
                </a:lnTo>
                <a:lnTo>
                  <a:pt x="2778559" y="464426"/>
                </a:lnTo>
                <a:lnTo>
                  <a:pt x="2747884" y="487659"/>
                </a:lnTo>
                <a:lnTo>
                  <a:pt x="2702118" y="504436"/>
                </a:lnTo>
                <a:lnTo>
                  <a:pt x="2666959" y="508048"/>
                </a:lnTo>
                <a:lnTo>
                  <a:pt x="2653359" y="507601"/>
                </a:lnTo>
                <a:lnTo>
                  <a:pt x="2612948" y="497062"/>
                </a:lnTo>
                <a:lnTo>
                  <a:pt x="2583568" y="464552"/>
                </a:lnTo>
                <a:lnTo>
                  <a:pt x="2578156" y="441140"/>
                </a:lnTo>
                <a:lnTo>
                  <a:pt x="2578156" y="433556"/>
                </a:lnTo>
                <a:lnTo>
                  <a:pt x="2686408" y="23301"/>
                </a:lnTo>
                <a:lnTo>
                  <a:pt x="2755578" y="23301"/>
                </a:lnTo>
                <a:lnTo>
                  <a:pt x="2758514" y="11192"/>
                </a:lnTo>
                <a:close/>
              </a:path>
              <a:path w="3874770" h="525780">
                <a:moveTo>
                  <a:pt x="3421354" y="159992"/>
                </a:moveTo>
                <a:lnTo>
                  <a:pt x="3443922" y="22567"/>
                </a:lnTo>
                <a:lnTo>
                  <a:pt x="3443922" y="17552"/>
                </a:lnTo>
                <a:lnTo>
                  <a:pt x="3442638" y="14433"/>
                </a:lnTo>
                <a:lnTo>
                  <a:pt x="3440069" y="13210"/>
                </a:lnTo>
                <a:lnTo>
                  <a:pt x="3437623" y="11864"/>
                </a:lnTo>
                <a:lnTo>
                  <a:pt x="3434381" y="11192"/>
                </a:lnTo>
                <a:lnTo>
                  <a:pt x="3430345" y="11192"/>
                </a:lnTo>
                <a:lnTo>
                  <a:pt x="3064308" y="11192"/>
                </a:lnTo>
                <a:lnTo>
                  <a:pt x="3053788" y="11192"/>
                </a:lnTo>
                <a:lnTo>
                  <a:pt x="3047305" y="15473"/>
                </a:lnTo>
                <a:lnTo>
                  <a:pt x="3044859" y="24035"/>
                </a:lnTo>
                <a:lnTo>
                  <a:pt x="2998256" y="154854"/>
                </a:lnTo>
                <a:lnTo>
                  <a:pt x="3014035" y="154854"/>
                </a:lnTo>
                <a:lnTo>
                  <a:pt x="3022291" y="136185"/>
                </a:lnTo>
                <a:lnTo>
                  <a:pt x="3030548" y="119260"/>
                </a:lnTo>
                <a:lnTo>
                  <a:pt x="3055363" y="78631"/>
                </a:lnTo>
                <a:lnTo>
                  <a:pt x="3089570" y="43495"/>
                </a:lnTo>
                <a:lnTo>
                  <a:pt x="3125234" y="26707"/>
                </a:lnTo>
                <a:lnTo>
                  <a:pt x="3152377" y="23301"/>
                </a:lnTo>
                <a:lnTo>
                  <a:pt x="3207970" y="23301"/>
                </a:lnTo>
                <a:lnTo>
                  <a:pt x="3074949" y="504195"/>
                </a:lnTo>
                <a:lnTo>
                  <a:pt x="3009448" y="504195"/>
                </a:lnTo>
                <a:lnTo>
                  <a:pt x="3006512" y="516304"/>
                </a:lnTo>
                <a:lnTo>
                  <a:pt x="3208704" y="516304"/>
                </a:lnTo>
                <a:lnTo>
                  <a:pt x="3212374" y="504195"/>
                </a:lnTo>
                <a:lnTo>
                  <a:pt x="3147056" y="504195"/>
                </a:lnTo>
                <a:lnTo>
                  <a:pt x="3280811" y="23301"/>
                </a:lnTo>
                <a:lnTo>
                  <a:pt x="3334202" y="23301"/>
                </a:lnTo>
                <a:lnTo>
                  <a:pt x="3342619" y="23588"/>
                </a:lnTo>
                <a:lnTo>
                  <a:pt x="3383730" y="38209"/>
                </a:lnTo>
                <a:lnTo>
                  <a:pt x="3402823" y="72290"/>
                </a:lnTo>
                <a:lnTo>
                  <a:pt x="3407777" y="117975"/>
                </a:lnTo>
                <a:lnTo>
                  <a:pt x="3407639" y="127688"/>
                </a:lnTo>
                <a:lnTo>
                  <a:pt x="3407227" y="137928"/>
                </a:lnTo>
                <a:lnTo>
                  <a:pt x="3406539" y="148696"/>
                </a:lnTo>
                <a:lnTo>
                  <a:pt x="3405575" y="159992"/>
                </a:lnTo>
                <a:lnTo>
                  <a:pt x="3421354" y="159992"/>
                </a:lnTo>
                <a:close/>
              </a:path>
              <a:path w="3874770" h="525780">
                <a:moveTo>
                  <a:pt x="3842232" y="151001"/>
                </a:moveTo>
                <a:lnTo>
                  <a:pt x="3846146" y="151001"/>
                </a:lnTo>
                <a:lnTo>
                  <a:pt x="3848409" y="148494"/>
                </a:lnTo>
                <a:lnTo>
                  <a:pt x="3849020" y="143479"/>
                </a:lnTo>
                <a:lnTo>
                  <a:pt x="3873790" y="32291"/>
                </a:lnTo>
                <a:lnTo>
                  <a:pt x="3874279" y="30824"/>
                </a:lnTo>
                <a:lnTo>
                  <a:pt x="3874523" y="28805"/>
                </a:lnTo>
                <a:lnTo>
                  <a:pt x="3874523" y="26237"/>
                </a:lnTo>
                <a:lnTo>
                  <a:pt x="3874523" y="16207"/>
                </a:lnTo>
                <a:lnTo>
                  <a:pt x="3867980" y="11192"/>
                </a:lnTo>
                <a:lnTo>
                  <a:pt x="3854891" y="11192"/>
                </a:lnTo>
                <a:lnTo>
                  <a:pt x="3534724" y="11192"/>
                </a:lnTo>
                <a:lnTo>
                  <a:pt x="3531054" y="23301"/>
                </a:lnTo>
                <a:lnTo>
                  <a:pt x="3595638" y="23301"/>
                </a:lnTo>
                <a:lnTo>
                  <a:pt x="3462617" y="504195"/>
                </a:lnTo>
                <a:lnTo>
                  <a:pt x="3399501" y="504195"/>
                </a:lnTo>
                <a:lnTo>
                  <a:pt x="3396565" y="516304"/>
                </a:lnTo>
                <a:lnTo>
                  <a:pt x="3742970" y="516304"/>
                </a:lnTo>
                <a:lnTo>
                  <a:pt x="3752021" y="516304"/>
                </a:lnTo>
                <a:lnTo>
                  <a:pt x="3758382" y="514041"/>
                </a:lnTo>
                <a:lnTo>
                  <a:pt x="3762052" y="509516"/>
                </a:lnTo>
                <a:lnTo>
                  <a:pt x="3765844" y="504990"/>
                </a:lnTo>
                <a:lnTo>
                  <a:pt x="3769024" y="499241"/>
                </a:lnTo>
                <a:lnTo>
                  <a:pt x="3771593" y="492269"/>
                </a:lnTo>
                <a:lnTo>
                  <a:pt x="3806086" y="380348"/>
                </a:lnTo>
                <a:lnTo>
                  <a:pt x="3807065" y="377779"/>
                </a:lnTo>
                <a:lnTo>
                  <a:pt x="3807554" y="375761"/>
                </a:lnTo>
                <a:lnTo>
                  <a:pt x="3807554" y="374293"/>
                </a:lnTo>
                <a:lnTo>
                  <a:pt x="3807554" y="372825"/>
                </a:lnTo>
                <a:lnTo>
                  <a:pt x="3807554" y="371541"/>
                </a:lnTo>
                <a:lnTo>
                  <a:pt x="3807554" y="370440"/>
                </a:lnTo>
                <a:lnTo>
                  <a:pt x="3807554" y="366526"/>
                </a:lnTo>
                <a:lnTo>
                  <a:pt x="3806576" y="364569"/>
                </a:lnTo>
                <a:lnTo>
                  <a:pt x="3804619" y="364569"/>
                </a:lnTo>
                <a:lnTo>
                  <a:pt x="3801071" y="364569"/>
                </a:lnTo>
                <a:lnTo>
                  <a:pt x="3796790" y="369828"/>
                </a:lnTo>
                <a:lnTo>
                  <a:pt x="3779620" y="404016"/>
                </a:lnTo>
                <a:lnTo>
                  <a:pt x="3760286" y="437833"/>
                </a:lnTo>
                <a:lnTo>
                  <a:pt x="3727294" y="474942"/>
                </a:lnTo>
                <a:lnTo>
                  <a:pt x="3694165" y="494103"/>
                </a:lnTo>
                <a:lnTo>
                  <a:pt x="3650612" y="503564"/>
                </a:lnTo>
                <a:lnTo>
                  <a:pt x="3633251" y="504195"/>
                </a:lnTo>
                <a:lnTo>
                  <a:pt x="3534724" y="504195"/>
                </a:lnTo>
                <a:lnTo>
                  <a:pt x="3603161" y="256317"/>
                </a:lnTo>
                <a:lnTo>
                  <a:pt x="3658754" y="256317"/>
                </a:lnTo>
                <a:lnTo>
                  <a:pt x="3667806" y="256317"/>
                </a:lnTo>
                <a:lnTo>
                  <a:pt x="3674717" y="258213"/>
                </a:lnTo>
                <a:lnTo>
                  <a:pt x="3679487" y="262005"/>
                </a:lnTo>
                <a:lnTo>
                  <a:pt x="3684258" y="265674"/>
                </a:lnTo>
                <a:lnTo>
                  <a:pt x="3687744" y="270812"/>
                </a:lnTo>
                <a:lnTo>
                  <a:pt x="3689946" y="277417"/>
                </a:lnTo>
                <a:lnTo>
                  <a:pt x="3692269" y="283900"/>
                </a:lnTo>
                <a:lnTo>
                  <a:pt x="3694899" y="328424"/>
                </a:lnTo>
                <a:lnTo>
                  <a:pt x="3694899" y="338943"/>
                </a:lnTo>
                <a:lnTo>
                  <a:pt x="3696918" y="344203"/>
                </a:lnTo>
                <a:lnTo>
                  <a:pt x="3700954" y="344203"/>
                </a:lnTo>
                <a:lnTo>
                  <a:pt x="3703890" y="344203"/>
                </a:lnTo>
                <a:lnTo>
                  <a:pt x="3706642" y="340166"/>
                </a:lnTo>
                <a:lnTo>
                  <a:pt x="3709211" y="332093"/>
                </a:lnTo>
                <a:lnTo>
                  <a:pt x="3749759" y="180358"/>
                </a:lnTo>
                <a:lnTo>
                  <a:pt x="3750737" y="177422"/>
                </a:lnTo>
                <a:lnTo>
                  <a:pt x="3751227" y="175159"/>
                </a:lnTo>
                <a:lnTo>
                  <a:pt x="3751227" y="173569"/>
                </a:lnTo>
                <a:lnTo>
                  <a:pt x="3751227" y="172101"/>
                </a:lnTo>
                <a:lnTo>
                  <a:pt x="3751227" y="170878"/>
                </a:lnTo>
                <a:lnTo>
                  <a:pt x="3751227" y="169899"/>
                </a:lnTo>
                <a:lnTo>
                  <a:pt x="3751227" y="165374"/>
                </a:lnTo>
                <a:lnTo>
                  <a:pt x="3749698" y="163111"/>
                </a:lnTo>
                <a:lnTo>
                  <a:pt x="3746640" y="163111"/>
                </a:lnTo>
                <a:lnTo>
                  <a:pt x="3743215" y="163111"/>
                </a:lnTo>
                <a:lnTo>
                  <a:pt x="3740218" y="166841"/>
                </a:lnTo>
                <a:lnTo>
                  <a:pt x="3721985" y="204909"/>
                </a:lnTo>
                <a:lnTo>
                  <a:pt x="3695117" y="234529"/>
                </a:lnTo>
                <a:lnTo>
                  <a:pt x="3662607" y="244208"/>
                </a:lnTo>
                <a:lnTo>
                  <a:pt x="3607014" y="244208"/>
                </a:lnTo>
                <a:lnTo>
                  <a:pt x="3667745" y="23301"/>
                </a:lnTo>
                <a:lnTo>
                  <a:pt x="3764070" y="23301"/>
                </a:lnTo>
                <a:lnTo>
                  <a:pt x="3801132" y="32658"/>
                </a:lnTo>
                <a:lnTo>
                  <a:pt x="3828470" y="63643"/>
                </a:lnTo>
                <a:lnTo>
                  <a:pt x="3838378" y="103756"/>
                </a:lnTo>
                <a:lnTo>
                  <a:pt x="3839112" y="118709"/>
                </a:lnTo>
                <a:lnTo>
                  <a:pt x="3839112" y="122746"/>
                </a:lnTo>
                <a:lnTo>
                  <a:pt x="3837645" y="140543"/>
                </a:lnTo>
                <a:lnTo>
                  <a:pt x="3837645" y="143479"/>
                </a:lnTo>
                <a:lnTo>
                  <a:pt x="3837645" y="148494"/>
                </a:lnTo>
                <a:lnTo>
                  <a:pt x="3839174" y="151001"/>
                </a:lnTo>
                <a:lnTo>
                  <a:pt x="3842232" y="151001"/>
                </a:lnTo>
                <a:close/>
              </a:path>
            </a:pathLst>
          </a:custGeom>
          <a:ln w="28184">
            <a:solidFill>
              <a:srgbClr val="BE75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01730" y="1709328"/>
            <a:ext cx="956310" cy="526415"/>
          </a:xfrm>
          <a:custGeom>
            <a:avLst/>
            <a:gdLst/>
            <a:ahLst/>
            <a:cxnLst/>
            <a:rect l="l" t="t" r="r" b="b"/>
            <a:pathLst>
              <a:path w="956309" h="526414">
                <a:moveTo>
                  <a:pt x="178155" y="526212"/>
                </a:moveTo>
                <a:lnTo>
                  <a:pt x="235217" y="519056"/>
                </a:lnTo>
                <a:lnTo>
                  <a:pt x="290444" y="497590"/>
                </a:lnTo>
                <a:lnTo>
                  <a:pt x="341818" y="464472"/>
                </a:lnTo>
                <a:lnTo>
                  <a:pt x="386953" y="422364"/>
                </a:lnTo>
                <a:lnTo>
                  <a:pt x="424886" y="372687"/>
                </a:lnTo>
                <a:lnTo>
                  <a:pt x="454289" y="316865"/>
                </a:lnTo>
                <a:lnTo>
                  <a:pt x="473278" y="257326"/>
                </a:lnTo>
                <a:lnTo>
                  <a:pt x="479609" y="196870"/>
                </a:lnTo>
                <a:lnTo>
                  <a:pt x="476765" y="152561"/>
                </a:lnTo>
                <a:lnTo>
                  <a:pt x="468233" y="113572"/>
                </a:lnTo>
                <a:lnTo>
                  <a:pt x="434106" y="51557"/>
                </a:lnTo>
                <a:lnTo>
                  <a:pt x="377641" y="12889"/>
                </a:lnTo>
                <a:lnTo>
                  <a:pt x="299250" y="0"/>
                </a:lnTo>
                <a:lnTo>
                  <a:pt x="266844" y="2006"/>
                </a:lnTo>
                <a:lnTo>
                  <a:pt x="206296" y="18061"/>
                </a:lnTo>
                <a:lnTo>
                  <a:pt x="151689" y="49171"/>
                </a:lnTo>
                <a:lnTo>
                  <a:pt x="104535" y="89903"/>
                </a:lnTo>
                <a:lnTo>
                  <a:pt x="65203" y="138983"/>
                </a:lnTo>
                <a:lnTo>
                  <a:pt x="34378" y="193660"/>
                </a:lnTo>
                <a:lnTo>
                  <a:pt x="12487" y="252544"/>
                </a:lnTo>
                <a:lnTo>
                  <a:pt x="1387" y="310615"/>
                </a:lnTo>
                <a:lnTo>
                  <a:pt x="0" y="339065"/>
                </a:lnTo>
                <a:lnTo>
                  <a:pt x="825" y="361988"/>
                </a:lnTo>
                <a:lnTo>
                  <a:pt x="7430" y="403363"/>
                </a:lnTo>
                <a:lnTo>
                  <a:pt x="29035" y="454060"/>
                </a:lnTo>
                <a:lnTo>
                  <a:pt x="62485" y="491237"/>
                </a:lnTo>
                <a:lnTo>
                  <a:pt x="106416" y="514836"/>
                </a:lnTo>
                <a:lnTo>
                  <a:pt x="159017" y="525501"/>
                </a:lnTo>
                <a:lnTo>
                  <a:pt x="178155" y="526212"/>
                </a:lnTo>
                <a:close/>
              </a:path>
              <a:path w="956309" h="526414">
                <a:moveTo>
                  <a:pt x="405851" y="121828"/>
                </a:moveTo>
                <a:lnTo>
                  <a:pt x="399417" y="170312"/>
                </a:lnTo>
                <a:lnTo>
                  <a:pt x="390439" y="210081"/>
                </a:lnTo>
                <a:lnTo>
                  <a:pt x="378467" y="255835"/>
                </a:lnTo>
                <a:lnTo>
                  <a:pt x="364293" y="305718"/>
                </a:lnTo>
                <a:lnTo>
                  <a:pt x="348033" y="358961"/>
                </a:lnTo>
                <a:lnTo>
                  <a:pt x="325121" y="409704"/>
                </a:lnTo>
                <a:lnTo>
                  <a:pt x="296120" y="451984"/>
                </a:lnTo>
                <a:lnTo>
                  <a:pt x="262142" y="483829"/>
                </a:lnTo>
                <a:lnTo>
                  <a:pt x="224002" y="504676"/>
                </a:lnTo>
                <a:lnTo>
                  <a:pt x="183477" y="511901"/>
                </a:lnTo>
                <a:lnTo>
                  <a:pt x="156975" y="510238"/>
                </a:lnTo>
                <a:lnTo>
                  <a:pt x="116152" y="496936"/>
                </a:lnTo>
                <a:lnTo>
                  <a:pt x="83527" y="453555"/>
                </a:lnTo>
                <a:lnTo>
                  <a:pt x="77427" y="411906"/>
                </a:lnTo>
                <a:lnTo>
                  <a:pt x="77782" y="399877"/>
                </a:lnTo>
                <a:lnTo>
                  <a:pt x="83115" y="359248"/>
                </a:lnTo>
                <a:lnTo>
                  <a:pt x="93091" y="314491"/>
                </a:lnTo>
                <a:lnTo>
                  <a:pt x="105407" y="268794"/>
                </a:lnTo>
                <a:lnTo>
                  <a:pt x="118136" y="224816"/>
                </a:lnTo>
                <a:lnTo>
                  <a:pt x="129351" y="187146"/>
                </a:lnTo>
                <a:lnTo>
                  <a:pt x="144121" y="144488"/>
                </a:lnTo>
                <a:lnTo>
                  <a:pt x="161276" y="108251"/>
                </a:lnTo>
                <a:lnTo>
                  <a:pt x="190758" y="65524"/>
                </a:lnTo>
                <a:lnTo>
                  <a:pt x="223841" y="36053"/>
                </a:lnTo>
                <a:lnTo>
                  <a:pt x="259390" y="19150"/>
                </a:lnTo>
                <a:lnTo>
                  <a:pt x="296131" y="13577"/>
                </a:lnTo>
                <a:lnTo>
                  <a:pt x="321841" y="15297"/>
                </a:lnTo>
                <a:lnTo>
                  <a:pt x="362940" y="29058"/>
                </a:lnTo>
                <a:lnTo>
                  <a:pt x="390370" y="56396"/>
                </a:lnTo>
                <a:lnTo>
                  <a:pt x="404131" y="96761"/>
                </a:lnTo>
                <a:lnTo>
                  <a:pt x="405851" y="121828"/>
                </a:lnTo>
                <a:close/>
              </a:path>
              <a:path w="956309" h="526414">
                <a:moveTo>
                  <a:pt x="955883" y="24035"/>
                </a:moveTo>
                <a:lnTo>
                  <a:pt x="955883" y="14005"/>
                </a:lnTo>
                <a:lnTo>
                  <a:pt x="951174" y="8990"/>
                </a:lnTo>
                <a:lnTo>
                  <a:pt x="941756" y="8990"/>
                </a:lnTo>
                <a:lnTo>
                  <a:pt x="617001" y="8990"/>
                </a:lnTo>
                <a:lnTo>
                  <a:pt x="614065" y="21099"/>
                </a:lnTo>
                <a:lnTo>
                  <a:pt x="678649" y="21099"/>
                </a:lnTo>
                <a:lnTo>
                  <a:pt x="545628" y="501993"/>
                </a:lnTo>
                <a:lnTo>
                  <a:pt x="482512" y="501993"/>
                </a:lnTo>
                <a:lnTo>
                  <a:pt x="479577" y="514102"/>
                </a:lnTo>
                <a:lnTo>
                  <a:pt x="678649" y="514102"/>
                </a:lnTo>
                <a:lnTo>
                  <a:pt x="681585" y="501993"/>
                </a:lnTo>
                <a:lnTo>
                  <a:pt x="617735" y="501993"/>
                </a:lnTo>
                <a:lnTo>
                  <a:pt x="686172" y="254115"/>
                </a:lnTo>
                <a:lnTo>
                  <a:pt x="740298" y="254115"/>
                </a:lnTo>
                <a:lnTo>
                  <a:pt x="749349" y="254115"/>
                </a:lnTo>
                <a:lnTo>
                  <a:pt x="756199" y="256011"/>
                </a:lnTo>
                <a:lnTo>
                  <a:pt x="760847" y="259803"/>
                </a:lnTo>
                <a:lnTo>
                  <a:pt x="765618" y="263473"/>
                </a:lnTo>
                <a:lnTo>
                  <a:pt x="769104" y="268610"/>
                </a:lnTo>
                <a:lnTo>
                  <a:pt x="771305" y="275215"/>
                </a:lnTo>
                <a:lnTo>
                  <a:pt x="773630" y="281698"/>
                </a:lnTo>
                <a:lnTo>
                  <a:pt x="775036" y="289343"/>
                </a:lnTo>
                <a:lnTo>
                  <a:pt x="776260" y="326222"/>
                </a:lnTo>
                <a:lnTo>
                  <a:pt x="776260" y="336741"/>
                </a:lnTo>
                <a:lnTo>
                  <a:pt x="778277" y="342001"/>
                </a:lnTo>
                <a:lnTo>
                  <a:pt x="782314" y="342001"/>
                </a:lnTo>
                <a:lnTo>
                  <a:pt x="785372" y="342001"/>
                </a:lnTo>
                <a:lnTo>
                  <a:pt x="788124" y="337964"/>
                </a:lnTo>
                <a:lnTo>
                  <a:pt x="790570" y="329891"/>
                </a:lnTo>
                <a:lnTo>
                  <a:pt x="831119" y="178156"/>
                </a:lnTo>
                <a:lnTo>
                  <a:pt x="832220" y="175220"/>
                </a:lnTo>
                <a:lnTo>
                  <a:pt x="832770" y="172957"/>
                </a:lnTo>
                <a:lnTo>
                  <a:pt x="832770" y="171367"/>
                </a:lnTo>
                <a:lnTo>
                  <a:pt x="832770" y="169899"/>
                </a:lnTo>
                <a:lnTo>
                  <a:pt x="832770" y="168676"/>
                </a:lnTo>
                <a:lnTo>
                  <a:pt x="832770" y="167698"/>
                </a:lnTo>
                <a:lnTo>
                  <a:pt x="832770" y="163172"/>
                </a:lnTo>
                <a:lnTo>
                  <a:pt x="831241" y="160909"/>
                </a:lnTo>
                <a:lnTo>
                  <a:pt x="828183" y="160909"/>
                </a:lnTo>
                <a:lnTo>
                  <a:pt x="824636" y="160909"/>
                </a:lnTo>
                <a:lnTo>
                  <a:pt x="821639" y="164640"/>
                </a:lnTo>
                <a:lnTo>
                  <a:pt x="803345" y="202707"/>
                </a:lnTo>
                <a:lnTo>
                  <a:pt x="776477" y="232327"/>
                </a:lnTo>
                <a:lnTo>
                  <a:pt x="743967" y="242006"/>
                </a:lnTo>
                <a:lnTo>
                  <a:pt x="689842" y="242006"/>
                </a:lnTo>
                <a:lnTo>
                  <a:pt x="750756" y="21099"/>
                </a:lnTo>
                <a:lnTo>
                  <a:pt x="845430" y="21099"/>
                </a:lnTo>
                <a:lnTo>
                  <a:pt x="882676" y="30457"/>
                </a:lnTo>
                <a:lnTo>
                  <a:pt x="909934" y="61441"/>
                </a:lnTo>
                <a:lnTo>
                  <a:pt x="919876" y="101554"/>
                </a:lnTo>
                <a:lnTo>
                  <a:pt x="920656" y="116508"/>
                </a:lnTo>
                <a:lnTo>
                  <a:pt x="920656" y="120544"/>
                </a:lnTo>
                <a:lnTo>
                  <a:pt x="919188" y="138341"/>
                </a:lnTo>
                <a:lnTo>
                  <a:pt x="919188" y="141277"/>
                </a:lnTo>
                <a:lnTo>
                  <a:pt x="919188" y="146292"/>
                </a:lnTo>
                <a:lnTo>
                  <a:pt x="920656" y="148799"/>
                </a:lnTo>
                <a:lnTo>
                  <a:pt x="923591" y="148799"/>
                </a:lnTo>
                <a:lnTo>
                  <a:pt x="927628" y="148799"/>
                </a:lnTo>
                <a:lnTo>
                  <a:pt x="929891" y="146292"/>
                </a:lnTo>
                <a:lnTo>
                  <a:pt x="930380" y="141277"/>
                </a:lnTo>
                <a:lnTo>
                  <a:pt x="955150" y="30090"/>
                </a:lnTo>
                <a:lnTo>
                  <a:pt x="955639" y="28622"/>
                </a:lnTo>
                <a:lnTo>
                  <a:pt x="955883" y="26604"/>
                </a:lnTo>
                <a:lnTo>
                  <a:pt x="955883" y="24035"/>
                </a:lnTo>
                <a:close/>
              </a:path>
            </a:pathLst>
          </a:custGeom>
          <a:ln w="28184">
            <a:solidFill>
              <a:srgbClr val="BE75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7432" y="1693034"/>
            <a:ext cx="3175247" cy="55953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323363" y="1711713"/>
            <a:ext cx="1539875" cy="518159"/>
          </a:xfrm>
          <a:custGeom>
            <a:avLst/>
            <a:gdLst/>
            <a:ahLst/>
            <a:cxnLst/>
            <a:rect l="l" t="t" r="r" b="b"/>
            <a:pathLst>
              <a:path w="1539875" h="518160">
                <a:moveTo>
                  <a:pt x="2935" y="499608"/>
                </a:moveTo>
                <a:lnTo>
                  <a:pt x="0" y="511717"/>
                </a:lnTo>
                <a:lnTo>
                  <a:pt x="166780" y="511717"/>
                </a:lnTo>
                <a:lnTo>
                  <a:pt x="169716" y="499608"/>
                </a:lnTo>
                <a:lnTo>
                  <a:pt x="82564" y="499608"/>
                </a:lnTo>
                <a:lnTo>
                  <a:pt x="199072" y="354661"/>
                </a:lnTo>
                <a:lnTo>
                  <a:pt x="348606" y="354661"/>
                </a:lnTo>
                <a:lnTo>
                  <a:pt x="329891" y="499608"/>
                </a:lnTo>
                <a:lnTo>
                  <a:pt x="250996" y="499608"/>
                </a:lnTo>
                <a:lnTo>
                  <a:pt x="247877" y="511717"/>
                </a:lnTo>
                <a:lnTo>
                  <a:pt x="468234" y="511717"/>
                </a:lnTo>
                <a:lnTo>
                  <a:pt x="471903" y="499608"/>
                </a:lnTo>
                <a:lnTo>
                  <a:pt x="407319" y="499608"/>
                </a:lnTo>
                <a:lnTo>
                  <a:pt x="471903" y="0"/>
                </a:lnTo>
                <a:lnTo>
                  <a:pt x="463647" y="0"/>
                </a:lnTo>
                <a:lnTo>
                  <a:pt x="67519" y="499608"/>
                </a:lnTo>
                <a:lnTo>
                  <a:pt x="2935" y="499608"/>
                </a:lnTo>
                <a:close/>
              </a:path>
              <a:path w="1539875" h="518160">
                <a:moveTo>
                  <a:pt x="378696" y="125498"/>
                </a:moveTo>
                <a:lnTo>
                  <a:pt x="350257" y="342551"/>
                </a:lnTo>
                <a:lnTo>
                  <a:pt x="208062" y="342551"/>
                </a:lnTo>
                <a:lnTo>
                  <a:pt x="378696" y="125498"/>
                </a:lnTo>
                <a:close/>
              </a:path>
              <a:path w="1539875" h="518160">
                <a:moveTo>
                  <a:pt x="498253" y="499608"/>
                </a:moveTo>
                <a:lnTo>
                  <a:pt x="494400" y="511717"/>
                </a:lnTo>
                <a:lnTo>
                  <a:pt x="635677" y="511717"/>
                </a:lnTo>
                <a:lnTo>
                  <a:pt x="639530" y="499608"/>
                </a:lnTo>
                <a:lnTo>
                  <a:pt x="574763" y="499608"/>
                </a:lnTo>
                <a:lnTo>
                  <a:pt x="701912" y="40548"/>
                </a:lnTo>
                <a:lnTo>
                  <a:pt x="864841" y="517772"/>
                </a:lnTo>
                <a:lnTo>
                  <a:pt x="891261" y="517772"/>
                </a:lnTo>
                <a:lnTo>
                  <a:pt x="1027952" y="18714"/>
                </a:lnTo>
                <a:lnTo>
                  <a:pt x="1092535" y="18714"/>
                </a:lnTo>
                <a:lnTo>
                  <a:pt x="1096388" y="6605"/>
                </a:lnTo>
                <a:lnTo>
                  <a:pt x="955111" y="6605"/>
                </a:lnTo>
                <a:lnTo>
                  <a:pt x="951993" y="18714"/>
                </a:lnTo>
                <a:lnTo>
                  <a:pt x="1016026" y="18714"/>
                </a:lnTo>
                <a:lnTo>
                  <a:pt x="913828" y="387687"/>
                </a:lnTo>
                <a:lnTo>
                  <a:pt x="782276" y="6605"/>
                </a:lnTo>
                <a:lnTo>
                  <a:pt x="634210" y="6605"/>
                </a:lnTo>
                <a:lnTo>
                  <a:pt x="631090" y="18714"/>
                </a:lnTo>
                <a:lnTo>
                  <a:pt x="695858" y="18714"/>
                </a:lnTo>
                <a:lnTo>
                  <a:pt x="562837" y="499608"/>
                </a:lnTo>
                <a:lnTo>
                  <a:pt x="498253" y="499608"/>
                </a:lnTo>
                <a:close/>
              </a:path>
              <a:path w="1539875" h="518160">
                <a:moveTo>
                  <a:pt x="1363053" y="6605"/>
                </a:moveTo>
                <a:lnTo>
                  <a:pt x="1151871" y="6605"/>
                </a:lnTo>
                <a:lnTo>
                  <a:pt x="1148935" y="18714"/>
                </a:lnTo>
                <a:lnTo>
                  <a:pt x="1213520" y="18714"/>
                </a:lnTo>
                <a:lnTo>
                  <a:pt x="1080499" y="499608"/>
                </a:lnTo>
                <a:lnTo>
                  <a:pt x="1016648" y="499608"/>
                </a:lnTo>
                <a:lnTo>
                  <a:pt x="1014447" y="511717"/>
                </a:lnTo>
                <a:lnTo>
                  <a:pt x="1241407" y="511717"/>
                </a:lnTo>
                <a:lnTo>
                  <a:pt x="1299387" y="505525"/>
                </a:lnTo>
                <a:lnTo>
                  <a:pt x="1354797" y="486948"/>
                </a:lnTo>
                <a:lnTo>
                  <a:pt x="1405620" y="457775"/>
                </a:lnTo>
                <a:lnTo>
                  <a:pt x="1449838" y="419795"/>
                </a:lnTo>
                <a:lnTo>
                  <a:pt x="1486763" y="373513"/>
                </a:lnTo>
                <a:lnTo>
                  <a:pt x="1515339" y="319800"/>
                </a:lnTo>
                <a:lnTo>
                  <a:pt x="1533641" y="260262"/>
                </a:lnTo>
                <a:lnTo>
                  <a:pt x="1539741" y="196870"/>
                </a:lnTo>
                <a:lnTo>
                  <a:pt x="1538824" y="174899"/>
                </a:lnTo>
                <a:lnTo>
                  <a:pt x="1531485" y="134534"/>
                </a:lnTo>
                <a:lnTo>
                  <a:pt x="1517116" y="98985"/>
                </a:lnTo>
                <a:lnTo>
                  <a:pt x="1485983" y="56327"/>
                </a:lnTo>
                <a:lnTo>
                  <a:pt x="1445148" y="26569"/>
                </a:lnTo>
                <a:lnTo>
                  <a:pt x="1397042" y="9816"/>
                </a:lnTo>
                <a:lnTo>
                  <a:pt x="1380220" y="7407"/>
                </a:lnTo>
                <a:lnTo>
                  <a:pt x="1363053" y="6605"/>
                </a:lnTo>
                <a:close/>
              </a:path>
              <a:path w="1539875" h="518160">
                <a:moveTo>
                  <a:pt x="1467635" y="129901"/>
                </a:moveTo>
                <a:lnTo>
                  <a:pt x="1463782" y="170817"/>
                </a:lnTo>
                <a:lnTo>
                  <a:pt x="1454058" y="219805"/>
                </a:lnTo>
                <a:lnTo>
                  <a:pt x="1444563" y="257510"/>
                </a:lnTo>
                <a:lnTo>
                  <a:pt x="1431960" y="304273"/>
                </a:lnTo>
                <a:lnTo>
                  <a:pt x="1414565" y="356679"/>
                </a:lnTo>
                <a:lnTo>
                  <a:pt x="1396079" y="394108"/>
                </a:lnTo>
                <a:lnTo>
                  <a:pt x="1374750" y="426079"/>
                </a:lnTo>
                <a:lnTo>
                  <a:pt x="1338548" y="463222"/>
                </a:lnTo>
                <a:lnTo>
                  <a:pt x="1298469" y="487682"/>
                </a:lnTo>
                <a:lnTo>
                  <a:pt x="1257153" y="498862"/>
                </a:lnTo>
                <a:lnTo>
                  <a:pt x="1243609" y="499608"/>
                </a:lnTo>
                <a:lnTo>
                  <a:pt x="1152605" y="499608"/>
                </a:lnTo>
                <a:lnTo>
                  <a:pt x="1285626" y="18714"/>
                </a:lnTo>
                <a:lnTo>
                  <a:pt x="1357182" y="18714"/>
                </a:lnTo>
                <a:lnTo>
                  <a:pt x="1402134" y="26971"/>
                </a:lnTo>
                <a:lnTo>
                  <a:pt x="1437178" y="49905"/>
                </a:lnTo>
                <a:lnTo>
                  <a:pt x="1459745" y="84949"/>
                </a:lnTo>
                <a:lnTo>
                  <a:pt x="1467635" y="129901"/>
                </a:lnTo>
                <a:close/>
              </a:path>
            </a:pathLst>
          </a:custGeom>
          <a:ln w="28184">
            <a:solidFill>
              <a:srgbClr val="BE75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133533" y="1709328"/>
            <a:ext cx="3324225" cy="529590"/>
          </a:xfrm>
          <a:custGeom>
            <a:avLst/>
            <a:gdLst/>
            <a:ahLst/>
            <a:cxnLst/>
            <a:rect l="l" t="t" r="r" b="b"/>
            <a:pathLst>
              <a:path w="3324225" h="529589">
                <a:moveTo>
                  <a:pt x="423098" y="157790"/>
                </a:moveTo>
                <a:lnTo>
                  <a:pt x="445666" y="20365"/>
                </a:lnTo>
                <a:lnTo>
                  <a:pt x="445666" y="15350"/>
                </a:lnTo>
                <a:lnTo>
                  <a:pt x="444382" y="12231"/>
                </a:lnTo>
                <a:lnTo>
                  <a:pt x="441813" y="11008"/>
                </a:lnTo>
                <a:lnTo>
                  <a:pt x="439367" y="9663"/>
                </a:lnTo>
                <a:lnTo>
                  <a:pt x="436125" y="8990"/>
                </a:lnTo>
                <a:lnTo>
                  <a:pt x="432088" y="8990"/>
                </a:lnTo>
                <a:lnTo>
                  <a:pt x="66051" y="8990"/>
                </a:lnTo>
                <a:lnTo>
                  <a:pt x="55532" y="8990"/>
                </a:lnTo>
                <a:lnTo>
                  <a:pt x="49050" y="13271"/>
                </a:lnTo>
                <a:lnTo>
                  <a:pt x="46604" y="21833"/>
                </a:lnTo>
                <a:lnTo>
                  <a:pt x="0" y="152652"/>
                </a:lnTo>
                <a:lnTo>
                  <a:pt x="15779" y="152652"/>
                </a:lnTo>
                <a:lnTo>
                  <a:pt x="24035" y="133984"/>
                </a:lnTo>
                <a:lnTo>
                  <a:pt x="32292" y="117058"/>
                </a:lnTo>
                <a:lnTo>
                  <a:pt x="57107" y="76429"/>
                </a:lnTo>
                <a:lnTo>
                  <a:pt x="91314" y="41293"/>
                </a:lnTo>
                <a:lnTo>
                  <a:pt x="126977" y="24505"/>
                </a:lnTo>
                <a:lnTo>
                  <a:pt x="154120" y="21099"/>
                </a:lnTo>
                <a:lnTo>
                  <a:pt x="209715" y="21099"/>
                </a:lnTo>
                <a:lnTo>
                  <a:pt x="76694" y="501993"/>
                </a:lnTo>
                <a:lnTo>
                  <a:pt x="11192" y="501993"/>
                </a:lnTo>
                <a:lnTo>
                  <a:pt x="8256" y="514102"/>
                </a:lnTo>
                <a:lnTo>
                  <a:pt x="210448" y="514102"/>
                </a:lnTo>
                <a:lnTo>
                  <a:pt x="214118" y="501993"/>
                </a:lnTo>
                <a:lnTo>
                  <a:pt x="148800" y="501993"/>
                </a:lnTo>
                <a:lnTo>
                  <a:pt x="282554" y="21099"/>
                </a:lnTo>
                <a:lnTo>
                  <a:pt x="335946" y="21099"/>
                </a:lnTo>
                <a:lnTo>
                  <a:pt x="344364" y="21386"/>
                </a:lnTo>
                <a:lnTo>
                  <a:pt x="385474" y="36007"/>
                </a:lnTo>
                <a:lnTo>
                  <a:pt x="404567" y="70088"/>
                </a:lnTo>
                <a:lnTo>
                  <a:pt x="409521" y="115774"/>
                </a:lnTo>
                <a:lnTo>
                  <a:pt x="409383" y="125486"/>
                </a:lnTo>
                <a:lnTo>
                  <a:pt x="408971" y="135727"/>
                </a:lnTo>
                <a:lnTo>
                  <a:pt x="408282" y="146495"/>
                </a:lnTo>
                <a:lnTo>
                  <a:pt x="407319" y="157790"/>
                </a:lnTo>
                <a:lnTo>
                  <a:pt x="423098" y="157790"/>
                </a:lnTo>
                <a:close/>
              </a:path>
              <a:path w="3324225" h="529589">
                <a:moveTo>
                  <a:pt x="843975" y="148799"/>
                </a:moveTo>
                <a:lnTo>
                  <a:pt x="847888" y="148799"/>
                </a:lnTo>
                <a:lnTo>
                  <a:pt x="850151" y="146292"/>
                </a:lnTo>
                <a:lnTo>
                  <a:pt x="850763" y="141277"/>
                </a:lnTo>
                <a:lnTo>
                  <a:pt x="875532" y="30090"/>
                </a:lnTo>
                <a:lnTo>
                  <a:pt x="876021" y="28622"/>
                </a:lnTo>
                <a:lnTo>
                  <a:pt x="876267" y="26604"/>
                </a:lnTo>
                <a:lnTo>
                  <a:pt x="876267" y="24035"/>
                </a:lnTo>
                <a:lnTo>
                  <a:pt x="876267" y="14005"/>
                </a:lnTo>
                <a:lnTo>
                  <a:pt x="869723" y="8990"/>
                </a:lnTo>
                <a:lnTo>
                  <a:pt x="856634" y="8990"/>
                </a:lnTo>
                <a:lnTo>
                  <a:pt x="536467" y="8990"/>
                </a:lnTo>
                <a:lnTo>
                  <a:pt x="532797" y="21099"/>
                </a:lnTo>
                <a:lnTo>
                  <a:pt x="597382" y="21099"/>
                </a:lnTo>
                <a:lnTo>
                  <a:pt x="464361" y="501993"/>
                </a:lnTo>
                <a:lnTo>
                  <a:pt x="401244" y="501993"/>
                </a:lnTo>
                <a:lnTo>
                  <a:pt x="398309" y="514102"/>
                </a:lnTo>
                <a:lnTo>
                  <a:pt x="744713" y="514102"/>
                </a:lnTo>
                <a:lnTo>
                  <a:pt x="753765" y="514102"/>
                </a:lnTo>
                <a:lnTo>
                  <a:pt x="760125" y="511840"/>
                </a:lnTo>
                <a:lnTo>
                  <a:pt x="763795" y="507314"/>
                </a:lnTo>
                <a:lnTo>
                  <a:pt x="767586" y="502788"/>
                </a:lnTo>
                <a:lnTo>
                  <a:pt x="770767" y="497039"/>
                </a:lnTo>
                <a:lnTo>
                  <a:pt x="773336" y="490067"/>
                </a:lnTo>
                <a:lnTo>
                  <a:pt x="807829" y="378146"/>
                </a:lnTo>
                <a:lnTo>
                  <a:pt x="808808" y="375577"/>
                </a:lnTo>
                <a:lnTo>
                  <a:pt x="809298" y="373559"/>
                </a:lnTo>
                <a:lnTo>
                  <a:pt x="809298" y="372091"/>
                </a:lnTo>
                <a:lnTo>
                  <a:pt x="809298" y="370623"/>
                </a:lnTo>
                <a:lnTo>
                  <a:pt x="809298" y="369339"/>
                </a:lnTo>
                <a:lnTo>
                  <a:pt x="809298" y="368238"/>
                </a:lnTo>
                <a:lnTo>
                  <a:pt x="809298" y="364324"/>
                </a:lnTo>
                <a:lnTo>
                  <a:pt x="808319" y="362367"/>
                </a:lnTo>
                <a:lnTo>
                  <a:pt x="806362" y="362367"/>
                </a:lnTo>
                <a:lnTo>
                  <a:pt x="802814" y="362367"/>
                </a:lnTo>
                <a:lnTo>
                  <a:pt x="798533" y="367627"/>
                </a:lnTo>
                <a:lnTo>
                  <a:pt x="781363" y="401814"/>
                </a:lnTo>
                <a:lnTo>
                  <a:pt x="762029" y="435632"/>
                </a:lnTo>
                <a:lnTo>
                  <a:pt x="729038" y="472740"/>
                </a:lnTo>
                <a:lnTo>
                  <a:pt x="695908" y="491902"/>
                </a:lnTo>
                <a:lnTo>
                  <a:pt x="652356" y="501362"/>
                </a:lnTo>
                <a:lnTo>
                  <a:pt x="634994" y="501993"/>
                </a:lnTo>
                <a:lnTo>
                  <a:pt x="536467" y="501993"/>
                </a:lnTo>
                <a:lnTo>
                  <a:pt x="604903" y="254115"/>
                </a:lnTo>
                <a:lnTo>
                  <a:pt x="660498" y="254115"/>
                </a:lnTo>
                <a:lnTo>
                  <a:pt x="669549" y="254115"/>
                </a:lnTo>
                <a:lnTo>
                  <a:pt x="676459" y="256011"/>
                </a:lnTo>
                <a:lnTo>
                  <a:pt x="681230" y="259803"/>
                </a:lnTo>
                <a:lnTo>
                  <a:pt x="686001" y="263473"/>
                </a:lnTo>
                <a:lnTo>
                  <a:pt x="689486" y="268610"/>
                </a:lnTo>
                <a:lnTo>
                  <a:pt x="691689" y="275215"/>
                </a:lnTo>
                <a:lnTo>
                  <a:pt x="694013" y="281698"/>
                </a:lnTo>
                <a:lnTo>
                  <a:pt x="696642" y="326222"/>
                </a:lnTo>
                <a:lnTo>
                  <a:pt x="696642" y="336741"/>
                </a:lnTo>
                <a:lnTo>
                  <a:pt x="698660" y="342001"/>
                </a:lnTo>
                <a:lnTo>
                  <a:pt x="702697" y="342001"/>
                </a:lnTo>
                <a:lnTo>
                  <a:pt x="705633" y="342001"/>
                </a:lnTo>
                <a:lnTo>
                  <a:pt x="708385" y="337964"/>
                </a:lnTo>
                <a:lnTo>
                  <a:pt x="710954" y="329891"/>
                </a:lnTo>
                <a:lnTo>
                  <a:pt x="751502" y="178156"/>
                </a:lnTo>
                <a:lnTo>
                  <a:pt x="752480" y="175220"/>
                </a:lnTo>
                <a:lnTo>
                  <a:pt x="752970" y="172957"/>
                </a:lnTo>
                <a:lnTo>
                  <a:pt x="752970" y="171367"/>
                </a:lnTo>
                <a:lnTo>
                  <a:pt x="752970" y="169899"/>
                </a:lnTo>
                <a:lnTo>
                  <a:pt x="752970" y="168676"/>
                </a:lnTo>
                <a:lnTo>
                  <a:pt x="752970" y="167698"/>
                </a:lnTo>
                <a:lnTo>
                  <a:pt x="752970" y="163172"/>
                </a:lnTo>
                <a:lnTo>
                  <a:pt x="751441" y="160909"/>
                </a:lnTo>
                <a:lnTo>
                  <a:pt x="748383" y="160909"/>
                </a:lnTo>
                <a:lnTo>
                  <a:pt x="744959" y="160909"/>
                </a:lnTo>
                <a:lnTo>
                  <a:pt x="741961" y="164640"/>
                </a:lnTo>
                <a:lnTo>
                  <a:pt x="723728" y="202707"/>
                </a:lnTo>
                <a:lnTo>
                  <a:pt x="696860" y="232327"/>
                </a:lnTo>
                <a:lnTo>
                  <a:pt x="664351" y="242006"/>
                </a:lnTo>
                <a:lnTo>
                  <a:pt x="608756" y="242006"/>
                </a:lnTo>
                <a:lnTo>
                  <a:pt x="669488" y="21099"/>
                </a:lnTo>
                <a:lnTo>
                  <a:pt x="765813" y="21099"/>
                </a:lnTo>
                <a:lnTo>
                  <a:pt x="802876" y="30457"/>
                </a:lnTo>
                <a:lnTo>
                  <a:pt x="830214" y="61441"/>
                </a:lnTo>
                <a:lnTo>
                  <a:pt x="840121" y="101554"/>
                </a:lnTo>
                <a:lnTo>
                  <a:pt x="840855" y="116508"/>
                </a:lnTo>
                <a:lnTo>
                  <a:pt x="840855" y="120544"/>
                </a:lnTo>
                <a:lnTo>
                  <a:pt x="839388" y="138341"/>
                </a:lnTo>
                <a:lnTo>
                  <a:pt x="839388" y="141277"/>
                </a:lnTo>
                <a:lnTo>
                  <a:pt x="839388" y="146292"/>
                </a:lnTo>
                <a:lnTo>
                  <a:pt x="840917" y="148799"/>
                </a:lnTo>
                <a:lnTo>
                  <a:pt x="843975" y="148799"/>
                </a:lnTo>
                <a:close/>
              </a:path>
              <a:path w="3324225" h="529589">
                <a:moveTo>
                  <a:pt x="1257249" y="362367"/>
                </a:moveTo>
                <a:lnTo>
                  <a:pt x="1254191" y="362367"/>
                </a:lnTo>
                <a:lnTo>
                  <a:pt x="1251195" y="365119"/>
                </a:lnTo>
                <a:lnTo>
                  <a:pt x="1248259" y="370623"/>
                </a:lnTo>
                <a:lnTo>
                  <a:pt x="1234636" y="390106"/>
                </a:lnTo>
                <a:lnTo>
                  <a:pt x="1207115" y="424325"/>
                </a:lnTo>
                <a:lnTo>
                  <a:pt x="1179444" y="452236"/>
                </a:lnTo>
                <a:lnTo>
                  <a:pt x="1139090" y="483645"/>
                </a:lnTo>
                <a:lnTo>
                  <a:pt x="1101180" y="503702"/>
                </a:lnTo>
                <a:lnTo>
                  <a:pt x="1056056" y="515100"/>
                </a:lnTo>
                <a:lnTo>
                  <a:pt x="1046068" y="515570"/>
                </a:lnTo>
                <a:lnTo>
                  <a:pt x="1033339" y="515031"/>
                </a:lnTo>
                <a:lnTo>
                  <a:pt x="991988" y="502257"/>
                </a:lnTo>
                <a:lnTo>
                  <a:pt x="959742" y="467866"/>
                </a:lnTo>
                <a:lnTo>
                  <a:pt x="948229" y="430024"/>
                </a:lnTo>
                <a:lnTo>
                  <a:pt x="946807" y="408970"/>
                </a:lnTo>
                <a:lnTo>
                  <a:pt x="947128" y="398994"/>
                </a:lnTo>
                <a:lnTo>
                  <a:pt x="954742" y="348870"/>
                </a:lnTo>
                <a:lnTo>
                  <a:pt x="964787" y="306039"/>
                </a:lnTo>
                <a:lnTo>
                  <a:pt x="976277" y="262418"/>
                </a:lnTo>
                <a:lnTo>
                  <a:pt x="987630" y="221548"/>
                </a:lnTo>
                <a:lnTo>
                  <a:pt x="1002136" y="172353"/>
                </a:lnTo>
                <a:lnTo>
                  <a:pt x="1020943" y="126117"/>
                </a:lnTo>
                <a:lnTo>
                  <a:pt x="1043293" y="89708"/>
                </a:lnTo>
                <a:lnTo>
                  <a:pt x="1080929" y="50456"/>
                </a:lnTo>
                <a:lnTo>
                  <a:pt x="1121832" y="27131"/>
                </a:lnTo>
                <a:lnTo>
                  <a:pt x="1163355" y="16925"/>
                </a:lnTo>
                <a:lnTo>
                  <a:pt x="1189547" y="15045"/>
                </a:lnTo>
                <a:lnTo>
                  <a:pt x="1204294" y="15801"/>
                </a:lnTo>
                <a:lnTo>
                  <a:pt x="1250232" y="33530"/>
                </a:lnTo>
                <a:lnTo>
                  <a:pt x="1279003" y="66980"/>
                </a:lnTo>
                <a:lnTo>
                  <a:pt x="1293384" y="107941"/>
                </a:lnTo>
                <a:lnTo>
                  <a:pt x="1297554" y="143846"/>
                </a:lnTo>
                <a:lnTo>
                  <a:pt x="1300061" y="147332"/>
                </a:lnTo>
                <a:lnTo>
                  <a:pt x="1304587" y="147332"/>
                </a:lnTo>
                <a:lnTo>
                  <a:pt x="1308011" y="147332"/>
                </a:lnTo>
                <a:lnTo>
                  <a:pt x="1310519" y="144335"/>
                </a:lnTo>
                <a:lnTo>
                  <a:pt x="1312110" y="138341"/>
                </a:lnTo>
                <a:lnTo>
                  <a:pt x="1344401" y="20365"/>
                </a:lnTo>
                <a:lnTo>
                  <a:pt x="1345870" y="13883"/>
                </a:lnTo>
                <a:lnTo>
                  <a:pt x="1346603" y="9846"/>
                </a:lnTo>
                <a:lnTo>
                  <a:pt x="1346603" y="8256"/>
                </a:lnTo>
                <a:lnTo>
                  <a:pt x="1346603" y="5320"/>
                </a:lnTo>
                <a:lnTo>
                  <a:pt x="1344830" y="3853"/>
                </a:lnTo>
                <a:lnTo>
                  <a:pt x="1341283" y="3853"/>
                </a:lnTo>
                <a:lnTo>
                  <a:pt x="1338836" y="3853"/>
                </a:lnTo>
                <a:lnTo>
                  <a:pt x="1335105" y="5871"/>
                </a:lnTo>
                <a:lnTo>
                  <a:pt x="1330090" y="9907"/>
                </a:lnTo>
                <a:lnTo>
                  <a:pt x="1290275" y="42933"/>
                </a:lnTo>
                <a:lnTo>
                  <a:pt x="1281033" y="33094"/>
                </a:lnTo>
                <a:lnTo>
                  <a:pt x="1245875" y="12109"/>
                </a:lnTo>
                <a:lnTo>
                  <a:pt x="1202424" y="2992"/>
                </a:lnTo>
                <a:lnTo>
                  <a:pt x="1186611" y="2385"/>
                </a:lnTo>
                <a:lnTo>
                  <a:pt x="1161853" y="3394"/>
                </a:lnTo>
                <a:lnTo>
                  <a:pt x="1115158" y="11467"/>
                </a:lnTo>
                <a:lnTo>
                  <a:pt x="1072362" y="27269"/>
                </a:lnTo>
                <a:lnTo>
                  <a:pt x="1033740" y="48736"/>
                </a:lnTo>
                <a:lnTo>
                  <a:pt x="999189" y="75282"/>
                </a:lnTo>
                <a:lnTo>
                  <a:pt x="968365" y="106015"/>
                </a:lnTo>
                <a:lnTo>
                  <a:pt x="941394" y="140486"/>
                </a:lnTo>
                <a:lnTo>
                  <a:pt x="918826" y="176355"/>
                </a:lnTo>
                <a:lnTo>
                  <a:pt x="900742" y="213062"/>
                </a:lnTo>
                <a:lnTo>
                  <a:pt x="887073" y="249574"/>
                </a:lnTo>
                <a:lnTo>
                  <a:pt x="874838" y="302186"/>
                </a:lnTo>
                <a:lnTo>
                  <a:pt x="872498" y="333744"/>
                </a:lnTo>
                <a:lnTo>
                  <a:pt x="873267" y="356071"/>
                </a:lnTo>
                <a:lnTo>
                  <a:pt x="879413" y="397078"/>
                </a:lnTo>
                <a:lnTo>
                  <a:pt x="899561" y="449014"/>
                </a:lnTo>
                <a:lnTo>
                  <a:pt x="930351" y="488702"/>
                </a:lnTo>
                <a:lnTo>
                  <a:pt x="970842" y="515570"/>
                </a:lnTo>
                <a:lnTo>
                  <a:pt x="1018971" y="528299"/>
                </a:lnTo>
                <a:lnTo>
                  <a:pt x="1036343" y="529148"/>
                </a:lnTo>
                <a:lnTo>
                  <a:pt x="1055368" y="528207"/>
                </a:lnTo>
                <a:lnTo>
                  <a:pt x="1093073" y="520685"/>
                </a:lnTo>
                <a:lnTo>
                  <a:pt x="1130020" y="505880"/>
                </a:lnTo>
                <a:lnTo>
                  <a:pt x="1164421" y="485239"/>
                </a:lnTo>
                <a:lnTo>
                  <a:pt x="1180556" y="472820"/>
                </a:lnTo>
                <a:lnTo>
                  <a:pt x="1209913" y="517038"/>
                </a:lnTo>
                <a:lnTo>
                  <a:pt x="1212359" y="521564"/>
                </a:lnTo>
                <a:lnTo>
                  <a:pt x="1214622" y="523827"/>
                </a:lnTo>
                <a:lnTo>
                  <a:pt x="1216702" y="523827"/>
                </a:lnTo>
                <a:lnTo>
                  <a:pt x="1218169" y="523827"/>
                </a:lnTo>
                <a:lnTo>
                  <a:pt x="1219637" y="521075"/>
                </a:lnTo>
                <a:lnTo>
                  <a:pt x="1221105" y="515570"/>
                </a:lnTo>
                <a:lnTo>
                  <a:pt x="1259452" y="373559"/>
                </a:lnTo>
                <a:lnTo>
                  <a:pt x="1260429" y="369522"/>
                </a:lnTo>
                <a:lnTo>
                  <a:pt x="1260919" y="367260"/>
                </a:lnTo>
                <a:lnTo>
                  <a:pt x="1260919" y="366770"/>
                </a:lnTo>
                <a:lnTo>
                  <a:pt x="1260919" y="363835"/>
                </a:lnTo>
                <a:lnTo>
                  <a:pt x="1259696" y="362367"/>
                </a:lnTo>
                <a:lnTo>
                  <a:pt x="1257249" y="362367"/>
                </a:lnTo>
                <a:close/>
              </a:path>
              <a:path w="3324225" h="529589">
                <a:moveTo>
                  <a:pt x="1658516" y="8990"/>
                </a:moveTo>
                <a:lnTo>
                  <a:pt x="1457791" y="8990"/>
                </a:lnTo>
                <a:lnTo>
                  <a:pt x="1454121" y="21099"/>
                </a:lnTo>
                <a:lnTo>
                  <a:pt x="1519439" y="21099"/>
                </a:lnTo>
                <a:lnTo>
                  <a:pt x="1385685" y="501993"/>
                </a:lnTo>
                <a:lnTo>
                  <a:pt x="1321100" y="501993"/>
                </a:lnTo>
                <a:lnTo>
                  <a:pt x="1317982" y="514102"/>
                </a:lnTo>
                <a:lnTo>
                  <a:pt x="1520173" y="514102"/>
                </a:lnTo>
                <a:lnTo>
                  <a:pt x="1523109" y="501993"/>
                </a:lnTo>
                <a:lnTo>
                  <a:pt x="1457791" y="501993"/>
                </a:lnTo>
                <a:lnTo>
                  <a:pt x="1526962" y="251730"/>
                </a:lnTo>
                <a:lnTo>
                  <a:pt x="1727686" y="251730"/>
                </a:lnTo>
                <a:lnTo>
                  <a:pt x="1658516" y="501993"/>
                </a:lnTo>
                <a:lnTo>
                  <a:pt x="1593747" y="501993"/>
                </a:lnTo>
                <a:lnTo>
                  <a:pt x="1590078" y="514102"/>
                </a:lnTo>
                <a:lnTo>
                  <a:pt x="1792270" y="514102"/>
                </a:lnTo>
                <a:lnTo>
                  <a:pt x="1795206" y="501993"/>
                </a:lnTo>
                <a:lnTo>
                  <a:pt x="1730622" y="501993"/>
                </a:lnTo>
                <a:lnTo>
                  <a:pt x="1863643" y="21099"/>
                </a:lnTo>
                <a:lnTo>
                  <a:pt x="1925291" y="21099"/>
                </a:lnTo>
                <a:lnTo>
                  <a:pt x="1928227" y="8990"/>
                </a:lnTo>
                <a:lnTo>
                  <a:pt x="1730622" y="8990"/>
                </a:lnTo>
                <a:lnTo>
                  <a:pt x="1727686" y="21099"/>
                </a:lnTo>
                <a:lnTo>
                  <a:pt x="1792270" y="21099"/>
                </a:lnTo>
                <a:lnTo>
                  <a:pt x="1731355" y="239070"/>
                </a:lnTo>
                <a:lnTo>
                  <a:pt x="1530632" y="239070"/>
                </a:lnTo>
                <a:lnTo>
                  <a:pt x="1590812" y="21099"/>
                </a:lnTo>
                <a:lnTo>
                  <a:pt x="1655396" y="21099"/>
                </a:lnTo>
                <a:lnTo>
                  <a:pt x="1658516" y="8990"/>
                </a:lnTo>
                <a:close/>
              </a:path>
              <a:path w="3324225" h="529589">
                <a:moveTo>
                  <a:pt x="1857643" y="501993"/>
                </a:moveTo>
                <a:lnTo>
                  <a:pt x="1853790" y="514102"/>
                </a:lnTo>
                <a:lnTo>
                  <a:pt x="1995067" y="514102"/>
                </a:lnTo>
                <a:lnTo>
                  <a:pt x="1998920" y="501993"/>
                </a:lnTo>
                <a:lnTo>
                  <a:pt x="1934153" y="501993"/>
                </a:lnTo>
                <a:lnTo>
                  <a:pt x="2061303" y="42933"/>
                </a:lnTo>
                <a:lnTo>
                  <a:pt x="2224231" y="520157"/>
                </a:lnTo>
                <a:lnTo>
                  <a:pt x="2250651" y="520157"/>
                </a:lnTo>
                <a:lnTo>
                  <a:pt x="2387342" y="21099"/>
                </a:lnTo>
                <a:lnTo>
                  <a:pt x="2451925" y="21099"/>
                </a:lnTo>
                <a:lnTo>
                  <a:pt x="2455778" y="8990"/>
                </a:lnTo>
                <a:lnTo>
                  <a:pt x="2314501" y="8990"/>
                </a:lnTo>
                <a:lnTo>
                  <a:pt x="2311383" y="21099"/>
                </a:lnTo>
                <a:lnTo>
                  <a:pt x="2375416" y="21099"/>
                </a:lnTo>
                <a:lnTo>
                  <a:pt x="2273219" y="390072"/>
                </a:lnTo>
                <a:lnTo>
                  <a:pt x="2141666" y="8990"/>
                </a:lnTo>
                <a:lnTo>
                  <a:pt x="1993600" y="8990"/>
                </a:lnTo>
                <a:lnTo>
                  <a:pt x="1990480" y="21099"/>
                </a:lnTo>
                <a:lnTo>
                  <a:pt x="2055248" y="21099"/>
                </a:lnTo>
                <a:lnTo>
                  <a:pt x="1922227" y="501993"/>
                </a:lnTo>
                <a:lnTo>
                  <a:pt x="1857643" y="501993"/>
                </a:lnTo>
                <a:close/>
              </a:path>
              <a:path w="3324225" h="529589">
                <a:moveTo>
                  <a:pt x="2611990" y="526212"/>
                </a:moveTo>
                <a:lnTo>
                  <a:pt x="2669051" y="519056"/>
                </a:lnTo>
                <a:lnTo>
                  <a:pt x="2724278" y="497590"/>
                </a:lnTo>
                <a:lnTo>
                  <a:pt x="2775652" y="464472"/>
                </a:lnTo>
                <a:lnTo>
                  <a:pt x="2820788" y="422364"/>
                </a:lnTo>
                <a:lnTo>
                  <a:pt x="2858721" y="372687"/>
                </a:lnTo>
                <a:lnTo>
                  <a:pt x="2888123" y="316865"/>
                </a:lnTo>
                <a:lnTo>
                  <a:pt x="2907113" y="257326"/>
                </a:lnTo>
                <a:lnTo>
                  <a:pt x="2913443" y="196870"/>
                </a:lnTo>
                <a:lnTo>
                  <a:pt x="2910600" y="152561"/>
                </a:lnTo>
                <a:lnTo>
                  <a:pt x="2902068" y="113572"/>
                </a:lnTo>
                <a:lnTo>
                  <a:pt x="2867940" y="51557"/>
                </a:lnTo>
                <a:lnTo>
                  <a:pt x="2811476" y="12889"/>
                </a:lnTo>
                <a:lnTo>
                  <a:pt x="2733085" y="0"/>
                </a:lnTo>
                <a:lnTo>
                  <a:pt x="2700678" y="2006"/>
                </a:lnTo>
                <a:lnTo>
                  <a:pt x="2640131" y="18061"/>
                </a:lnTo>
                <a:lnTo>
                  <a:pt x="2585523" y="49171"/>
                </a:lnTo>
                <a:lnTo>
                  <a:pt x="2538370" y="89903"/>
                </a:lnTo>
                <a:lnTo>
                  <a:pt x="2499037" y="138983"/>
                </a:lnTo>
                <a:lnTo>
                  <a:pt x="2468212" y="193660"/>
                </a:lnTo>
                <a:lnTo>
                  <a:pt x="2446322" y="252544"/>
                </a:lnTo>
                <a:lnTo>
                  <a:pt x="2435221" y="310615"/>
                </a:lnTo>
                <a:lnTo>
                  <a:pt x="2433833" y="339065"/>
                </a:lnTo>
                <a:lnTo>
                  <a:pt x="2434659" y="361988"/>
                </a:lnTo>
                <a:lnTo>
                  <a:pt x="2441264" y="403363"/>
                </a:lnTo>
                <a:lnTo>
                  <a:pt x="2462869" y="454060"/>
                </a:lnTo>
                <a:lnTo>
                  <a:pt x="2496320" y="491237"/>
                </a:lnTo>
                <a:lnTo>
                  <a:pt x="2540250" y="514836"/>
                </a:lnTo>
                <a:lnTo>
                  <a:pt x="2592851" y="525501"/>
                </a:lnTo>
                <a:lnTo>
                  <a:pt x="2611990" y="526212"/>
                </a:lnTo>
                <a:close/>
              </a:path>
              <a:path w="3324225" h="529589">
                <a:moveTo>
                  <a:pt x="2839685" y="121828"/>
                </a:moveTo>
                <a:lnTo>
                  <a:pt x="2833252" y="170312"/>
                </a:lnTo>
                <a:lnTo>
                  <a:pt x="2824273" y="210081"/>
                </a:lnTo>
                <a:lnTo>
                  <a:pt x="2812301" y="255835"/>
                </a:lnTo>
                <a:lnTo>
                  <a:pt x="2798128" y="305718"/>
                </a:lnTo>
                <a:lnTo>
                  <a:pt x="2781867" y="358961"/>
                </a:lnTo>
                <a:lnTo>
                  <a:pt x="2758955" y="409704"/>
                </a:lnTo>
                <a:lnTo>
                  <a:pt x="2729954" y="451984"/>
                </a:lnTo>
                <a:lnTo>
                  <a:pt x="2695977" y="483829"/>
                </a:lnTo>
                <a:lnTo>
                  <a:pt x="2657836" y="504676"/>
                </a:lnTo>
                <a:lnTo>
                  <a:pt x="2617310" y="511901"/>
                </a:lnTo>
                <a:lnTo>
                  <a:pt x="2590810" y="510238"/>
                </a:lnTo>
                <a:lnTo>
                  <a:pt x="2549986" y="496936"/>
                </a:lnTo>
                <a:lnTo>
                  <a:pt x="2517362" y="453555"/>
                </a:lnTo>
                <a:lnTo>
                  <a:pt x="2511261" y="411906"/>
                </a:lnTo>
                <a:lnTo>
                  <a:pt x="2511617" y="399877"/>
                </a:lnTo>
                <a:lnTo>
                  <a:pt x="2516949" y="359248"/>
                </a:lnTo>
                <a:lnTo>
                  <a:pt x="2526926" y="314491"/>
                </a:lnTo>
                <a:lnTo>
                  <a:pt x="2539242" y="268794"/>
                </a:lnTo>
                <a:lnTo>
                  <a:pt x="2551970" y="224816"/>
                </a:lnTo>
                <a:lnTo>
                  <a:pt x="2563185" y="187146"/>
                </a:lnTo>
                <a:lnTo>
                  <a:pt x="2577955" y="144488"/>
                </a:lnTo>
                <a:lnTo>
                  <a:pt x="2595111" y="108251"/>
                </a:lnTo>
                <a:lnTo>
                  <a:pt x="2624593" y="65524"/>
                </a:lnTo>
                <a:lnTo>
                  <a:pt x="2657676" y="36053"/>
                </a:lnTo>
                <a:lnTo>
                  <a:pt x="2693225" y="19150"/>
                </a:lnTo>
                <a:lnTo>
                  <a:pt x="2729966" y="13577"/>
                </a:lnTo>
                <a:lnTo>
                  <a:pt x="2755676" y="15297"/>
                </a:lnTo>
                <a:lnTo>
                  <a:pt x="2796775" y="29058"/>
                </a:lnTo>
                <a:lnTo>
                  <a:pt x="2824204" y="56396"/>
                </a:lnTo>
                <a:lnTo>
                  <a:pt x="2837965" y="96761"/>
                </a:lnTo>
                <a:lnTo>
                  <a:pt x="2839685" y="121828"/>
                </a:lnTo>
                <a:close/>
              </a:path>
              <a:path w="3324225" h="529589">
                <a:moveTo>
                  <a:pt x="2914879" y="514102"/>
                </a:moveTo>
                <a:lnTo>
                  <a:pt x="3259082" y="514102"/>
                </a:lnTo>
                <a:lnTo>
                  <a:pt x="3268011" y="514102"/>
                </a:lnTo>
                <a:lnTo>
                  <a:pt x="3274373" y="511840"/>
                </a:lnTo>
                <a:lnTo>
                  <a:pt x="3278164" y="507314"/>
                </a:lnTo>
                <a:lnTo>
                  <a:pt x="3281956" y="502788"/>
                </a:lnTo>
                <a:lnTo>
                  <a:pt x="3285074" y="497039"/>
                </a:lnTo>
                <a:lnTo>
                  <a:pt x="3287520" y="490067"/>
                </a:lnTo>
                <a:lnTo>
                  <a:pt x="3322199" y="378146"/>
                </a:lnTo>
                <a:lnTo>
                  <a:pt x="3323176" y="375577"/>
                </a:lnTo>
                <a:lnTo>
                  <a:pt x="3323666" y="373559"/>
                </a:lnTo>
                <a:lnTo>
                  <a:pt x="3323666" y="372091"/>
                </a:lnTo>
                <a:lnTo>
                  <a:pt x="3323666" y="370623"/>
                </a:lnTo>
                <a:lnTo>
                  <a:pt x="3323666" y="369339"/>
                </a:lnTo>
                <a:lnTo>
                  <a:pt x="3323666" y="368238"/>
                </a:lnTo>
                <a:lnTo>
                  <a:pt x="3323666" y="364324"/>
                </a:lnTo>
                <a:lnTo>
                  <a:pt x="3322688" y="362367"/>
                </a:lnTo>
                <a:lnTo>
                  <a:pt x="3320730" y="362367"/>
                </a:lnTo>
                <a:lnTo>
                  <a:pt x="3317183" y="362367"/>
                </a:lnTo>
                <a:lnTo>
                  <a:pt x="3312902" y="367627"/>
                </a:lnTo>
                <a:lnTo>
                  <a:pt x="3295594" y="401814"/>
                </a:lnTo>
                <a:lnTo>
                  <a:pt x="3276294" y="435632"/>
                </a:lnTo>
                <a:lnTo>
                  <a:pt x="3243394" y="472740"/>
                </a:lnTo>
                <a:lnTo>
                  <a:pt x="3210094" y="491902"/>
                </a:lnTo>
                <a:lnTo>
                  <a:pt x="3166644" y="501362"/>
                </a:lnTo>
                <a:lnTo>
                  <a:pt x="3149363" y="501993"/>
                </a:lnTo>
                <a:lnTo>
                  <a:pt x="3050835" y="501993"/>
                </a:lnTo>
                <a:lnTo>
                  <a:pt x="3183856" y="21099"/>
                </a:lnTo>
                <a:lnTo>
                  <a:pt x="3251560" y="21099"/>
                </a:lnTo>
                <a:lnTo>
                  <a:pt x="3254495" y="8990"/>
                </a:lnTo>
                <a:lnTo>
                  <a:pt x="3053771" y="8990"/>
                </a:lnTo>
                <a:lnTo>
                  <a:pt x="3051570" y="21099"/>
                </a:lnTo>
                <a:lnTo>
                  <a:pt x="3111750" y="21099"/>
                </a:lnTo>
                <a:lnTo>
                  <a:pt x="2978729" y="501993"/>
                </a:lnTo>
                <a:lnTo>
                  <a:pt x="2918549" y="501993"/>
                </a:lnTo>
                <a:lnTo>
                  <a:pt x="2914879" y="514102"/>
                </a:lnTo>
                <a:close/>
              </a:path>
            </a:pathLst>
          </a:custGeom>
          <a:ln w="28184">
            <a:solidFill>
              <a:srgbClr val="BE75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538223" y="1709328"/>
            <a:ext cx="1515745" cy="530225"/>
          </a:xfrm>
          <a:custGeom>
            <a:avLst/>
            <a:gdLst/>
            <a:ahLst/>
            <a:cxnLst/>
            <a:rect l="l" t="t" r="r" b="b"/>
            <a:pathLst>
              <a:path w="1515744" h="530225">
                <a:moveTo>
                  <a:pt x="178156" y="526212"/>
                </a:moveTo>
                <a:lnTo>
                  <a:pt x="235218" y="519056"/>
                </a:lnTo>
                <a:lnTo>
                  <a:pt x="290444" y="497590"/>
                </a:lnTo>
                <a:lnTo>
                  <a:pt x="341818" y="464472"/>
                </a:lnTo>
                <a:lnTo>
                  <a:pt x="386954" y="422364"/>
                </a:lnTo>
                <a:lnTo>
                  <a:pt x="424887" y="372687"/>
                </a:lnTo>
                <a:lnTo>
                  <a:pt x="454289" y="316865"/>
                </a:lnTo>
                <a:lnTo>
                  <a:pt x="473280" y="257326"/>
                </a:lnTo>
                <a:lnTo>
                  <a:pt x="479610" y="196870"/>
                </a:lnTo>
                <a:lnTo>
                  <a:pt x="476766" y="152561"/>
                </a:lnTo>
                <a:lnTo>
                  <a:pt x="468234" y="113572"/>
                </a:lnTo>
                <a:lnTo>
                  <a:pt x="434106" y="51557"/>
                </a:lnTo>
                <a:lnTo>
                  <a:pt x="377642" y="12889"/>
                </a:lnTo>
                <a:lnTo>
                  <a:pt x="299251" y="0"/>
                </a:lnTo>
                <a:lnTo>
                  <a:pt x="266844" y="2006"/>
                </a:lnTo>
                <a:lnTo>
                  <a:pt x="206297" y="18061"/>
                </a:lnTo>
                <a:lnTo>
                  <a:pt x="151690" y="49171"/>
                </a:lnTo>
                <a:lnTo>
                  <a:pt x="104536" y="89903"/>
                </a:lnTo>
                <a:lnTo>
                  <a:pt x="65203" y="138983"/>
                </a:lnTo>
                <a:lnTo>
                  <a:pt x="34378" y="193660"/>
                </a:lnTo>
                <a:lnTo>
                  <a:pt x="12488" y="252544"/>
                </a:lnTo>
                <a:lnTo>
                  <a:pt x="1387" y="310615"/>
                </a:lnTo>
                <a:lnTo>
                  <a:pt x="0" y="339065"/>
                </a:lnTo>
                <a:lnTo>
                  <a:pt x="825" y="361988"/>
                </a:lnTo>
                <a:lnTo>
                  <a:pt x="7430" y="403363"/>
                </a:lnTo>
                <a:lnTo>
                  <a:pt x="29035" y="454060"/>
                </a:lnTo>
                <a:lnTo>
                  <a:pt x="62486" y="491237"/>
                </a:lnTo>
                <a:lnTo>
                  <a:pt x="106416" y="514836"/>
                </a:lnTo>
                <a:lnTo>
                  <a:pt x="159017" y="525501"/>
                </a:lnTo>
                <a:lnTo>
                  <a:pt x="178156" y="526212"/>
                </a:lnTo>
                <a:close/>
              </a:path>
              <a:path w="1515744" h="530225">
                <a:moveTo>
                  <a:pt x="405851" y="121828"/>
                </a:moveTo>
                <a:lnTo>
                  <a:pt x="399418" y="170312"/>
                </a:lnTo>
                <a:lnTo>
                  <a:pt x="390440" y="210081"/>
                </a:lnTo>
                <a:lnTo>
                  <a:pt x="378467" y="255835"/>
                </a:lnTo>
                <a:lnTo>
                  <a:pt x="364294" y="305718"/>
                </a:lnTo>
                <a:lnTo>
                  <a:pt x="348033" y="358961"/>
                </a:lnTo>
                <a:lnTo>
                  <a:pt x="325121" y="409704"/>
                </a:lnTo>
                <a:lnTo>
                  <a:pt x="296120" y="451984"/>
                </a:lnTo>
                <a:lnTo>
                  <a:pt x="262143" y="483829"/>
                </a:lnTo>
                <a:lnTo>
                  <a:pt x="224003" y="504676"/>
                </a:lnTo>
                <a:lnTo>
                  <a:pt x="183477" y="511901"/>
                </a:lnTo>
                <a:lnTo>
                  <a:pt x="156976" y="510238"/>
                </a:lnTo>
                <a:lnTo>
                  <a:pt x="116152" y="496936"/>
                </a:lnTo>
                <a:lnTo>
                  <a:pt x="83528" y="453555"/>
                </a:lnTo>
                <a:lnTo>
                  <a:pt x="77427" y="411906"/>
                </a:lnTo>
                <a:lnTo>
                  <a:pt x="77783" y="399877"/>
                </a:lnTo>
                <a:lnTo>
                  <a:pt x="83116" y="359248"/>
                </a:lnTo>
                <a:lnTo>
                  <a:pt x="93092" y="314491"/>
                </a:lnTo>
                <a:lnTo>
                  <a:pt x="105407" y="268794"/>
                </a:lnTo>
                <a:lnTo>
                  <a:pt x="118136" y="224816"/>
                </a:lnTo>
                <a:lnTo>
                  <a:pt x="129351" y="187146"/>
                </a:lnTo>
                <a:lnTo>
                  <a:pt x="144121" y="144488"/>
                </a:lnTo>
                <a:lnTo>
                  <a:pt x="161277" y="108251"/>
                </a:lnTo>
                <a:lnTo>
                  <a:pt x="190759" y="65524"/>
                </a:lnTo>
                <a:lnTo>
                  <a:pt x="223842" y="36053"/>
                </a:lnTo>
                <a:lnTo>
                  <a:pt x="259391" y="19150"/>
                </a:lnTo>
                <a:lnTo>
                  <a:pt x="296133" y="13577"/>
                </a:lnTo>
                <a:lnTo>
                  <a:pt x="321842" y="15297"/>
                </a:lnTo>
                <a:lnTo>
                  <a:pt x="362941" y="29058"/>
                </a:lnTo>
                <a:lnTo>
                  <a:pt x="390370" y="56396"/>
                </a:lnTo>
                <a:lnTo>
                  <a:pt x="404131" y="96761"/>
                </a:lnTo>
                <a:lnTo>
                  <a:pt x="405851" y="121828"/>
                </a:lnTo>
                <a:close/>
              </a:path>
              <a:path w="1515744" h="530225">
                <a:moveTo>
                  <a:pt x="805616" y="733"/>
                </a:moveTo>
                <a:lnTo>
                  <a:pt x="743922" y="7981"/>
                </a:lnTo>
                <a:lnTo>
                  <a:pt x="688007" y="29723"/>
                </a:lnTo>
                <a:lnTo>
                  <a:pt x="638835" y="63391"/>
                </a:lnTo>
                <a:lnTo>
                  <a:pt x="597369" y="106416"/>
                </a:lnTo>
                <a:lnTo>
                  <a:pt x="564114" y="157423"/>
                </a:lnTo>
                <a:lnTo>
                  <a:pt x="539207" y="215035"/>
                </a:lnTo>
                <a:lnTo>
                  <a:pt x="523658" y="276683"/>
                </a:lnTo>
                <a:lnTo>
                  <a:pt x="518475" y="339799"/>
                </a:lnTo>
                <a:lnTo>
                  <a:pt x="519369" y="364695"/>
                </a:lnTo>
                <a:lnTo>
                  <a:pt x="526524" y="408638"/>
                </a:lnTo>
                <a:lnTo>
                  <a:pt x="540480" y="444932"/>
                </a:lnTo>
                <a:lnTo>
                  <a:pt x="570032" y="486764"/>
                </a:lnTo>
                <a:lnTo>
                  <a:pt x="608252" y="513770"/>
                </a:lnTo>
                <a:lnTo>
                  <a:pt x="652688" y="527313"/>
                </a:lnTo>
                <a:lnTo>
                  <a:pt x="683236" y="529882"/>
                </a:lnTo>
                <a:lnTo>
                  <a:pt x="708178" y="529056"/>
                </a:lnTo>
                <a:lnTo>
                  <a:pt x="752489" y="522451"/>
                </a:lnTo>
                <a:lnTo>
                  <a:pt x="789539" y="509699"/>
                </a:lnTo>
                <a:lnTo>
                  <a:pt x="833505" y="483278"/>
                </a:lnTo>
                <a:lnTo>
                  <a:pt x="864260" y="450665"/>
                </a:lnTo>
                <a:lnTo>
                  <a:pt x="883365" y="415621"/>
                </a:lnTo>
                <a:lnTo>
                  <a:pt x="905612" y="343469"/>
                </a:lnTo>
                <a:lnTo>
                  <a:pt x="970929" y="343469"/>
                </a:lnTo>
                <a:lnTo>
                  <a:pt x="974781" y="330809"/>
                </a:lnTo>
                <a:lnTo>
                  <a:pt x="750757" y="330809"/>
                </a:lnTo>
                <a:lnTo>
                  <a:pt x="747087" y="343469"/>
                </a:lnTo>
                <a:lnTo>
                  <a:pt x="824514" y="343469"/>
                </a:lnTo>
                <a:lnTo>
                  <a:pt x="806350" y="413374"/>
                </a:lnTo>
                <a:lnTo>
                  <a:pt x="790995" y="453291"/>
                </a:lnTo>
                <a:lnTo>
                  <a:pt x="766272" y="486248"/>
                </a:lnTo>
                <a:lnTo>
                  <a:pt x="727615" y="510215"/>
                </a:lnTo>
                <a:lnTo>
                  <a:pt x="687640" y="516304"/>
                </a:lnTo>
                <a:lnTo>
                  <a:pt x="678271" y="515937"/>
                </a:lnTo>
                <a:lnTo>
                  <a:pt x="640923" y="507016"/>
                </a:lnTo>
                <a:lnTo>
                  <a:pt x="603287" y="477728"/>
                </a:lnTo>
                <a:lnTo>
                  <a:pt x="585581" y="437684"/>
                </a:lnTo>
                <a:lnTo>
                  <a:pt x="583242" y="411906"/>
                </a:lnTo>
                <a:lnTo>
                  <a:pt x="583609" y="402181"/>
                </a:lnTo>
                <a:lnTo>
                  <a:pt x="589113" y="364202"/>
                </a:lnTo>
                <a:lnTo>
                  <a:pt x="599227" y="318585"/>
                </a:lnTo>
                <a:lnTo>
                  <a:pt x="610947" y="272234"/>
                </a:lnTo>
                <a:lnTo>
                  <a:pt x="622575" y="229942"/>
                </a:lnTo>
                <a:lnTo>
                  <a:pt x="631313" y="199256"/>
                </a:lnTo>
                <a:lnTo>
                  <a:pt x="638492" y="173993"/>
                </a:lnTo>
                <a:lnTo>
                  <a:pt x="655188" y="129867"/>
                </a:lnTo>
                <a:lnTo>
                  <a:pt x="674889" y="94009"/>
                </a:lnTo>
                <a:lnTo>
                  <a:pt x="707640" y="53758"/>
                </a:lnTo>
                <a:lnTo>
                  <a:pt x="743074" y="28576"/>
                </a:lnTo>
                <a:lnTo>
                  <a:pt x="779563" y="16558"/>
                </a:lnTo>
                <a:lnTo>
                  <a:pt x="802681" y="14311"/>
                </a:lnTo>
                <a:lnTo>
                  <a:pt x="817267" y="14976"/>
                </a:lnTo>
                <a:lnTo>
                  <a:pt x="855522" y="24952"/>
                </a:lnTo>
                <a:lnTo>
                  <a:pt x="894235" y="54309"/>
                </a:lnTo>
                <a:lnTo>
                  <a:pt x="918821" y="98527"/>
                </a:lnTo>
                <a:lnTo>
                  <a:pt x="927732" y="139362"/>
                </a:lnTo>
                <a:lnTo>
                  <a:pt x="928913" y="154120"/>
                </a:lnTo>
                <a:lnTo>
                  <a:pt x="928913" y="159625"/>
                </a:lnTo>
                <a:lnTo>
                  <a:pt x="930931" y="162377"/>
                </a:lnTo>
                <a:lnTo>
                  <a:pt x="934968" y="162377"/>
                </a:lnTo>
                <a:lnTo>
                  <a:pt x="938882" y="162377"/>
                </a:lnTo>
                <a:lnTo>
                  <a:pt x="941633" y="159135"/>
                </a:lnTo>
                <a:lnTo>
                  <a:pt x="943224" y="152652"/>
                </a:lnTo>
                <a:lnTo>
                  <a:pt x="979920" y="15779"/>
                </a:lnTo>
                <a:lnTo>
                  <a:pt x="980531" y="14800"/>
                </a:lnTo>
                <a:lnTo>
                  <a:pt x="980837" y="13821"/>
                </a:lnTo>
                <a:lnTo>
                  <a:pt x="980837" y="5565"/>
                </a:lnTo>
                <a:lnTo>
                  <a:pt x="979552" y="3853"/>
                </a:lnTo>
                <a:lnTo>
                  <a:pt x="976983" y="3853"/>
                </a:lnTo>
                <a:lnTo>
                  <a:pt x="973436" y="3853"/>
                </a:lnTo>
                <a:lnTo>
                  <a:pt x="969461" y="5565"/>
                </a:lnTo>
                <a:lnTo>
                  <a:pt x="965058" y="8990"/>
                </a:lnTo>
                <a:lnTo>
                  <a:pt x="924325" y="42933"/>
                </a:lnTo>
                <a:lnTo>
                  <a:pt x="912411" y="33346"/>
                </a:lnTo>
                <a:lnTo>
                  <a:pt x="873503" y="11742"/>
                </a:lnTo>
                <a:lnTo>
                  <a:pt x="825065" y="1421"/>
                </a:lnTo>
                <a:lnTo>
                  <a:pt x="805616" y="733"/>
                </a:lnTo>
                <a:close/>
              </a:path>
              <a:path w="1515744" h="530225">
                <a:moveTo>
                  <a:pt x="1261024" y="8990"/>
                </a:moveTo>
                <a:lnTo>
                  <a:pt x="1051308" y="8990"/>
                </a:lnTo>
                <a:lnTo>
                  <a:pt x="1048372" y="21099"/>
                </a:lnTo>
                <a:lnTo>
                  <a:pt x="1108370" y="21099"/>
                </a:lnTo>
                <a:lnTo>
                  <a:pt x="1190384" y="272830"/>
                </a:lnTo>
                <a:lnTo>
                  <a:pt x="1126534" y="501993"/>
                </a:lnTo>
                <a:lnTo>
                  <a:pt x="1054428" y="501993"/>
                </a:lnTo>
                <a:lnTo>
                  <a:pt x="1050575" y="514102"/>
                </a:lnTo>
                <a:lnTo>
                  <a:pt x="1268545" y="514102"/>
                </a:lnTo>
                <a:lnTo>
                  <a:pt x="1271481" y="501993"/>
                </a:lnTo>
                <a:lnTo>
                  <a:pt x="1198642" y="501993"/>
                </a:lnTo>
                <a:lnTo>
                  <a:pt x="1269280" y="246593"/>
                </a:lnTo>
                <a:lnTo>
                  <a:pt x="1451105" y="21099"/>
                </a:lnTo>
                <a:lnTo>
                  <a:pt x="1512020" y="21099"/>
                </a:lnTo>
                <a:lnTo>
                  <a:pt x="1515689" y="8990"/>
                </a:lnTo>
                <a:lnTo>
                  <a:pt x="1361752" y="8990"/>
                </a:lnTo>
                <a:lnTo>
                  <a:pt x="1358633" y="21099"/>
                </a:lnTo>
                <a:lnTo>
                  <a:pt x="1431657" y="21099"/>
                </a:lnTo>
                <a:lnTo>
                  <a:pt x="1258087" y="236868"/>
                </a:lnTo>
                <a:lnTo>
                  <a:pt x="1188917" y="21099"/>
                </a:lnTo>
                <a:lnTo>
                  <a:pt x="1258087" y="21099"/>
                </a:lnTo>
                <a:lnTo>
                  <a:pt x="1261024" y="8990"/>
                </a:lnTo>
                <a:close/>
              </a:path>
            </a:pathLst>
          </a:custGeom>
          <a:ln w="28184">
            <a:solidFill>
              <a:srgbClr val="BE75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1881" y="2583106"/>
            <a:ext cx="4227077" cy="48149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97657" y="2949701"/>
            <a:ext cx="126224" cy="16602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44124" y="2576634"/>
            <a:ext cx="2133929" cy="493304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960880" algn="l"/>
                <a:tab pos="6216650" algn="l"/>
                <a:tab pos="7564755" algn="l"/>
                <a:tab pos="11105515" algn="l"/>
              </a:tabLst>
            </a:pPr>
            <a:r>
              <a:rPr spc="175" dirty="0">
                <a:solidFill>
                  <a:srgbClr val="000000"/>
                </a:solidFill>
              </a:rPr>
              <a:t>SRM	</a:t>
            </a:r>
            <a:r>
              <a:rPr spc="175" dirty="0"/>
              <a:t>INSTITU</a:t>
            </a:r>
            <a:r>
              <a:rPr spc="175" dirty="0">
                <a:solidFill>
                  <a:srgbClr val="000000"/>
                </a:solidFill>
              </a:rPr>
              <a:t>T</a:t>
            </a:r>
            <a:r>
              <a:rPr spc="175" dirty="0"/>
              <a:t>E	</a:t>
            </a:r>
            <a:r>
              <a:rPr spc="-300" dirty="0">
                <a:solidFill>
                  <a:srgbClr val="000000"/>
                </a:solidFill>
              </a:rPr>
              <a:t>O</a:t>
            </a:r>
            <a:r>
              <a:rPr spc="-300" dirty="0"/>
              <a:t>F	</a:t>
            </a:r>
            <a:r>
              <a:rPr spc="80" dirty="0">
                <a:solidFill>
                  <a:srgbClr val="000000"/>
                </a:solidFill>
              </a:rPr>
              <a:t>SCIEN</a:t>
            </a:r>
            <a:r>
              <a:rPr spc="80" dirty="0"/>
              <a:t>CE	</a:t>
            </a:r>
            <a:r>
              <a:rPr spc="30" dirty="0">
                <a:solidFill>
                  <a:srgbClr val="000000"/>
                </a:solidFill>
              </a:rPr>
              <a:t>A</a:t>
            </a:r>
            <a:r>
              <a:rPr spc="30" dirty="0"/>
              <a:t>ND</a:t>
            </a:r>
            <a:r>
              <a:rPr spc="190" dirty="0"/>
              <a:t> </a:t>
            </a:r>
            <a:r>
              <a:rPr spc="10" dirty="0"/>
              <a:t>TECH</a:t>
            </a:r>
            <a:r>
              <a:rPr spc="10" dirty="0">
                <a:solidFill>
                  <a:srgbClr val="000000"/>
                </a:solidFill>
              </a:rPr>
              <a:t>N</a:t>
            </a:r>
            <a:r>
              <a:rPr spc="10" dirty="0"/>
              <a:t>O</a:t>
            </a:r>
            <a:r>
              <a:rPr spc="10" dirty="0">
                <a:solidFill>
                  <a:srgbClr val="000000"/>
                </a:solidFill>
              </a:rPr>
              <a:t>LOGY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261997" y="9476523"/>
            <a:ext cx="53771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30" dirty="0">
                <a:solidFill>
                  <a:srgbClr val="533604"/>
                </a:solidFill>
                <a:latin typeface="Trebuchet MS"/>
                <a:cs typeface="Trebuchet MS"/>
              </a:rPr>
              <a:t>P</a:t>
            </a:r>
            <a:r>
              <a:rPr sz="3000" spc="100" dirty="0">
                <a:solidFill>
                  <a:srgbClr val="533604"/>
                </a:solidFill>
                <a:latin typeface="Trebuchet MS"/>
                <a:cs typeface="Trebuchet MS"/>
              </a:rPr>
              <a:t>r</a:t>
            </a:r>
            <a:r>
              <a:rPr sz="3000" spc="-140" dirty="0">
                <a:solidFill>
                  <a:srgbClr val="533604"/>
                </a:solidFill>
                <a:latin typeface="Trebuchet MS"/>
                <a:cs typeface="Trebuchet MS"/>
              </a:rPr>
              <a:t>e</a:t>
            </a:r>
            <a:r>
              <a:rPr sz="3000" spc="105" dirty="0">
                <a:solidFill>
                  <a:srgbClr val="533604"/>
                </a:solidFill>
                <a:latin typeface="Trebuchet MS"/>
                <a:cs typeface="Trebuchet MS"/>
              </a:rPr>
              <a:t>s</a:t>
            </a:r>
            <a:r>
              <a:rPr sz="3000" spc="-140" dirty="0">
                <a:solidFill>
                  <a:srgbClr val="533604"/>
                </a:solidFill>
                <a:latin typeface="Trebuchet MS"/>
                <a:cs typeface="Trebuchet MS"/>
              </a:rPr>
              <a:t>e</a:t>
            </a:r>
            <a:r>
              <a:rPr sz="3000" spc="150" dirty="0">
                <a:solidFill>
                  <a:srgbClr val="533604"/>
                </a:solidFill>
                <a:latin typeface="Trebuchet MS"/>
                <a:cs typeface="Trebuchet MS"/>
              </a:rPr>
              <a:t>n</a:t>
            </a:r>
            <a:r>
              <a:rPr sz="3000" spc="-60" dirty="0">
                <a:solidFill>
                  <a:srgbClr val="533604"/>
                </a:solidFill>
                <a:latin typeface="Trebuchet MS"/>
                <a:cs typeface="Trebuchet MS"/>
              </a:rPr>
              <a:t>t</a:t>
            </a:r>
            <a:r>
              <a:rPr sz="3000" spc="-140" dirty="0">
                <a:solidFill>
                  <a:srgbClr val="533604"/>
                </a:solidFill>
                <a:latin typeface="Trebuchet MS"/>
                <a:cs typeface="Trebuchet MS"/>
              </a:rPr>
              <a:t>e</a:t>
            </a:r>
            <a:r>
              <a:rPr sz="3000" spc="65" dirty="0">
                <a:solidFill>
                  <a:srgbClr val="533604"/>
                </a:solidFill>
                <a:latin typeface="Trebuchet MS"/>
                <a:cs typeface="Trebuchet MS"/>
              </a:rPr>
              <a:t>d</a:t>
            </a:r>
            <a:r>
              <a:rPr sz="3000" spc="-240" dirty="0">
                <a:solidFill>
                  <a:srgbClr val="533604"/>
                </a:solidFill>
                <a:latin typeface="Trebuchet MS"/>
                <a:cs typeface="Trebuchet MS"/>
              </a:rPr>
              <a:t> </a:t>
            </a:r>
            <a:r>
              <a:rPr sz="3000" spc="-60" dirty="0">
                <a:solidFill>
                  <a:srgbClr val="533604"/>
                </a:solidFill>
                <a:latin typeface="Trebuchet MS"/>
                <a:cs typeface="Trebuchet MS"/>
              </a:rPr>
              <a:t>t</a:t>
            </a:r>
            <a:r>
              <a:rPr sz="3000" spc="30" dirty="0">
                <a:solidFill>
                  <a:srgbClr val="533604"/>
                </a:solidFill>
                <a:latin typeface="Trebuchet MS"/>
                <a:cs typeface="Trebuchet MS"/>
              </a:rPr>
              <a:t>o</a:t>
            </a:r>
            <a:r>
              <a:rPr sz="3000" spc="-240" dirty="0">
                <a:solidFill>
                  <a:srgbClr val="533604"/>
                </a:solidFill>
                <a:latin typeface="Trebuchet MS"/>
                <a:cs typeface="Trebuchet MS"/>
              </a:rPr>
              <a:t> </a:t>
            </a:r>
            <a:r>
              <a:rPr sz="3000" spc="50" dirty="0">
                <a:solidFill>
                  <a:srgbClr val="533604"/>
                </a:solidFill>
                <a:latin typeface="Trebuchet MS"/>
                <a:cs typeface="Trebuchet MS"/>
              </a:rPr>
              <a:t>-</a:t>
            </a:r>
            <a:r>
              <a:rPr sz="3000" spc="-240" dirty="0">
                <a:solidFill>
                  <a:srgbClr val="533604"/>
                </a:solidFill>
                <a:latin typeface="Trebuchet MS"/>
                <a:cs typeface="Trebuchet MS"/>
              </a:rPr>
              <a:t> </a:t>
            </a:r>
            <a:r>
              <a:rPr sz="3000" spc="335" dirty="0">
                <a:solidFill>
                  <a:srgbClr val="533604"/>
                </a:solidFill>
                <a:latin typeface="Trebuchet MS"/>
                <a:cs typeface="Trebuchet MS"/>
              </a:rPr>
              <a:t>D</a:t>
            </a:r>
            <a:r>
              <a:rPr sz="3000" spc="100" dirty="0">
                <a:solidFill>
                  <a:srgbClr val="533604"/>
                </a:solidFill>
                <a:latin typeface="Trebuchet MS"/>
                <a:cs typeface="Trebuchet MS"/>
              </a:rPr>
              <a:t>r</a:t>
            </a:r>
            <a:r>
              <a:rPr sz="3000" spc="-440" dirty="0">
                <a:solidFill>
                  <a:srgbClr val="533604"/>
                </a:solidFill>
                <a:latin typeface="Trebuchet MS"/>
                <a:cs typeface="Trebuchet MS"/>
              </a:rPr>
              <a:t>.</a:t>
            </a:r>
            <a:r>
              <a:rPr sz="3000" spc="-240" dirty="0">
                <a:solidFill>
                  <a:srgbClr val="533604"/>
                </a:solidFill>
                <a:latin typeface="Trebuchet MS"/>
                <a:cs typeface="Trebuchet MS"/>
              </a:rPr>
              <a:t> </a:t>
            </a:r>
            <a:r>
              <a:rPr lang="en-IN" sz="3000" spc="190" dirty="0" err="1">
                <a:solidFill>
                  <a:srgbClr val="533604"/>
                </a:solidFill>
                <a:latin typeface="Trebuchet MS"/>
                <a:cs typeface="Trebuchet MS"/>
              </a:rPr>
              <a:t>S</a:t>
            </a:r>
            <a:r>
              <a:rPr lang="en-IN" sz="3000" spc="-240" dirty="0" err="1">
                <a:solidFill>
                  <a:srgbClr val="533604"/>
                </a:solidFill>
                <a:latin typeface="Trebuchet MS"/>
                <a:cs typeface="Trebuchet MS"/>
              </a:rPr>
              <a:t>indhuja</a:t>
            </a:r>
            <a:r>
              <a:rPr lang="en-IN" sz="3000" spc="-240" dirty="0">
                <a:solidFill>
                  <a:srgbClr val="533604"/>
                </a:solidFill>
                <a:latin typeface="Trebuchet MS"/>
                <a:cs typeface="Trebuchet MS"/>
              </a:rPr>
              <a:t> M</a:t>
            </a:r>
            <a:endParaRPr sz="3000" dirty="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219679" y="6558555"/>
            <a:ext cx="13942060" cy="152400"/>
            <a:chOff x="2219679" y="6558555"/>
            <a:chExt cx="13942060" cy="152400"/>
          </a:xfrm>
        </p:grpSpPr>
        <p:sp>
          <p:nvSpPr>
            <p:cNvPr id="21" name="object 21"/>
            <p:cNvSpPr/>
            <p:nvPr/>
          </p:nvSpPr>
          <p:spPr>
            <a:xfrm>
              <a:off x="2362554" y="6634755"/>
              <a:ext cx="13656310" cy="0"/>
            </a:xfrm>
            <a:custGeom>
              <a:avLst/>
              <a:gdLst/>
              <a:ahLst/>
              <a:cxnLst/>
              <a:rect l="l" t="t" r="r" b="b"/>
              <a:pathLst>
                <a:path w="13656310">
                  <a:moveTo>
                    <a:pt x="0" y="0"/>
                  </a:moveTo>
                  <a:lnTo>
                    <a:pt x="1365614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19679" y="6558555"/>
              <a:ext cx="152399" cy="1523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09172" y="6558555"/>
              <a:ext cx="152399" cy="15239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929667" y="7475456"/>
            <a:ext cx="2860040" cy="762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lang="en-IN" sz="2550" b="1" spc="200" dirty="0">
                <a:latin typeface="Arial"/>
                <a:cs typeface="Arial"/>
              </a:rPr>
              <a:t>Akshat Mittal</a:t>
            </a:r>
            <a:endParaRPr sz="25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2250" b="1" spc="70" dirty="0">
                <a:latin typeface="Arial"/>
                <a:cs typeface="Arial"/>
              </a:rPr>
              <a:t>(RA2211003010</a:t>
            </a:r>
            <a:r>
              <a:rPr lang="en-IN" sz="2250" b="1" spc="70" dirty="0">
                <a:latin typeface="Arial"/>
                <a:cs typeface="Arial"/>
              </a:rPr>
              <a:t>790</a:t>
            </a:r>
            <a:r>
              <a:rPr sz="2250" b="1" spc="70" dirty="0">
                <a:latin typeface="Arial"/>
                <a:cs typeface="Arial"/>
              </a:rPr>
              <a:t>)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27121" y="6985527"/>
            <a:ext cx="2872740" cy="861694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lang="en-IN" sz="2550" b="1" spc="65" dirty="0">
                <a:latin typeface="Arial"/>
                <a:cs typeface="Arial"/>
              </a:rPr>
              <a:t>Ritvik Rajvanshi</a:t>
            </a:r>
            <a:endParaRPr sz="25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2250" b="1" spc="75" dirty="0">
                <a:latin typeface="Arial"/>
                <a:cs typeface="Arial"/>
              </a:rPr>
              <a:t>(RA2211003010</a:t>
            </a:r>
            <a:r>
              <a:rPr lang="en-IN" sz="2250" b="1" spc="75" dirty="0">
                <a:latin typeface="Arial"/>
                <a:cs typeface="Arial"/>
              </a:rPr>
              <a:t>792</a:t>
            </a:r>
            <a:r>
              <a:rPr sz="2250" b="1" spc="75" dirty="0">
                <a:latin typeface="Arial"/>
                <a:cs typeface="Arial"/>
              </a:rPr>
              <a:t>)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726373" y="7475456"/>
            <a:ext cx="2870835" cy="762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8890" algn="ctr">
              <a:lnSpc>
                <a:spcPct val="100000"/>
              </a:lnSpc>
              <a:spcBef>
                <a:spcPts val="114"/>
              </a:spcBef>
            </a:pPr>
            <a:r>
              <a:rPr lang="en-IN" sz="2550" b="1" spc="-15" dirty="0">
                <a:latin typeface="Arial"/>
                <a:cs typeface="Arial"/>
              </a:rPr>
              <a:t>Yugam Shah</a:t>
            </a:r>
            <a:endParaRPr sz="25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2250" b="1" spc="75" dirty="0">
                <a:latin typeface="Arial"/>
                <a:cs typeface="Arial"/>
              </a:rPr>
              <a:t>(RA2211003010</a:t>
            </a:r>
            <a:r>
              <a:rPr lang="en-IN" sz="2250" b="1" spc="75" dirty="0">
                <a:latin typeface="Arial"/>
                <a:cs typeface="Arial"/>
              </a:rPr>
              <a:t>796</a:t>
            </a:r>
            <a:r>
              <a:rPr sz="2250" b="1" spc="75" dirty="0">
                <a:latin typeface="Arial"/>
                <a:cs typeface="Arial"/>
              </a:rPr>
              <a:t>)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18045" y="2367226"/>
            <a:ext cx="9991090" cy="3327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72465" algn="ctr">
              <a:lnSpc>
                <a:spcPct val="100000"/>
              </a:lnSpc>
              <a:spcBef>
                <a:spcPts val="114"/>
              </a:spcBef>
            </a:pPr>
            <a:r>
              <a:rPr sz="5200" i="1" spc="80" dirty="0">
                <a:solidFill>
                  <a:srgbClr val="261804"/>
                </a:solidFill>
                <a:latin typeface="Times New Roman"/>
                <a:cs typeface="Times New Roman"/>
              </a:rPr>
              <a:t>K</a:t>
            </a:r>
            <a:r>
              <a:rPr sz="5200" i="1" spc="80" dirty="0">
                <a:latin typeface="Times New Roman"/>
                <a:cs typeface="Times New Roman"/>
              </a:rPr>
              <a:t>a</a:t>
            </a:r>
            <a:r>
              <a:rPr sz="5200" i="1" spc="80" dirty="0">
                <a:solidFill>
                  <a:srgbClr val="261804"/>
                </a:solidFill>
                <a:latin typeface="Times New Roman"/>
                <a:cs typeface="Times New Roman"/>
              </a:rPr>
              <a:t>tta</a:t>
            </a:r>
            <a:r>
              <a:rPr sz="5200" i="1" spc="80" dirty="0">
                <a:latin typeface="Times New Roman"/>
                <a:cs typeface="Times New Roman"/>
              </a:rPr>
              <a:t>nk</a:t>
            </a:r>
            <a:r>
              <a:rPr sz="5200" i="1" spc="80" dirty="0">
                <a:solidFill>
                  <a:srgbClr val="261804"/>
                </a:solidFill>
                <a:latin typeface="Times New Roman"/>
                <a:cs typeface="Times New Roman"/>
              </a:rPr>
              <a:t>ul</a:t>
            </a:r>
            <a:r>
              <a:rPr sz="5200" i="1" spc="80" dirty="0">
                <a:latin typeface="Times New Roman"/>
                <a:cs typeface="Times New Roman"/>
              </a:rPr>
              <a:t>at</a:t>
            </a:r>
            <a:r>
              <a:rPr sz="5200" i="1" spc="80" dirty="0">
                <a:solidFill>
                  <a:srgbClr val="261804"/>
                </a:solidFill>
                <a:latin typeface="Times New Roman"/>
                <a:cs typeface="Times New Roman"/>
              </a:rPr>
              <a:t>hur</a:t>
            </a:r>
            <a:r>
              <a:rPr sz="5200" i="1" spc="20" dirty="0">
                <a:solidFill>
                  <a:srgbClr val="261804"/>
                </a:solidFill>
                <a:latin typeface="Times New Roman"/>
                <a:cs typeface="Times New Roman"/>
              </a:rPr>
              <a:t> </a:t>
            </a:r>
            <a:r>
              <a:rPr sz="5200" i="1" spc="-160" dirty="0">
                <a:solidFill>
                  <a:srgbClr val="261804"/>
                </a:solidFill>
                <a:latin typeface="Times New Roman"/>
                <a:cs typeface="Times New Roman"/>
              </a:rPr>
              <a:t>,</a:t>
            </a:r>
            <a:r>
              <a:rPr sz="5200" i="1" spc="20" dirty="0">
                <a:solidFill>
                  <a:srgbClr val="261804"/>
                </a:solidFill>
                <a:latin typeface="Times New Roman"/>
                <a:cs typeface="Times New Roman"/>
              </a:rPr>
              <a:t> </a:t>
            </a:r>
            <a:r>
              <a:rPr sz="5200" i="1" spc="200" dirty="0">
                <a:solidFill>
                  <a:srgbClr val="261804"/>
                </a:solidFill>
                <a:latin typeface="Times New Roman"/>
                <a:cs typeface="Times New Roman"/>
              </a:rPr>
              <a:t>603203</a:t>
            </a:r>
            <a:endParaRPr sz="5200">
              <a:latin typeface="Times New Roman"/>
              <a:cs typeface="Times New Roman"/>
            </a:endParaRPr>
          </a:p>
          <a:p>
            <a:pPr marL="917575" algn="ctr">
              <a:lnSpc>
                <a:spcPct val="100000"/>
              </a:lnSpc>
              <a:spcBef>
                <a:spcPts val="3509"/>
              </a:spcBef>
            </a:pPr>
            <a:r>
              <a:rPr sz="4100" spc="-95" dirty="0">
                <a:latin typeface="Georgia"/>
                <a:cs typeface="Georgia"/>
              </a:rPr>
              <a:t>D</a:t>
            </a:r>
            <a:r>
              <a:rPr sz="4100" spc="-75" dirty="0">
                <a:latin typeface="Georgia"/>
                <a:cs typeface="Georgia"/>
              </a:rPr>
              <a:t>SA </a:t>
            </a:r>
            <a:r>
              <a:rPr sz="4100" spc="-30" dirty="0">
                <a:latin typeface="Georgia"/>
                <a:cs typeface="Georgia"/>
              </a:rPr>
              <a:t>P</a:t>
            </a:r>
            <a:r>
              <a:rPr sz="4100" spc="-135" dirty="0">
                <a:latin typeface="Georgia"/>
                <a:cs typeface="Georgia"/>
              </a:rPr>
              <a:t>R</a:t>
            </a:r>
            <a:r>
              <a:rPr sz="4100" spc="-45" dirty="0">
                <a:latin typeface="Georgia"/>
                <a:cs typeface="Georgia"/>
              </a:rPr>
              <a:t>O</a:t>
            </a:r>
            <a:r>
              <a:rPr sz="4100" spc="-650" dirty="0">
                <a:latin typeface="Georgia"/>
                <a:cs typeface="Georgia"/>
              </a:rPr>
              <a:t>J</a:t>
            </a:r>
            <a:r>
              <a:rPr sz="4100" spc="-250" dirty="0">
                <a:latin typeface="Georgia"/>
                <a:cs typeface="Georgia"/>
              </a:rPr>
              <a:t>E</a:t>
            </a:r>
            <a:r>
              <a:rPr sz="4100" spc="-20" dirty="0">
                <a:latin typeface="Georgia"/>
                <a:cs typeface="Georgia"/>
              </a:rPr>
              <a:t>C</a:t>
            </a:r>
            <a:r>
              <a:rPr sz="4100" spc="-80" dirty="0">
                <a:latin typeface="Georgia"/>
                <a:cs typeface="Georgia"/>
              </a:rPr>
              <a:t>T</a:t>
            </a:r>
            <a:r>
              <a:rPr sz="4100" spc="-75" dirty="0">
                <a:latin typeface="Georgia"/>
                <a:cs typeface="Georgia"/>
              </a:rPr>
              <a:t> </a:t>
            </a:r>
            <a:r>
              <a:rPr sz="4100" spc="45" dirty="0">
                <a:latin typeface="Georgia"/>
                <a:cs typeface="Georgia"/>
              </a:rPr>
              <a:t>-</a:t>
            </a:r>
            <a:endParaRPr sz="4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5200" spc="-70" dirty="0">
                <a:latin typeface="Georgia"/>
                <a:cs typeface="Georgia"/>
              </a:rPr>
              <a:t>TOPIC</a:t>
            </a:r>
            <a:r>
              <a:rPr sz="5200" spc="-110" dirty="0">
                <a:latin typeface="Georgia"/>
                <a:cs typeface="Georgia"/>
              </a:rPr>
              <a:t> </a:t>
            </a:r>
            <a:r>
              <a:rPr sz="5200" spc="55" dirty="0">
                <a:latin typeface="Georgia"/>
                <a:cs typeface="Georgia"/>
              </a:rPr>
              <a:t>-</a:t>
            </a:r>
            <a:r>
              <a:rPr sz="5200" u="heavy" spc="-10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5200" i="1" u="heavy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CASH</a:t>
            </a:r>
            <a:r>
              <a:rPr sz="5200" i="1" u="heavy" spc="-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200" i="1" u="heavy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FLOW</a:t>
            </a:r>
            <a:r>
              <a:rPr sz="5200" i="1" u="heavy" spc="-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200" i="1" u="heavy" spc="2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MINIMIZER</a:t>
            </a:r>
            <a:endParaRPr sz="52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281362" y="6597583"/>
            <a:ext cx="13938250" cy="931544"/>
            <a:chOff x="2281362" y="6597583"/>
            <a:chExt cx="13938250" cy="931544"/>
          </a:xfrm>
        </p:grpSpPr>
        <p:sp>
          <p:nvSpPr>
            <p:cNvPr id="29" name="object 29"/>
            <p:cNvSpPr/>
            <p:nvPr/>
          </p:nvSpPr>
          <p:spPr>
            <a:xfrm>
              <a:off x="2340572" y="6653871"/>
              <a:ext cx="19050" cy="855980"/>
            </a:xfrm>
            <a:custGeom>
              <a:avLst/>
              <a:gdLst/>
              <a:ahLst/>
              <a:cxnLst/>
              <a:rect l="l" t="t" r="r" b="b"/>
              <a:pathLst>
                <a:path w="19050" h="855979">
                  <a:moveTo>
                    <a:pt x="0" y="0"/>
                  </a:moveTo>
                  <a:lnTo>
                    <a:pt x="18635" y="855691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00412" y="7432136"/>
              <a:ext cx="114300" cy="77470"/>
            </a:xfrm>
            <a:custGeom>
              <a:avLst/>
              <a:gdLst/>
              <a:ahLst/>
              <a:cxnLst/>
              <a:rect l="l" t="t" r="r" b="b"/>
              <a:pathLst>
                <a:path w="114300" h="77470">
                  <a:moveTo>
                    <a:pt x="114272" y="0"/>
                  </a:moveTo>
                  <a:lnTo>
                    <a:pt x="58795" y="77426"/>
                  </a:lnTo>
                  <a:lnTo>
                    <a:pt x="0" y="2488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906300" y="6616633"/>
              <a:ext cx="18415" cy="393700"/>
            </a:xfrm>
            <a:custGeom>
              <a:avLst/>
              <a:gdLst/>
              <a:ahLst/>
              <a:cxnLst/>
              <a:rect l="l" t="t" r="r" b="b"/>
              <a:pathLst>
                <a:path w="18415" h="393700">
                  <a:moveTo>
                    <a:pt x="0" y="0"/>
                  </a:moveTo>
                  <a:lnTo>
                    <a:pt x="18170" y="39332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63866" y="6931206"/>
              <a:ext cx="114300" cy="79375"/>
            </a:xfrm>
            <a:custGeom>
              <a:avLst/>
              <a:gdLst/>
              <a:ahLst/>
              <a:cxnLst/>
              <a:rect l="l" t="t" r="r" b="b"/>
              <a:pathLst>
                <a:path w="114300" h="79375">
                  <a:moveTo>
                    <a:pt x="114178" y="0"/>
                  </a:moveTo>
                  <a:lnTo>
                    <a:pt x="60605" y="78756"/>
                  </a:lnTo>
                  <a:lnTo>
                    <a:pt x="0" y="5274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115122" y="6654276"/>
              <a:ext cx="30480" cy="855344"/>
            </a:xfrm>
            <a:custGeom>
              <a:avLst/>
              <a:gdLst/>
              <a:ahLst/>
              <a:cxnLst/>
              <a:rect l="l" t="t" r="r" b="b"/>
              <a:pathLst>
                <a:path w="30480" h="855345">
                  <a:moveTo>
                    <a:pt x="0" y="0"/>
                  </a:moveTo>
                  <a:lnTo>
                    <a:pt x="30449" y="855234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085746" y="7431326"/>
              <a:ext cx="114300" cy="78740"/>
            </a:xfrm>
            <a:custGeom>
              <a:avLst/>
              <a:gdLst/>
              <a:ahLst/>
              <a:cxnLst/>
              <a:rect l="l" t="t" r="r" b="b"/>
              <a:pathLst>
                <a:path w="114300" h="78740">
                  <a:moveTo>
                    <a:pt x="114227" y="0"/>
                  </a:moveTo>
                  <a:lnTo>
                    <a:pt x="59825" y="78185"/>
                  </a:lnTo>
                  <a:lnTo>
                    <a:pt x="0" y="4066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15518" y="5887106"/>
            <a:ext cx="1896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Georgia"/>
                <a:cs typeface="Georgia"/>
              </a:rPr>
              <a:t>Members-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546" y="3345844"/>
            <a:ext cx="1566418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0" b="1" i="0" spc="105" dirty="0">
                <a:solidFill>
                  <a:srgbClr val="FFFFFF"/>
                </a:solidFill>
                <a:latin typeface="Tahoma"/>
                <a:cs typeface="Tahoma"/>
              </a:rPr>
              <a:t>Thank</a:t>
            </a:r>
            <a:r>
              <a:rPr sz="22000" b="1" i="0" spc="-8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0" b="1" i="0" spc="-1320" dirty="0">
                <a:solidFill>
                  <a:srgbClr val="FFFFFF"/>
                </a:solidFill>
                <a:latin typeface="Tahoma"/>
                <a:cs typeface="Tahoma"/>
              </a:rPr>
              <a:t>you!</a:t>
            </a:r>
            <a:r>
              <a:rPr sz="33000" b="1" i="0" spc="-1979" baseline="-4924" dirty="0">
                <a:solidFill>
                  <a:srgbClr val="FFFFFF"/>
                </a:solidFill>
                <a:latin typeface="Tahoma"/>
                <a:cs typeface="Tahoma"/>
              </a:rPr>
              <a:t>!</a:t>
            </a:r>
            <a:endParaRPr sz="33000" baseline="-4924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509115" cy="10287000"/>
            <a:chOff x="0" y="0"/>
            <a:chExt cx="1450911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8291" y="6582282"/>
              <a:ext cx="8690383" cy="37047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33454" cy="10286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4940612" cy="37376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613009" y="2309245"/>
            <a:ext cx="6730365" cy="46786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20"/>
              </a:spcBef>
            </a:pPr>
            <a:r>
              <a:rPr sz="10050" i="0" spc="1220" dirty="0">
                <a:solidFill>
                  <a:srgbClr val="EFE7DD"/>
                </a:solidFill>
                <a:latin typeface="Cambria"/>
                <a:cs typeface="Cambria"/>
              </a:rPr>
              <a:t>CASH </a:t>
            </a:r>
            <a:r>
              <a:rPr sz="10050" i="0" spc="1225" dirty="0">
                <a:solidFill>
                  <a:srgbClr val="EFE7DD"/>
                </a:solidFill>
                <a:latin typeface="Cambria"/>
                <a:cs typeface="Cambria"/>
              </a:rPr>
              <a:t> </a:t>
            </a:r>
            <a:r>
              <a:rPr sz="10250" i="0" spc="1175" dirty="0">
                <a:solidFill>
                  <a:srgbClr val="EFE7DD"/>
                </a:solidFill>
                <a:latin typeface="Cambria"/>
                <a:cs typeface="Cambria"/>
              </a:rPr>
              <a:t>FLOW </a:t>
            </a:r>
            <a:r>
              <a:rPr sz="10250" i="0" spc="1180" dirty="0">
                <a:solidFill>
                  <a:srgbClr val="EFE7DD"/>
                </a:solidFill>
                <a:latin typeface="Cambria"/>
                <a:cs typeface="Cambria"/>
              </a:rPr>
              <a:t> </a:t>
            </a:r>
            <a:r>
              <a:rPr sz="10250" i="0" spc="345" dirty="0">
                <a:solidFill>
                  <a:srgbClr val="EFE7DD"/>
                </a:solidFill>
                <a:latin typeface="Cambria"/>
                <a:cs typeface="Cambria"/>
              </a:rPr>
              <a:t>M</a:t>
            </a:r>
            <a:r>
              <a:rPr sz="10250" i="0" spc="-620" dirty="0">
                <a:solidFill>
                  <a:srgbClr val="EFE7DD"/>
                </a:solidFill>
                <a:latin typeface="Cambria"/>
                <a:cs typeface="Cambria"/>
              </a:rPr>
              <a:t>I</a:t>
            </a:r>
            <a:r>
              <a:rPr sz="10250" i="0" spc="355" dirty="0">
                <a:solidFill>
                  <a:srgbClr val="EFE7DD"/>
                </a:solidFill>
                <a:latin typeface="Cambria"/>
                <a:cs typeface="Cambria"/>
              </a:rPr>
              <a:t>N</a:t>
            </a:r>
            <a:r>
              <a:rPr sz="10250" i="0" spc="-620" dirty="0">
                <a:solidFill>
                  <a:srgbClr val="EFE7DD"/>
                </a:solidFill>
                <a:latin typeface="Cambria"/>
                <a:cs typeface="Cambria"/>
              </a:rPr>
              <a:t>I</a:t>
            </a:r>
            <a:r>
              <a:rPr sz="10250" i="0" spc="345" dirty="0">
                <a:solidFill>
                  <a:srgbClr val="EFE7DD"/>
                </a:solidFill>
                <a:latin typeface="Cambria"/>
                <a:cs typeface="Cambria"/>
              </a:rPr>
              <a:t>M</a:t>
            </a:r>
            <a:r>
              <a:rPr sz="10250" i="0" spc="-620" dirty="0">
                <a:solidFill>
                  <a:srgbClr val="EFE7DD"/>
                </a:solidFill>
                <a:latin typeface="Cambria"/>
                <a:cs typeface="Cambria"/>
              </a:rPr>
              <a:t>I</a:t>
            </a:r>
            <a:r>
              <a:rPr sz="10250" i="0" spc="944" dirty="0">
                <a:solidFill>
                  <a:srgbClr val="EFE7DD"/>
                </a:solidFill>
                <a:latin typeface="Cambria"/>
                <a:cs typeface="Cambria"/>
              </a:rPr>
              <a:t>Z</a:t>
            </a:r>
            <a:r>
              <a:rPr sz="10250" i="0" spc="409" dirty="0">
                <a:solidFill>
                  <a:srgbClr val="EFE7DD"/>
                </a:solidFill>
                <a:latin typeface="Cambria"/>
                <a:cs typeface="Cambria"/>
              </a:rPr>
              <a:t>E</a:t>
            </a:r>
            <a:r>
              <a:rPr sz="10250" i="0" spc="765" dirty="0">
                <a:solidFill>
                  <a:srgbClr val="EFE7DD"/>
                </a:solidFill>
                <a:latin typeface="Cambria"/>
                <a:cs typeface="Cambria"/>
              </a:rPr>
              <a:t>R</a:t>
            </a:r>
            <a:endParaRPr sz="10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99" y="1381757"/>
            <a:ext cx="17675225" cy="8905240"/>
          </a:xfrm>
          <a:custGeom>
            <a:avLst/>
            <a:gdLst/>
            <a:ahLst/>
            <a:cxnLst/>
            <a:rect l="l" t="t" r="r" b="b"/>
            <a:pathLst>
              <a:path w="17675225" h="8905240">
                <a:moveTo>
                  <a:pt x="17674936" y="8905242"/>
                </a:moveTo>
                <a:lnTo>
                  <a:pt x="0" y="8905242"/>
                </a:lnTo>
                <a:lnTo>
                  <a:pt x="0" y="0"/>
                </a:lnTo>
                <a:lnTo>
                  <a:pt x="17674936" y="0"/>
                </a:lnTo>
                <a:lnTo>
                  <a:pt x="17674936" y="8905242"/>
                </a:lnTo>
                <a:close/>
              </a:path>
            </a:pathLst>
          </a:custGeom>
          <a:solidFill>
            <a:srgbClr val="DDB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5373" y="233185"/>
            <a:ext cx="12367895" cy="959485"/>
          </a:xfrm>
          <a:custGeom>
            <a:avLst/>
            <a:gdLst/>
            <a:ahLst/>
            <a:cxnLst/>
            <a:rect l="l" t="t" r="r" b="b"/>
            <a:pathLst>
              <a:path w="12367894" h="959485">
                <a:moveTo>
                  <a:pt x="12272233" y="958989"/>
                </a:moveTo>
                <a:lnTo>
                  <a:pt x="95249" y="958989"/>
                </a:lnTo>
                <a:lnTo>
                  <a:pt x="58174" y="951504"/>
                </a:lnTo>
                <a:lnTo>
                  <a:pt x="27898" y="931091"/>
                </a:lnTo>
                <a:lnTo>
                  <a:pt x="7485" y="900815"/>
                </a:lnTo>
                <a:lnTo>
                  <a:pt x="0" y="863740"/>
                </a:lnTo>
                <a:lnTo>
                  <a:pt x="0" y="95249"/>
                </a:lnTo>
                <a:lnTo>
                  <a:pt x="7485" y="58174"/>
                </a:lnTo>
                <a:lnTo>
                  <a:pt x="27898" y="27898"/>
                </a:lnTo>
                <a:lnTo>
                  <a:pt x="58174" y="7485"/>
                </a:lnTo>
                <a:lnTo>
                  <a:pt x="95249" y="0"/>
                </a:lnTo>
                <a:lnTo>
                  <a:pt x="12272233" y="0"/>
                </a:lnTo>
                <a:lnTo>
                  <a:pt x="12309309" y="7485"/>
                </a:lnTo>
                <a:lnTo>
                  <a:pt x="12339585" y="27898"/>
                </a:lnTo>
                <a:lnTo>
                  <a:pt x="12359998" y="58174"/>
                </a:lnTo>
                <a:lnTo>
                  <a:pt x="12367483" y="95249"/>
                </a:lnTo>
                <a:lnTo>
                  <a:pt x="12367483" y="863740"/>
                </a:lnTo>
                <a:lnTo>
                  <a:pt x="12359998" y="900815"/>
                </a:lnTo>
                <a:lnTo>
                  <a:pt x="12339585" y="931091"/>
                </a:lnTo>
                <a:lnTo>
                  <a:pt x="12309309" y="951504"/>
                </a:lnTo>
                <a:lnTo>
                  <a:pt x="12272233" y="958989"/>
                </a:lnTo>
                <a:close/>
              </a:path>
            </a:pathLst>
          </a:custGeom>
          <a:solidFill>
            <a:srgbClr val="FBF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95953" y="295262"/>
            <a:ext cx="7406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8355" algn="l"/>
                <a:tab pos="4210685" algn="l"/>
              </a:tabLst>
            </a:pPr>
            <a:r>
              <a:rPr sz="48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CAS</a:t>
            </a:r>
            <a:r>
              <a:rPr sz="48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	</a:t>
            </a:r>
            <a:r>
              <a:rPr sz="48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FLO</a:t>
            </a:r>
            <a:r>
              <a:rPr sz="48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	</a:t>
            </a:r>
            <a:r>
              <a:rPr sz="48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MINIMIZE</a:t>
            </a:r>
            <a:r>
              <a:rPr sz="48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endParaRPr sz="4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299" y="1681477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299" y="4881877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299" y="7167877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299" y="8996677"/>
            <a:ext cx="95250" cy="952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43239" y="1421089"/>
            <a:ext cx="16942435" cy="871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399"/>
              </a:lnSpc>
              <a:spcBef>
                <a:spcPts val="95"/>
              </a:spcBef>
            </a:pPr>
            <a:r>
              <a:rPr sz="2600" spc="10" dirty="0">
                <a:latin typeface="Arial MT"/>
                <a:cs typeface="Arial MT"/>
              </a:rPr>
              <a:t>The Cash </a:t>
            </a:r>
            <a:r>
              <a:rPr sz="2600" spc="5" dirty="0">
                <a:latin typeface="Arial MT"/>
                <a:cs typeface="Arial MT"/>
              </a:rPr>
              <a:t>Flow Minimizer project is </a:t>
            </a:r>
            <a:r>
              <a:rPr sz="2600" spc="10" dirty="0">
                <a:latin typeface="Arial MT"/>
                <a:cs typeface="Arial MT"/>
              </a:rPr>
              <a:t>a </a:t>
            </a:r>
            <a:r>
              <a:rPr sz="2600" spc="5" dirty="0">
                <a:latin typeface="Arial MT"/>
                <a:cs typeface="Arial MT"/>
              </a:rPr>
              <a:t>sophisticated application that leverages the principles of data structures and 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algorithms to tackle the complex task of optimizing cash flow within </a:t>
            </a:r>
            <a:r>
              <a:rPr sz="2600" spc="10" dirty="0">
                <a:latin typeface="Arial MT"/>
                <a:cs typeface="Arial MT"/>
              </a:rPr>
              <a:t>a </a:t>
            </a:r>
            <a:r>
              <a:rPr sz="2600" spc="5" dirty="0">
                <a:latin typeface="Arial MT"/>
                <a:cs typeface="Arial MT"/>
              </a:rPr>
              <a:t>group of individuals. At </a:t>
            </a:r>
            <a:r>
              <a:rPr sz="2600" dirty="0">
                <a:latin typeface="Arial MT"/>
                <a:cs typeface="Arial MT"/>
              </a:rPr>
              <a:t>its </a:t>
            </a:r>
            <a:r>
              <a:rPr sz="2600" spc="5" dirty="0">
                <a:latin typeface="Arial MT"/>
                <a:cs typeface="Arial MT"/>
              </a:rPr>
              <a:t>core, the project 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employs</a:t>
            </a:r>
            <a:r>
              <a:rPr sz="2600" spc="440" dirty="0">
                <a:latin typeface="Arial MT"/>
                <a:cs typeface="Arial MT"/>
              </a:rPr>
              <a:t> </a:t>
            </a:r>
            <a:r>
              <a:rPr sz="2600" spc="10" dirty="0">
                <a:latin typeface="Arial MT"/>
                <a:cs typeface="Arial MT"/>
              </a:rPr>
              <a:t>a</a:t>
            </a:r>
            <a:r>
              <a:rPr sz="2600" spc="44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graph</a:t>
            </a:r>
            <a:r>
              <a:rPr sz="2600" spc="44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data</a:t>
            </a:r>
            <a:r>
              <a:rPr sz="2600" spc="44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structure</a:t>
            </a:r>
            <a:r>
              <a:rPr sz="2600" spc="44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to</a:t>
            </a:r>
            <a:r>
              <a:rPr sz="2600" spc="44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elegantly</a:t>
            </a:r>
            <a:r>
              <a:rPr sz="2600" spc="44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represent</a:t>
            </a:r>
            <a:r>
              <a:rPr sz="2600" spc="44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</a:t>
            </a:r>
            <a:r>
              <a:rPr sz="2600" spc="44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individuals</a:t>
            </a:r>
            <a:r>
              <a:rPr sz="2600" spc="44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involved</a:t>
            </a:r>
            <a:r>
              <a:rPr sz="2600" spc="44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and</a:t>
            </a:r>
            <a:r>
              <a:rPr sz="2600" spc="44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</a:t>
            </a:r>
            <a:r>
              <a:rPr sz="2600" spc="44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debts</a:t>
            </a:r>
            <a:r>
              <a:rPr sz="2600" spc="44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existing</a:t>
            </a:r>
            <a:r>
              <a:rPr sz="2600" spc="44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between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them.</a:t>
            </a:r>
            <a:r>
              <a:rPr sz="2600" spc="61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This</a:t>
            </a:r>
            <a:r>
              <a:rPr sz="2600" spc="61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innovative</a:t>
            </a:r>
            <a:r>
              <a:rPr sz="2600" spc="61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approach</a:t>
            </a:r>
            <a:r>
              <a:rPr sz="2600" spc="62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allows</a:t>
            </a:r>
            <a:r>
              <a:rPr sz="2600" spc="61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for</a:t>
            </a:r>
            <a:r>
              <a:rPr sz="2600" spc="615" dirty="0">
                <a:latin typeface="Arial MT"/>
                <a:cs typeface="Arial MT"/>
              </a:rPr>
              <a:t> </a:t>
            </a:r>
            <a:r>
              <a:rPr sz="2600" spc="10" dirty="0">
                <a:latin typeface="Arial MT"/>
                <a:cs typeface="Arial MT"/>
              </a:rPr>
              <a:t>a</a:t>
            </a:r>
            <a:r>
              <a:rPr sz="2600" spc="6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holistic</a:t>
            </a:r>
            <a:r>
              <a:rPr sz="2600" spc="61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view</a:t>
            </a:r>
            <a:r>
              <a:rPr sz="2600" spc="61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of</a:t>
            </a:r>
            <a:r>
              <a:rPr sz="2600" spc="61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</a:t>
            </a:r>
            <a:r>
              <a:rPr sz="2600" spc="62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financial</a:t>
            </a:r>
            <a:r>
              <a:rPr sz="2600" spc="61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relationships</a:t>
            </a:r>
            <a:r>
              <a:rPr sz="2600" spc="61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within</a:t>
            </a:r>
            <a:r>
              <a:rPr sz="2600" spc="62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</a:t>
            </a:r>
            <a:r>
              <a:rPr sz="2600" spc="61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group.</a:t>
            </a:r>
            <a:r>
              <a:rPr sz="2600" spc="615" dirty="0">
                <a:latin typeface="Arial MT"/>
                <a:cs typeface="Arial MT"/>
              </a:rPr>
              <a:t> </a:t>
            </a:r>
            <a:r>
              <a:rPr sz="2600" spc="10" dirty="0">
                <a:latin typeface="Arial MT"/>
                <a:cs typeface="Arial MT"/>
              </a:rPr>
              <a:t>The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project's objective is to determine the smallest number of transactions necessary to settle the debts between </a:t>
            </a:r>
            <a:r>
              <a:rPr sz="2600" spc="10" dirty="0">
                <a:latin typeface="Arial MT"/>
                <a:cs typeface="Arial MT"/>
              </a:rPr>
              <a:t>a 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group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of people.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Arial MT"/>
              <a:cs typeface="Arial MT"/>
            </a:endParaRPr>
          </a:p>
          <a:p>
            <a:pPr marL="12700" marR="5080" algn="just">
              <a:lnSpc>
                <a:spcPct val="115399"/>
              </a:lnSpc>
              <a:spcBef>
                <a:spcPts val="5"/>
              </a:spcBef>
            </a:pPr>
            <a:r>
              <a:rPr sz="2600" spc="10" dirty="0">
                <a:latin typeface="Arial MT"/>
                <a:cs typeface="Arial MT"/>
              </a:rPr>
              <a:t>To </a:t>
            </a:r>
            <a:r>
              <a:rPr sz="2600" dirty="0">
                <a:latin typeface="Arial MT"/>
                <a:cs typeface="Arial MT"/>
              </a:rPr>
              <a:t>efficiently identify </a:t>
            </a:r>
            <a:r>
              <a:rPr sz="2600" spc="5" dirty="0">
                <a:latin typeface="Arial MT"/>
                <a:cs typeface="Arial MT"/>
              </a:rPr>
              <a:t>key individuals with the highest and lowest debt loads, the project cleverly </a:t>
            </a:r>
            <a:r>
              <a:rPr sz="2600" dirty="0">
                <a:latin typeface="Arial MT"/>
                <a:cs typeface="Arial MT"/>
              </a:rPr>
              <a:t>utilizes </a:t>
            </a:r>
            <a:r>
              <a:rPr sz="2600" spc="5" dirty="0">
                <a:latin typeface="Arial MT"/>
                <a:cs typeface="Arial MT"/>
              </a:rPr>
              <a:t>heaps—an 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essential data structure in the realm of algorithmic efficiency. </a:t>
            </a:r>
            <a:r>
              <a:rPr sz="2600" spc="10" dirty="0">
                <a:latin typeface="Arial MT"/>
                <a:cs typeface="Arial MT"/>
              </a:rPr>
              <a:t>By </a:t>
            </a:r>
            <a:r>
              <a:rPr sz="2600" dirty="0">
                <a:latin typeface="Arial MT"/>
                <a:cs typeface="Arial MT"/>
              </a:rPr>
              <a:t>strategically </a:t>
            </a:r>
            <a:r>
              <a:rPr sz="2600" spc="5" dirty="0">
                <a:latin typeface="Arial MT"/>
                <a:cs typeface="Arial MT"/>
              </a:rPr>
              <a:t>determining these extremes, the 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program orchestrates transactions between the parties involved, systematically reducing the overall debt burden. 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This </a:t>
            </a:r>
            <a:r>
              <a:rPr sz="2600" dirty="0">
                <a:latin typeface="Arial MT"/>
                <a:cs typeface="Arial MT"/>
              </a:rPr>
              <a:t>iterative</a:t>
            </a:r>
            <a:r>
              <a:rPr sz="2600" spc="5" dirty="0">
                <a:latin typeface="Arial MT"/>
                <a:cs typeface="Arial MT"/>
              </a:rPr>
              <a:t> process continues </a:t>
            </a:r>
            <a:r>
              <a:rPr sz="2600" dirty="0">
                <a:latin typeface="Arial MT"/>
                <a:cs typeface="Arial MT"/>
              </a:rPr>
              <a:t>until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all</a:t>
            </a:r>
            <a:r>
              <a:rPr sz="2600" spc="5" dirty="0">
                <a:latin typeface="Arial MT"/>
                <a:cs typeface="Arial MT"/>
              </a:rPr>
              <a:t> debts are effectively settled.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Arial MT"/>
              <a:cs typeface="Arial MT"/>
            </a:endParaRPr>
          </a:p>
          <a:p>
            <a:pPr marL="12700" marR="5080" algn="just">
              <a:lnSpc>
                <a:spcPct val="115399"/>
              </a:lnSpc>
              <a:spcBef>
                <a:spcPts val="5"/>
              </a:spcBef>
            </a:pPr>
            <a:r>
              <a:rPr sz="2600" spc="10" dirty="0">
                <a:latin typeface="Arial MT"/>
                <a:cs typeface="Arial MT"/>
              </a:rPr>
              <a:t>To </a:t>
            </a:r>
            <a:r>
              <a:rPr sz="2600" spc="5" dirty="0">
                <a:latin typeface="Arial MT"/>
                <a:cs typeface="Arial MT"/>
              </a:rPr>
              <a:t>keep track of transactions and their sums, the project also uses multisets, </a:t>
            </a:r>
            <a:r>
              <a:rPr sz="2600" spc="10" dirty="0">
                <a:latin typeface="Arial MT"/>
                <a:cs typeface="Arial MT"/>
              </a:rPr>
              <a:t>a </a:t>
            </a:r>
            <a:r>
              <a:rPr sz="2600" spc="5" dirty="0">
                <a:latin typeface="Arial MT"/>
                <a:cs typeface="Arial MT"/>
              </a:rPr>
              <a:t>data structure that enables storing 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numerous instances of the </a:t>
            </a:r>
            <a:r>
              <a:rPr sz="2600" spc="10" dirty="0">
                <a:latin typeface="Arial MT"/>
                <a:cs typeface="Arial MT"/>
              </a:rPr>
              <a:t>same </a:t>
            </a:r>
            <a:r>
              <a:rPr sz="2600" spc="5" dirty="0">
                <a:latin typeface="Arial MT"/>
                <a:cs typeface="Arial MT"/>
              </a:rPr>
              <a:t>information. </a:t>
            </a:r>
            <a:r>
              <a:rPr sz="2600" spc="10" dirty="0">
                <a:latin typeface="Arial MT"/>
                <a:cs typeface="Arial MT"/>
              </a:rPr>
              <a:t>The </a:t>
            </a:r>
            <a:r>
              <a:rPr sz="2600" spc="5" dirty="0">
                <a:latin typeface="Arial MT"/>
                <a:cs typeface="Arial MT"/>
              </a:rPr>
              <a:t>multisets assist in determining the least number of transactions 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necessary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to pay off the debts.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Arial MT"/>
              <a:cs typeface="Arial MT"/>
            </a:endParaRPr>
          </a:p>
          <a:p>
            <a:pPr marL="12700" marR="5080" algn="just">
              <a:lnSpc>
                <a:spcPct val="115399"/>
              </a:lnSpc>
              <a:spcBef>
                <a:spcPts val="5"/>
              </a:spcBef>
            </a:pPr>
            <a:r>
              <a:rPr sz="2600" spc="10" dirty="0">
                <a:latin typeface="Arial MT"/>
                <a:cs typeface="Arial MT"/>
              </a:rPr>
              <a:t>The Cash </a:t>
            </a:r>
            <a:r>
              <a:rPr sz="2600" spc="5" dirty="0">
                <a:latin typeface="Arial MT"/>
                <a:cs typeface="Arial MT"/>
              </a:rPr>
              <a:t>Flow Minimizer project serves as </a:t>
            </a:r>
            <a:r>
              <a:rPr sz="2600" spc="10" dirty="0">
                <a:latin typeface="Arial MT"/>
                <a:cs typeface="Arial MT"/>
              </a:rPr>
              <a:t>an </a:t>
            </a:r>
            <a:r>
              <a:rPr sz="2600" spc="5" dirty="0">
                <a:latin typeface="Arial MT"/>
                <a:cs typeface="Arial MT"/>
              </a:rPr>
              <a:t>example of the power and adaptability of </a:t>
            </a:r>
            <a:r>
              <a:rPr sz="2600" spc="10" dirty="0">
                <a:latin typeface="Arial MT"/>
                <a:cs typeface="Arial MT"/>
              </a:rPr>
              <a:t>DSA </a:t>
            </a:r>
            <a:r>
              <a:rPr sz="2600" spc="5" dirty="0">
                <a:latin typeface="Arial MT"/>
                <a:cs typeface="Arial MT"/>
              </a:rPr>
              <a:t>in dealing with 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practical issues. </a:t>
            </a:r>
            <a:r>
              <a:rPr sz="2600" spc="10" dirty="0">
                <a:latin typeface="Arial MT"/>
                <a:cs typeface="Arial MT"/>
              </a:rPr>
              <a:t>The </a:t>
            </a:r>
            <a:r>
              <a:rPr sz="2600" spc="5" dirty="0">
                <a:latin typeface="Arial MT"/>
                <a:cs typeface="Arial MT"/>
              </a:rPr>
              <a:t>project is especially helpful in situations where </a:t>
            </a:r>
            <a:r>
              <a:rPr sz="2600" dirty="0">
                <a:latin typeface="Arial MT"/>
                <a:cs typeface="Arial MT"/>
              </a:rPr>
              <a:t>it </a:t>
            </a:r>
            <a:r>
              <a:rPr sz="2600" spc="5" dirty="0">
                <a:latin typeface="Arial MT"/>
                <a:cs typeface="Arial MT"/>
              </a:rPr>
              <a:t>is </a:t>
            </a:r>
            <a:r>
              <a:rPr sz="2600" dirty="0">
                <a:latin typeface="Arial MT"/>
                <a:cs typeface="Arial MT"/>
              </a:rPr>
              <a:t>difficult </a:t>
            </a:r>
            <a:r>
              <a:rPr sz="2600" spc="5" dirty="0">
                <a:latin typeface="Arial MT"/>
                <a:cs typeface="Arial MT"/>
              </a:rPr>
              <a:t>to determine the minimum number 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of transactions necessary to settle the debts between </a:t>
            </a:r>
            <a:r>
              <a:rPr sz="2600" spc="10" dirty="0">
                <a:latin typeface="Arial MT"/>
                <a:cs typeface="Arial MT"/>
              </a:rPr>
              <a:t>a</a:t>
            </a:r>
            <a:r>
              <a:rPr sz="2600" spc="5" dirty="0">
                <a:latin typeface="Arial MT"/>
                <a:cs typeface="Arial MT"/>
              </a:rPr>
              <a:t> group of people.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072" y="2684528"/>
            <a:ext cx="17490440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000" spc="-5" dirty="0">
                <a:latin typeface="Arial MT"/>
                <a:cs typeface="Arial MT"/>
              </a:rPr>
              <a:t>The Cash Flow Minimizer project addresses the optimization of cash flow within </a:t>
            </a:r>
            <a:r>
              <a:rPr sz="3000" dirty="0">
                <a:latin typeface="Arial MT"/>
                <a:cs typeface="Arial MT"/>
              </a:rPr>
              <a:t>a </a:t>
            </a:r>
            <a:r>
              <a:rPr sz="3000" spc="-5" dirty="0">
                <a:latin typeface="Arial MT"/>
                <a:cs typeface="Arial MT"/>
              </a:rPr>
              <a:t>group of individuals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who have financial transactions and debts among themselves. The primary objective is to determine the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smallest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number of transactions required to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settle all debts within the group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efficiently.</a:t>
            </a:r>
            <a:endParaRPr sz="30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371" y="1490145"/>
            <a:ext cx="57473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8740" algn="l"/>
              </a:tabLst>
            </a:pPr>
            <a:r>
              <a:rPr sz="4000" u="heavy" spc="7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PROBLEM	</a:t>
            </a:r>
            <a:r>
              <a:rPr sz="4000" u="heavy" spc="8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DEFINITION-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47072" y="5591092"/>
            <a:ext cx="17618710" cy="2622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00"/>
              </a:spcBef>
              <a:tabLst>
                <a:tab pos="2707005" algn="l"/>
              </a:tabLst>
            </a:pPr>
            <a:r>
              <a:rPr sz="4000" i="1" u="heavy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	</a:t>
            </a:r>
            <a:r>
              <a:rPr sz="4000" i="1" u="heavy" spc="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EXPLANATION-</a:t>
            </a:r>
            <a:endParaRPr sz="4000" dirty="0">
              <a:latin typeface="Times New Roman"/>
              <a:cs typeface="Times New Roman"/>
            </a:endParaRPr>
          </a:p>
          <a:p>
            <a:pPr marL="12700" marR="5080">
              <a:lnSpc>
                <a:spcPct val="114599"/>
              </a:lnSpc>
              <a:spcBef>
                <a:spcPts val="3270"/>
              </a:spcBef>
            </a:pPr>
            <a:r>
              <a:rPr sz="3000" spc="-5" dirty="0">
                <a:latin typeface="Arial MT"/>
                <a:cs typeface="Arial MT"/>
              </a:rPr>
              <a:t>Imagine </a:t>
            </a:r>
            <a:r>
              <a:rPr sz="3000" dirty="0">
                <a:latin typeface="Arial MT"/>
                <a:cs typeface="Arial MT"/>
              </a:rPr>
              <a:t>a </a:t>
            </a:r>
            <a:r>
              <a:rPr sz="3000" spc="-5" dirty="0">
                <a:latin typeface="Arial MT"/>
                <a:cs typeface="Arial MT"/>
              </a:rPr>
              <a:t>scenario where individuals within </a:t>
            </a:r>
            <a:r>
              <a:rPr sz="3000" dirty="0">
                <a:latin typeface="Arial MT"/>
                <a:cs typeface="Arial MT"/>
              </a:rPr>
              <a:t>a </a:t>
            </a:r>
            <a:r>
              <a:rPr sz="3000" spc="-5" dirty="0">
                <a:latin typeface="Arial MT"/>
                <a:cs typeface="Arial MT"/>
              </a:rPr>
              <a:t>group owe money to each other. This interconnected web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of debts forms </a:t>
            </a:r>
            <a:r>
              <a:rPr sz="3000" dirty="0">
                <a:latin typeface="Arial MT"/>
                <a:cs typeface="Arial MT"/>
              </a:rPr>
              <a:t>a </a:t>
            </a:r>
            <a:r>
              <a:rPr sz="3000" spc="-5" dirty="0">
                <a:latin typeface="Arial MT"/>
                <a:cs typeface="Arial MT"/>
              </a:rPr>
              <a:t>complex graph. Each person represents </a:t>
            </a:r>
            <a:r>
              <a:rPr sz="3000" dirty="0">
                <a:latin typeface="Arial MT"/>
                <a:cs typeface="Arial MT"/>
              </a:rPr>
              <a:t>a </a:t>
            </a:r>
            <a:r>
              <a:rPr sz="3000" spc="-5" dirty="0">
                <a:latin typeface="Arial MT"/>
                <a:cs typeface="Arial MT"/>
              </a:rPr>
              <a:t>vertex, and each financial transaction is an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edge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connecting two individuals. The task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is to settle these debts using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the least number of transactions.</a:t>
            </a:r>
            <a:endParaRPr sz="3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319" y="497902"/>
            <a:ext cx="62331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Consider</a:t>
            </a:r>
            <a:r>
              <a:rPr sz="3200" b="1" i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3200" b="1" i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i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followin</a:t>
            </a:r>
            <a:r>
              <a:rPr sz="3200" b="1" i="1" spc="-25" dirty="0">
                <a:latin typeface="Arial"/>
                <a:cs typeface="Arial"/>
              </a:rPr>
              <a:t>g</a:t>
            </a:r>
            <a:r>
              <a:rPr sz="3200" b="1" i="1" u="heavy" spc="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diagram: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0254" y="860590"/>
            <a:ext cx="2115185" cy="177863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4"/>
              </a:spcBef>
              <a:tabLst>
                <a:tab pos="1664335" algn="l"/>
              </a:tabLst>
            </a:pPr>
            <a:r>
              <a:rPr sz="5000" i="0" spc="10" dirty="0">
                <a:solidFill>
                  <a:srgbClr val="000000"/>
                </a:solidFill>
                <a:latin typeface="Arial MT"/>
                <a:cs typeface="Arial MT"/>
              </a:rPr>
              <a:t>A	B</a:t>
            </a:r>
            <a:endParaRPr sz="5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  <a:tabLst>
                <a:tab pos="1227455" algn="l"/>
              </a:tabLst>
            </a:pPr>
            <a:r>
              <a:rPr sz="5000" i="0" dirty="0">
                <a:solidFill>
                  <a:srgbClr val="000000"/>
                </a:solidFill>
                <a:latin typeface="Arial MT"/>
                <a:cs typeface="Arial MT"/>
              </a:rPr>
              <a:t>|\	/|</a:t>
            </a:r>
            <a:endParaRPr sz="5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9829" y="2725291"/>
            <a:ext cx="1596390" cy="790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063625" algn="l"/>
              </a:tabLst>
            </a:pPr>
            <a:r>
              <a:rPr sz="5000" dirty="0">
                <a:latin typeface="Arial MT"/>
                <a:cs typeface="Arial MT"/>
              </a:rPr>
              <a:t>| \	/</a:t>
            </a:r>
            <a:r>
              <a:rPr sz="5000" spc="-85" dirty="0">
                <a:latin typeface="Arial MT"/>
                <a:cs typeface="Arial MT"/>
              </a:rPr>
              <a:t> </a:t>
            </a:r>
            <a:r>
              <a:rPr sz="5000" dirty="0">
                <a:latin typeface="Arial MT"/>
                <a:cs typeface="Arial MT"/>
              </a:rPr>
              <a:t>|</a:t>
            </a:r>
            <a:endParaRPr sz="5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9829" y="3489961"/>
            <a:ext cx="1596390" cy="265493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532130" algn="l"/>
                <a:tab pos="1417320" algn="l"/>
              </a:tabLst>
            </a:pPr>
            <a:r>
              <a:rPr sz="5000" dirty="0">
                <a:latin typeface="Arial MT"/>
                <a:cs typeface="Arial MT"/>
              </a:rPr>
              <a:t>|	\ /	|</a:t>
            </a:r>
            <a:endParaRPr sz="5000">
              <a:latin typeface="Arial MT"/>
              <a:cs typeface="Arial MT"/>
            </a:endParaRPr>
          </a:p>
          <a:p>
            <a:pPr marL="47625">
              <a:lnSpc>
                <a:spcPct val="100000"/>
              </a:lnSpc>
              <a:spcBef>
                <a:spcPts val="900"/>
              </a:spcBef>
              <a:tabLst>
                <a:tab pos="744855" algn="l"/>
              </a:tabLst>
            </a:pPr>
            <a:r>
              <a:rPr sz="5000" dirty="0">
                <a:latin typeface="Arial MT"/>
                <a:cs typeface="Arial MT"/>
              </a:rPr>
              <a:t>|	</a:t>
            </a:r>
            <a:r>
              <a:rPr sz="5000" spc="10" dirty="0">
                <a:latin typeface="Arial MT"/>
                <a:cs typeface="Arial MT"/>
              </a:rPr>
              <a:t>C</a:t>
            </a:r>
            <a:r>
              <a:rPr sz="5000" spc="-75" dirty="0">
                <a:latin typeface="Arial MT"/>
                <a:cs typeface="Arial MT"/>
              </a:rPr>
              <a:t> </a:t>
            </a:r>
            <a:r>
              <a:rPr sz="5000" dirty="0">
                <a:latin typeface="Arial MT"/>
                <a:cs typeface="Arial MT"/>
              </a:rPr>
              <a:t>|</a:t>
            </a:r>
            <a:endParaRPr sz="5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532130" algn="l"/>
                <a:tab pos="1417320" algn="l"/>
              </a:tabLst>
            </a:pPr>
            <a:r>
              <a:rPr sz="5000" dirty="0">
                <a:latin typeface="Arial MT"/>
                <a:cs typeface="Arial MT"/>
              </a:rPr>
              <a:t>|	/ \	|</a:t>
            </a:r>
            <a:endParaRPr sz="5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9829" y="6119331"/>
            <a:ext cx="1596390" cy="177863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1063625" algn="l"/>
              </a:tabLst>
            </a:pPr>
            <a:r>
              <a:rPr sz="5000" dirty="0">
                <a:latin typeface="Arial MT"/>
                <a:cs typeface="Arial MT"/>
              </a:rPr>
              <a:t>| /	\</a:t>
            </a:r>
            <a:r>
              <a:rPr sz="5000" spc="-90" dirty="0">
                <a:latin typeface="Arial MT"/>
                <a:cs typeface="Arial MT"/>
              </a:rPr>
              <a:t> </a:t>
            </a:r>
            <a:r>
              <a:rPr sz="5000" dirty="0">
                <a:latin typeface="Arial MT"/>
                <a:cs typeface="Arial MT"/>
              </a:rPr>
              <a:t>|</a:t>
            </a:r>
            <a:endParaRPr sz="5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1240155" algn="l"/>
              </a:tabLst>
            </a:pPr>
            <a:r>
              <a:rPr sz="5000" spc="-5" dirty="0">
                <a:latin typeface="Arial MT"/>
                <a:cs typeface="Arial MT"/>
              </a:rPr>
              <a:t>|</a:t>
            </a:r>
            <a:r>
              <a:rPr sz="5000" dirty="0">
                <a:latin typeface="Arial MT"/>
                <a:cs typeface="Arial MT"/>
              </a:rPr>
              <a:t>/	</a:t>
            </a:r>
            <a:r>
              <a:rPr sz="5000" spc="-5" dirty="0">
                <a:latin typeface="Arial MT"/>
                <a:cs typeface="Arial MT"/>
              </a:rPr>
              <a:t>\</a:t>
            </a:r>
            <a:r>
              <a:rPr sz="5000" dirty="0">
                <a:latin typeface="Arial MT"/>
                <a:cs typeface="Arial MT"/>
              </a:rPr>
              <a:t>|</a:t>
            </a:r>
            <a:endParaRPr sz="5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96677" y="7984032"/>
            <a:ext cx="1759585" cy="790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0" dirty="0">
                <a:latin typeface="Arial MT"/>
                <a:cs typeface="Arial MT"/>
              </a:rPr>
              <a:t>D----E</a:t>
            </a:r>
            <a:endParaRPr sz="5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477" y="1338274"/>
            <a:ext cx="8686165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3000" spc="-5" dirty="0">
                <a:latin typeface="Arial MT"/>
                <a:cs typeface="Arial MT"/>
              </a:rPr>
              <a:t>In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this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example,</a:t>
            </a:r>
            <a:r>
              <a:rPr sz="3000" dirty="0">
                <a:latin typeface="Arial MT"/>
                <a:cs typeface="Arial MT"/>
              </a:rPr>
              <a:t> A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owes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money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to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B,</a:t>
            </a:r>
            <a:r>
              <a:rPr sz="3000" dirty="0">
                <a:latin typeface="Arial MT"/>
                <a:cs typeface="Arial MT"/>
              </a:rPr>
              <a:t> B</a:t>
            </a:r>
            <a:r>
              <a:rPr sz="3000" spc="83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owes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money to C, </a:t>
            </a:r>
            <a:r>
              <a:rPr sz="3000" dirty="0">
                <a:latin typeface="Arial MT"/>
                <a:cs typeface="Arial MT"/>
              </a:rPr>
              <a:t>C </a:t>
            </a:r>
            <a:r>
              <a:rPr sz="3000" spc="-5" dirty="0">
                <a:latin typeface="Arial MT"/>
                <a:cs typeface="Arial MT"/>
              </a:rPr>
              <a:t>owes money to D, </a:t>
            </a:r>
            <a:r>
              <a:rPr sz="3000" dirty="0">
                <a:latin typeface="Arial MT"/>
                <a:cs typeface="Arial MT"/>
              </a:rPr>
              <a:t>D </a:t>
            </a:r>
            <a:r>
              <a:rPr sz="3000" spc="-5" dirty="0">
                <a:latin typeface="Arial MT"/>
                <a:cs typeface="Arial MT"/>
              </a:rPr>
              <a:t>owes money to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E, and </a:t>
            </a:r>
            <a:r>
              <a:rPr sz="3000" dirty="0">
                <a:latin typeface="Arial MT"/>
                <a:cs typeface="Arial MT"/>
              </a:rPr>
              <a:t>E </a:t>
            </a:r>
            <a:r>
              <a:rPr sz="3000" spc="-5" dirty="0">
                <a:latin typeface="Arial MT"/>
                <a:cs typeface="Arial MT"/>
              </a:rPr>
              <a:t>owes money to A. The goal is to find the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optimal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set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of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transactions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to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settle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these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debts.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0477" y="4073268"/>
            <a:ext cx="43205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r>
              <a:rPr sz="3400" b="1" i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4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Structure</a:t>
            </a:r>
            <a:r>
              <a:rPr sz="3400" b="1" i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4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Used: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pc="-5" dirty="0"/>
              <a:t>The project employs </a:t>
            </a:r>
            <a:r>
              <a:rPr dirty="0"/>
              <a:t>a </a:t>
            </a:r>
            <a:r>
              <a:rPr spc="-5" dirty="0"/>
              <a:t>graph data structure to represent </a:t>
            </a:r>
            <a:r>
              <a:rPr dirty="0"/>
              <a:t> </a:t>
            </a:r>
            <a:r>
              <a:rPr spc="-5" dirty="0"/>
              <a:t>individuals and their financial relationships. Each person </a:t>
            </a:r>
            <a:r>
              <a:rPr dirty="0"/>
              <a:t> </a:t>
            </a:r>
            <a:r>
              <a:rPr spc="-5" dirty="0"/>
              <a:t>is</a:t>
            </a:r>
            <a:r>
              <a:rPr dirty="0"/>
              <a:t> a</a:t>
            </a:r>
            <a:r>
              <a:rPr spc="5" dirty="0"/>
              <a:t> </a:t>
            </a:r>
            <a:r>
              <a:rPr spc="-5" dirty="0"/>
              <a:t>vertex,</a:t>
            </a:r>
            <a:r>
              <a:rPr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each</a:t>
            </a:r>
            <a:r>
              <a:rPr dirty="0"/>
              <a:t> </a:t>
            </a:r>
            <a:r>
              <a:rPr spc="-5" dirty="0"/>
              <a:t>debt</a:t>
            </a:r>
            <a:r>
              <a:rPr dirty="0"/>
              <a:t> </a:t>
            </a:r>
            <a:r>
              <a:rPr spc="-5" dirty="0"/>
              <a:t>is</a:t>
            </a:r>
            <a:r>
              <a:rPr dirty="0"/>
              <a:t> </a:t>
            </a:r>
            <a:r>
              <a:rPr spc="-5" dirty="0"/>
              <a:t>an</a:t>
            </a:r>
            <a:r>
              <a:rPr dirty="0"/>
              <a:t> </a:t>
            </a:r>
            <a:r>
              <a:rPr spc="-5" dirty="0"/>
              <a:t>edge.</a:t>
            </a:r>
            <a:r>
              <a:rPr spc="819" dirty="0"/>
              <a:t> </a:t>
            </a:r>
            <a:r>
              <a:rPr spc="-5" dirty="0"/>
              <a:t>Additionally, </a:t>
            </a:r>
            <a:r>
              <a:rPr dirty="0"/>
              <a:t> </a:t>
            </a:r>
            <a:r>
              <a:rPr spc="-5" dirty="0"/>
              <a:t>heaps</a:t>
            </a:r>
            <a:r>
              <a:rPr spc="535" dirty="0"/>
              <a:t> </a:t>
            </a:r>
            <a:r>
              <a:rPr spc="-5" dirty="0"/>
              <a:t>are</a:t>
            </a:r>
            <a:r>
              <a:rPr spc="535" dirty="0"/>
              <a:t> </a:t>
            </a:r>
            <a:r>
              <a:rPr spc="-5" dirty="0"/>
              <a:t>utilized</a:t>
            </a:r>
            <a:r>
              <a:rPr spc="535" dirty="0"/>
              <a:t> </a:t>
            </a:r>
            <a:r>
              <a:rPr spc="-5" dirty="0"/>
              <a:t>to</a:t>
            </a:r>
            <a:r>
              <a:rPr spc="535" dirty="0"/>
              <a:t> </a:t>
            </a:r>
            <a:r>
              <a:rPr spc="-5" dirty="0"/>
              <a:t>efficiently</a:t>
            </a:r>
            <a:r>
              <a:rPr spc="535" dirty="0"/>
              <a:t> </a:t>
            </a:r>
            <a:r>
              <a:rPr spc="-5" dirty="0"/>
              <a:t>identify</a:t>
            </a:r>
            <a:r>
              <a:rPr spc="535" dirty="0"/>
              <a:t> </a:t>
            </a:r>
            <a:r>
              <a:rPr spc="-5" dirty="0"/>
              <a:t>individuals</a:t>
            </a:r>
            <a:r>
              <a:rPr spc="535" dirty="0"/>
              <a:t> </a:t>
            </a:r>
            <a:r>
              <a:rPr spc="-5" dirty="0"/>
              <a:t>with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0477" y="7210118"/>
            <a:ext cx="9595485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3000" spc="-5" dirty="0">
                <a:latin typeface="Arial MT"/>
                <a:cs typeface="Arial MT"/>
              </a:rPr>
              <a:t>the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highest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and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lowest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debt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loads,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facilitating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the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decision-making process for transaction generation. The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project also leverages multisets to manage and track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multiple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instances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of transaction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information.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87" y="369029"/>
            <a:ext cx="44291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heavy" spc="9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Demo/Simulation:</a:t>
            </a:r>
            <a:endParaRPr sz="4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488" y="2595129"/>
            <a:ext cx="114300" cy="114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488" y="3119004"/>
            <a:ext cx="114300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488" y="3642879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488" y="4166754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488" y="4690629"/>
            <a:ext cx="114300" cy="1142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0838" y="1315700"/>
            <a:ext cx="4700905" cy="362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Initial</a:t>
            </a:r>
            <a:r>
              <a:rPr sz="3000" b="1" i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0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Debt</a:t>
            </a:r>
            <a:r>
              <a:rPr sz="3000" b="1" i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0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Confi</a:t>
            </a:r>
            <a:r>
              <a:rPr sz="3000" b="1" i="1" spc="-5" dirty="0">
                <a:latin typeface="Arial"/>
                <a:cs typeface="Arial"/>
              </a:rPr>
              <a:t>g</a:t>
            </a:r>
            <a:r>
              <a:rPr sz="30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uration: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Arial"/>
              <a:cs typeface="Arial"/>
            </a:endParaRPr>
          </a:p>
          <a:p>
            <a:pPr marL="659765" marR="709295" algn="just">
              <a:lnSpc>
                <a:spcPct val="114599"/>
              </a:lnSpc>
            </a:pPr>
            <a:r>
              <a:rPr sz="3000" dirty="0">
                <a:latin typeface="Arial MT"/>
                <a:cs typeface="Arial MT"/>
              </a:rPr>
              <a:t>A </a:t>
            </a:r>
            <a:r>
              <a:rPr sz="3000" spc="-5" dirty="0">
                <a:latin typeface="Arial MT"/>
                <a:cs typeface="Arial MT"/>
              </a:rPr>
              <a:t>owes money to </a:t>
            </a:r>
            <a:r>
              <a:rPr sz="3000" dirty="0">
                <a:latin typeface="Arial MT"/>
                <a:cs typeface="Arial MT"/>
              </a:rPr>
              <a:t>B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B </a:t>
            </a:r>
            <a:r>
              <a:rPr sz="3000" spc="-5" dirty="0">
                <a:latin typeface="Arial MT"/>
                <a:cs typeface="Arial MT"/>
              </a:rPr>
              <a:t>owes money to </a:t>
            </a:r>
            <a:r>
              <a:rPr sz="3000" dirty="0">
                <a:latin typeface="Arial MT"/>
                <a:cs typeface="Arial MT"/>
              </a:rPr>
              <a:t>C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owes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money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to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D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D </a:t>
            </a:r>
            <a:r>
              <a:rPr sz="3000" spc="-5" dirty="0">
                <a:latin typeface="Arial MT"/>
                <a:cs typeface="Arial MT"/>
              </a:rPr>
              <a:t>owes money to </a:t>
            </a:r>
            <a:r>
              <a:rPr sz="3000" dirty="0">
                <a:latin typeface="Arial MT"/>
                <a:cs typeface="Arial MT"/>
              </a:rPr>
              <a:t>E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E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owes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money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to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190" y="7355204"/>
            <a:ext cx="114300" cy="1142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190" y="7879079"/>
            <a:ext cx="114300" cy="1142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190" y="8402954"/>
            <a:ext cx="114300" cy="1142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11991" y="6075775"/>
            <a:ext cx="12444730" cy="257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</a:t>
            </a:r>
            <a:r>
              <a:rPr sz="3000" b="1" i="1" spc="-5" dirty="0">
                <a:latin typeface="Arial"/>
                <a:cs typeface="Arial"/>
              </a:rPr>
              <a:t>g</a:t>
            </a:r>
            <a:r>
              <a:rPr sz="30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orithm</a:t>
            </a:r>
            <a:r>
              <a:rPr sz="3000" b="1" i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0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Execution: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Arial"/>
              <a:cs typeface="Arial"/>
            </a:endParaRPr>
          </a:p>
          <a:p>
            <a:pPr marL="342265" marR="5080">
              <a:lnSpc>
                <a:spcPct val="114599"/>
              </a:lnSpc>
            </a:pPr>
            <a:r>
              <a:rPr sz="3000" spc="-5" dirty="0">
                <a:latin typeface="Arial MT"/>
                <a:cs typeface="Arial MT"/>
              </a:rPr>
              <a:t>Use heaps to identify individuals with the highest and lowest debt loads.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Generate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transactions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between these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individuals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to settle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debts.</a:t>
            </a:r>
            <a:endParaRPr sz="3000">
              <a:latin typeface="Arial MT"/>
              <a:cs typeface="Arial MT"/>
            </a:endParaRPr>
          </a:p>
          <a:p>
            <a:pPr marL="342265">
              <a:lnSpc>
                <a:spcPct val="100000"/>
              </a:lnSpc>
              <a:spcBef>
                <a:spcPts val="525"/>
              </a:spcBef>
            </a:pPr>
            <a:r>
              <a:rPr sz="3000" spc="-5" dirty="0">
                <a:latin typeface="Arial MT"/>
                <a:cs typeface="Arial MT"/>
              </a:rPr>
              <a:t>Update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debt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information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and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repeat until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all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debts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are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settled.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5533158"/>
            <a:ext cx="18288000" cy="26034"/>
          </a:xfrm>
          <a:custGeom>
            <a:avLst/>
            <a:gdLst/>
            <a:ahLst/>
            <a:cxnLst/>
            <a:rect l="l" t="t" r="r" b="b"/>
            <a:pathLst>
              <a:path w="18288000" h="26035">
                <a:moveTo>
                  <a:pt x="0" y="25977"/>
                </a:moveTo>
                <a:lnTo>
                  <a:pt x="1828800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671" y="539152"/>
            <a:ext cx="4448810" cy="362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3000" b="1" i="1" spc="-5" dirty="0">
                <a:latin typeface="Arial"/>
                <a:cs typeface="Arial"/>
              </a:rPr>
              <a:t>ptimized</a:t>
            </a:r>
            <a:r>
              <a:rPr sz="3000" b="1" i="1" spc="-75" dirty="0">
                <a:latin typeface="Arial"/>
                <a:cs typeface="Arial"/>
              </a:rPr>
              <a:t> </a:t>
            </a:r>
            <a:r>
              <a:rPr sz="3000" b="1" i="1" spc="-5" dirty="0">
                <a:latin typeface="Arial"/>
                <a:cs typeface="Arial"/>
              </a:rPr>
              <a:t>Transactions</a:t>
            </a:r>
            <a:r>
              <a:rPr sz="3000" spc="-5" dirty="0">
                <a:latin typeface="Arial MT"/>
                <a:cs typeface="Arial MT"/>
              </a:rPr>
              <a:t>: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Arial MT"/>
              <a:cs typeface="Arial MT"/>
            </a:endParaRPr>
          </a:p>
          <a:p>
            <a:pPr marL="659765" marR="2214245" algn="just">
              <a:lnSpc>
                <a:spcPct val="114599"/>
              </a:lnSpc>
            </a:pPr>
            <a:r>
              <a:rPr sz="3000" dirty="0">
                <a:latin typeface="Arial MT"/>
                <a:cs typeface="Arial MT"/>
              </a:rPr>
              <a:t>A </a:t>
            </a:r>
            <a:r>
              <a:rPr sz="3000" spc="-5" dirty="0">
                <a:latin typeface="Arial MT"/>
                <a:cs typeface="Arial MT"/>
              </a:rPr>
              <a:t>pays </a:t>
            </a:r>
            <a:r>
              <a:rPr sz="3000" dirty="0">
                <a:latin typeface="Arial MT"/>
                <a:cs typeface="Arial MT"/>
              </a:rPr>
              <a:t>B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B </a:t>
            </a:r>
            <a:r>
              <a:rPr sz="3000" spc="-5" dirty="0">
                <a:latin typeface="Arial MT"/>
                <a:cs typeface="Arial MT"/>
              </a:rPr>
              <a:t>pays </a:t>
            </a:r>
            <a:r>
              <a:rPr sz="3000" dirty="0">
                <a:latin typeface="Arial MT"/>
                <a:cs typeface="Arial MT"/>
              </a:rPr>
              <a:t>C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</a:t>
            </a:r>
            <a:r>
              <a:rPr sz="3000" spc="-5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pays</a:t>
            </a:r>
            <a:r>
              <a:rPr sz="3000" spc="-5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D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D </a:t>
            </a:r>
            <a:r>
              <a:rPr sz="3000" spc="-5" dirty="0">
                <a:latin typeface="Arial MT"/>
                <a:cs typeface="Arial MT"/>
              </a:rPr>
              <a:t>pays </a:t>
            </a:r>
            <a:r>
              <a:rPr sz="3000" dirty="0">
                <a:latin typeface="Arial MT"/>
                <a:cs typeface="Arial MT"/>
              </a:rPr>
              <a:t>E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E</a:t>
            </a:r>
            <a:r>
              <a:rPr sz="3000" spc="-4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pays</a:t>
            </a:r>
            <a:r>
              <a:rPr sz="3000" spc="-4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143500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321" y="6891077"/>
            <a:ext cx="114300" cy="1142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4671" y="5611647"/>
            <a:ext cx="9416415" cy="153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Final</a:t>
            </a:r>
            <a:r>
              <a:rPr sz="3000" b="1" i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0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Debt</a:t>
            </a:r>
            <a:r>
              <a:rPr sz="3000" b="1" i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0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Confi</a:t>
            </a:r>
            <a:r>
              <a:rPr sz="3000" b="1" i="1" spc="-5" dirty="0">
                <a:latin typeface="Arial"/>
                <a:cs typeface="Arial"/>
              </a:rPr>
              <a:t>g</a:t>
            </a:r>
            <a:r>
              <a:rPr sz="30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uration: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0">
              <a:latin typeface="Arial"/>
              <a:cs typeface="Arial"/>
            </a:endParaRPr>
          </a:p>
          <a:p>
            <a:pPr marL="659765">
              <a:lnSpc>
                <a:spcPct val="100000"/>
              </a:lnSpc>
              <a:spcBef>
                <a:spcPts val="5"/>
              </a:spcBef>
            </a:pPr>
            <a:r>
              <a:rPr sz="3000" spc="-5" dirty="0">
                <a:latin typeface="Arial MT"/>
                <a:cs typeface="Arial MT"/>
              </a:rPr>
              <a:t>All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debts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are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settled,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and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cash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flow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optimized.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E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168" y="1028700"/>
            <a:ext cx="17964149" cy="91058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0408" y="254105"/>
            <a:ext cx="59512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SCREENSHOT</a:t>
            </a:r>
            <a:r>
              <a:rPr sz="3500" b="1" u="heavy" spc="-4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5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3500" b="1" u="heavy" spc="-4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5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OUTPUT-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E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478" y="9258300"/>
            <a:ext cx="18229580" cy="19050"/>
          </a:xfrm>
          <a:custGeom>
            <a:avLst/>
            <a:gdLst/>
            <a:ahLst/>
            <a:cxnLst/>
            <a:rect l="l" t="t" r="r" b="b"/>
            <a:pathLst>
              <a:path w="18229580" h="19050">
                <a:moveTo>
                  <a:pt x="0" y="19049"/>
                </a:moveTo>
                <a:lnTo>
                  <a:pt x="18229521" y="0"/>
                </a:lnTo>
              </a:path>
            </a:pathLst>
          </a:custGeom>
          <a:ln w="38099">
            <a:solidFill>
              <a:srgbClr val="3A28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31640" y="5819962"/>
            <a:ext cx="1356360" cy="2712720"/>
          </a:xfrm>
          <a:custGeom>
            <a:avLst/>
            <a:gdLst/>
            <a:ahLst/>
            <a:cxnLst/>
            <a:rect l="l" t="t" r="r" b="b"/>
            <a:pathLst>
              <a:path w="1356359" h="2712720">
                <a:moveTo>
                  <a:pt x="1356337" y="2712719"/>
                </a:moveTo>
                <a:lnTo>
                  <a:pt x="1307711" y="2711863"/>
                </a:lnTo>
                <a:lnTo>
                  <a:pt x="1259494" y="2709314"/>
                </a:lnTo>
                <a:lnTo>
                  <a:pt x="1211736" y="2705100"/>
                </a:lnTo>
                <a:lnTo>
                  <a:pt x="1164466" y="2699250"/>
                </a:lnTo>
                <a:lnTo>
                  <a:pt x="1117714" y="2691793"/>
                </a:lnTo>
                <a:lnTo>
                  <a:pt x="1071507" y="2682758"/>
                </a:lnTo>
                <a:lnTo>
                  <a:pt x="1025874" y="2672173"/>
                </a:lnTo>
                <a:lnTo>
                  <a:pt x="980844" y="2660066"/>
                </a:lnTo>
                <a:lnTo>
                  <a:pt x="936446" y="2646468"/>
                </a:lnTo>
                <a:lnTo>
                  <a:pt x="892709" y="2631405"/>
                </a:lnTo>
                <a:lnTo>
                  <a:pt x="849660" y="2614908"/>
                </a:lnTo>
                <a:lnTo>
                  <a:pt x="807329" y="2597004"/>
                </a:lnTo>
                <a:lnTo>
                  <a:pt x="765745" y="2577723"/>
                </a:lnTo>
                <a:lnTo>
                  <a:pt x="724936" y="2557092"/>
                </a:lnTo>
                <a:lnTo>
                  <a:pt x="684930" y="2535142"/>
                </a:lnTo>
                <a:lnTo>
                  <a:pt x="645757" y="2511900"/>
                </a:lnTo>
                <a:lnTo>
                  <a:pt x="607446" y="2487395"/>
                </a:lnTo>
                <a:lnTo>
                  <a:pt x="570024" y="2461655"/>
                </a:lnTo>
                <a:lnTo>
                  <a:pt x="533521" y="2434711"/>
                </a:lnTo>
                <a:lnTo>
                  <a:pt x="497965" y="2406589"/>
                </a:lnTo>
                <a:lnTo>
                  <a:pt x="463385" y="2377320"/>
                </a:lnTo>
                <a:lnTo>
                  <a:pt x="429810" y="2346931"/>
                </a:lnTo>
                <a:lnTo>
                  <a:pt x="397268" y="2315451"/>
                </a:lnTo>
                <a:lnTo>
                  <a:pt x="365788" y="2282909"/>
                </a:lnTo>
                <a:lnTo>
                  <a:pt x="335399" y="2249334"/>
                </a:lnTo>
                <a:lnTo>
                  <a:pt x="306130" y="2214754"/>
                </a:lnTo>
                <a:lnTo>
                  <a:pt x="278008" y="2179198"/>
                </a:lnTo>
                <a:lnTo>
                  <a:pt x="251064" y="2142695"/>
                </a:lnTo>
                <a:lnTo>
                  <a:pt x="225324" y="2105273"/>
                </a:lnTo>
                <a:lnTo>
                  <a:pt x="200819" y="2066962"/>
                </a:lnTo>
                <a:lnTo>
                  <a:pt x="177577" y="2027789"/>
                </a:lnTo>
                <a:lnTo>
                  <a:pt x="155627" y="1987783"/>
                </a:lnTo>
                <a:lnTo>
                  <a:pt x="134996" y="1946974"/>
                </a:lnTo>
                <a:lnTo>
                  <a:pt x="115715" y="1905390"/>
                </a:lnTo>
                <a:lnTo>
                  <a:pt x="97811" y="1863059"/>
                </a:lnTo>
                <a:lnTo>
                  <a:pt x="81314" y="1820010"/>
                </a:lnTo>
                <a:lnTo>
                  <a:pt x="66251" y="1776273"/>
                </a:lnTo>
                <a:lnTo>
                  <a:pt x="52653" y="1731875"/>
                </a:lnTo>
                <a:lnTo>
                  <a:pt x="40546" y="1686845"/>
                </a:lnTo>
                <a:lnTo>
                  <a:pt x="29961" y="1641212"/>
                </a:lnTo>
                <a:lnTo>
                  <a:pt x="20926" y="1595005"/>
                </a:lnTo>
                <a:lnTo>
                  <a:pt x="13469" y="1548253"/>
                </a:lnTo>
                <a:lnTo>
                  <a:pt x="7619" y="1500983"/>
                </a:lnTo>
                <a:lnTo>
                  <a:pt x="3405" y="1453225"/>
                </a:lnTo>
                <a:lnTo>
                  <a:pt x="856" y="1405008"/>
                </a:lnTo>
                <a:lnTo>
                  <a:pt x="0" y="1356360"/>
                </a:lnTo>
                <a:lnTo>
                  <a:pt x="856" y="1307711"/>
                </a:lnTo>
                <a:lnTo>
                  <a:pt x="3405" y="1259494"/>
                </a:lnTo>
                <a:lnTo>
                  <a:pt x="7619" y="1211736"/>
                </a:lnTo>
                <a:lnTo>
                  <a:pt x="13469" y="1164466"/>
                </a:lnTo>
                <a:lnTo>
                  <a:pt x="20926" y="1117714"/>
                </a:lnTo>
                <a:lnTo>
                  <a:pt x="29961" y="1071507"/>
                </a:lnTo>
                <a:lnTo>
                  <a:pt x="40546" y="1025874"/>
                </a:lnTo>
                <a:lnTo>
                  <a:pt x="52653" y="980844"/>
                </a:lnTo>
                <a:lnTo>
                  <a:pt x="66251" y="936446"/>
                </a:lnTo>
                <a:lnTo>
                  <a:pt x="81314" y="892709"/>
                </a:lnTo>
                <a:lnTo>
                  <a:pt x="97811" y="849660"/>
                </a:lnTo>
                <a:lnTo>
                  <a:pt x="115715" y="807329"/>
                </a:lnTo>
                <a:lnTo>
                  <a:pt x="134996" y="765745"/>
                </a:lnTo>
                <a:lnTo>
                  <a:pt x="155627" y="724936"/>
                </a:lnTo>
                <a:lnTo>
                  <a:pt x="177577" y="684930"/>
                </a:lnTo>
                <a:lnTo>
                  <a:pt x="200819" y="645757"/>
                </a:lnTo>
                <a:lnTo>
                  <a:pt x="225324" y="607446"/>
                </a:lnTo>
                <a:lnTo>
                  <a:pt x="251064" y="570024"/>
                </a:lnTo>
                <a:lnTo>
                  <a:pt x="278008" y="533521"/>
                </a:lnTo>
                <a:lnTo>
                  <a:pt x="306130" y="497965"/>
                </a:lnTo>
                <a:lnTo>
                  <a:pt x="335399" y="463385"/>
                </a:lnTo>
                <a:lnTo>
                  <a:pt x="365788" y="429810"/>
                </a:lnTo>
                <a:lnTo>
                  <a:pt x="397268" y="397268"/>
                </a:lnTo>
                <a:lnTo>
                  <a:pt x="429810" y="365788"/>
                </a:lnTo>
                <a:lnTo>
                  <a:pt x="463385" y="335399"/>
                </a:lnTo>
                <a:lnTo>
                  <a:pt x="497965" y="306130"/>
                </a:lnTo>
                <a:lnTo>
                  <a:pt x="533521" y="278008"/>
                </a:lnTo>
                <a:lnTo>
                  <a:pt x="570024" y="251064"/>
                </a:lnTo>
                <a:lnTo>
                  <a:pt x="607446" y="225324"/>
                </a:lnTo>
                <a:lnTo>
                  <a:pt x="645757" y="200819"/>
                </a:lnTo>
                <a:lnTo>
                  <a:pt x="684930" y="177577"/>
                </a:lnTo>
                <a:lnTo>
                  <a:pt x="724936" y="155627"/>
                </a:lnTo>
                <a:lnTo>
                  <a:pt x="765745" y="134996"/>
                </a:lnTo>
                <a:lnTo>
                  <a:pt x="807329" y="115715"/>
                </a:lnTo>
                <a:lnTo>
                  <a:pt x="849660" y="97811"/>
                </a:lnTo>
                <a:lnTo>
                  <a:pt x="892709" y="81314"/>
                </a:lnTo>
                <a:lnTo>
                  <a:pt x="936446" y="66251"/>
                </a:lnTo>
                <a:lnTo>
                  <a:pt x="980844" y="52653"/>
                </a:lnTo>
                <a:lnTo>
                  <a:pt x="1025874" y="40546"/>
                </a:lnTo>
                <a:lnTo>
                  <a:pt x="1071507" y="29961"/>
                </a:lnTo>
                <a:lnTo>
                  <a:pt x="1117714" y="20926"/>
                </a:lnTo>
                <a:lnTo>
                  <a:pt x="1164466" y="13469"/>
                </a:lnTo>
                <a:lnTo>
                  <a:pt x="1211736" y="7619"/>
                </a:lnTo>
                <a:lnTo>
                  <a:pt x="1259494" y="3405"/>
                </a:lnTo>
                <a:lnTo>
                  <a:pt x="1307711" y="856"/>
                </a:lnTo>
                <a:lnTo>
                  <a:pt x="1356360" y="0"/>
                </a:lnTo>
                <a:lnTo>
                  <a:pt x="1356360" y="2712719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418080" cy="2399665"/>
          </a:xfrm>
          <a:custGeom>
            <a:avLst/>
            <a:gdLst/>
            <a:ahLst/>
            <a:cxnLst/>
            <a:rect l="l" t="t" r="r" b="b"/>
            <a:pathLst>
              <a:path w="2418080" h="2399665">
                <a:moveTo>
                  <a:pt x="657160" y="2399102"/>
                </a:moveTo>
                <a:lnTo>
                  <a:pt x="608701" y="2398448"/>
                </a:lnTo>
                <a:lnTo>
                  <a:pt x="560565" y="2396497"/>
                </a:lnTo>
                <a:lnTo>
                  <a:pt x="512770" y="2393266"/>
                </a:lnTo>
                <a:lnTo>
                  <a:pt x="465332" y="2388771"/>
                </a:lnTo>
                <a:lnTo>
                  <a:pt x="418268" y="2383030"/>
                </a:lnTo>
                <a:lnTo>
                  <a:pt x="371595" y="2376059"/>
                </a:lnTo>
                <a:lnTo>
                  <a:pt x="325329" y="2367876"/>
                </a:lnTo>
                <a:lnTo>
                  <a:pt x="279487" y="2358496"/>
                </a:lnTo>
                <a:lnTo>
                  <a:pt x="234087" y="2347936"/>
                </a:lnTo>
                <a:lnTo>
                  <a:pt x="189144" y="2336214"/>
                </a:lnTo>
                <a:lnTo>
                  <a:pt x="144676" y="2323346"/>
                </a:lnTo>
                <a:lnTo>
                  <a:pt x="100700" y="2309349"/>
                </a:lnTo>
                <a:lnTo>
                  <a:pt x="57231" y="2294240"/>
                </a:lnTo>
                <a:lnTo>
                  <a:pt x="14288" y="2278035"/>
                </a:lnTo>
                <a:lnTo>
                  <a:pt x="0" y="2272211"/>
                </a:lnTo>
                <a:lnTo>
                  <a:pt x="0" y="0"/>
                </a:lnTo>
                <a:lnTo>
                  <a:pt x="2298232" y="0"/>
                </a:lnTo>
                <a:lnTo>
                  <a:pt x="2312818" y="38653"/>
                </a:lnTo>
                <a:lnTo>
                  <a:pt x="2327928" y="82121"/>
                </a:lnTo>
                <a:lnTo>
                  <a:pt x="2341925" y="126098"/>
                </a:lnTo>
                <a:lnTo>
                  <a:pt x="2354793" y="170566"/>
                </a:lnTo>
                <a:lnTo>
                  <a:pt x="2366515" y="215508"/>
                </a:lnTo>
                <a:lnTo>
                  <a:pt x="2377074" y="260909"/>
                </a:lnTo>
                <a:lnTo>
                  <a:pt x="2386454" y="306750"/>
                </a:lnTo>
                <a:lnTo>
                  <a:pt x="2394638" y="353016"/>
                </a:lnTo>
                <a:lnTo>
                  <a:pt x="2401609" y="399690"/>
                </a:lnTo>
                <a:lnTo>
                  <a:pt x="2407350" y="446754"/>
                </a:lnTo>
                <a:lnTo>
                  <a:pt x="2411844" y="494192"/>
                </a:lnTo>
                <a:lnTo>
                  <a:pt x="2415075" y="541987"/>
                </a:lnTo>
                <a:lnTo>
                  <a:pt x="2417026" y="590123"/>
                </a:lnTo>
                <a:lnTo>
                  <a:pt x="2417680" y="638582"/>
                </a:lnTo>
                <a:lnTo>
                  <a:pt x="2417026" y="687041"/>
                </a:lnTo>
                <a:lnTo>
                  <a:pt x="2415075" y="735177"/>
                </a:lnTo>
                <a:lnTo>
                  <a:pt x="2411844" y="782972"/>
                </a:lnTo>
                <a:lnTo>
                  <a:pt x="2407350" y="830410"/>
                </a:lnTo>
                <a:lnTo>
                  <a:pt x="2401609" y="877474"/>
                </a:lnTo>
                <a:lnTo>
                  <a:pt x="2394638" y="924147"/>
                </a:lnTo>
                <a:lnTo>
                  <a:pt x="2386454" y="970413"/>
                </a:lnTo>
                <a:lnTo>
                  <a:pt x="2377074" y="1016255"/>
                </a:lnTo>
                <a:lnTo>
                  <a:pt x="2366515" y="1061655"/>
                </a:lnTo>
                <a:lnTo>
                  <a:pt x="2354793" y="1106598"/>
                </a:lnTo>
                <a:lnTo>
                  <a:pt x="2341925" y="1151066"/>
                </a:lnTo>
                <a:lnTo>
                  <a:pt x="2327928" y="1195042"/>
                </a:lnTo>
                <a:lnTo>
                  <a:pt x="2312818" y="1238511"/>
                </a:lnTo>
                <a:lnTo>
                  <a:pt x="2296613" y="1281454"/>
                </a:lnTo>
                <a:lnTo>
                  <a:pt x="2279330" y="1323855"/>
                </a:lnTo>
                <a:lnTo>
                  <a:pt x="2260984" y="1365699"/>
                </a:lnTo>
                <a:lnTo>
                  <a:pt x="2241593" y="1406966"/>
                </a:lnTo>
                <a:lnTo>
                  <a:pt x="2221174" y="1447642"/>
                </a:lnTo>
                <a:lnTo>
                  <a:pt x="2199743" y="1487709"/>
                </a:lnTo>
                <a:lnTo>
                  <a:pt x="2177317" y="1527150"/>
                </a:lnTo>
                <a:lnTo>
                  <a:pt x="2153914" y="1565948"/>
                </a:lnTo>
                <a:lnTo>
                  <a:pt x="2129549" y="1604088"/>
                </a:lnTo>
                <a:lnTo>
                  <a:pt x="2104239" y="1641551"/>
                </a:lnTo>
                <a:lnTo>
                  <a:pt x="2078002" y="1678322"/>
                </a:lnTo>
                <a:lnTo>
                  <a:pt x="2050854" y="1714383"/>
                </a:lnTo>
                <a:lnTo>
                  <a:pt x="2022811" y="1749718"/>
                </a:lnTo>
                <a:lnTo>
                  <a:pt x="1993891" y="1784309"/>
                </a:lnTo>
                <a:lnTo>
                  <a:pt x="1964111" y="1818141"/>
                </a:lnTo>
                <a:lnTo>
                  <a:pt x="1933487" y="1851196"/>
                </a:lnTo>
                <a:lnTo>
                  <a:pt x="1902036" y="1883457"/>
                </a:lnTo>
                <a:lnTo>
                  <a:pt x="1869774" y="1914909"/>
                </a:lnTo>
                <a:lnTo>
                  <a:pt x="1836719" y="1945533"/>
                </a:lnTo>
                <a:lnTo>
                  <a:pt x="1802888" y="1975313"/>
                </a:lnTo>
                <a:lnTo>
                  <a:pt x="1768296" y="2004233"/>
                </a:lnTo>
                <a:lnTo>
                  <a:pt x="1732961" y="2032275"/>
                </a:lnTo>
                <a:lnTo>
                  <a:pt x="1696900" y="2059423"/>
                </a:lnTo>
                <a:lnTo>
                  <a:pt x="1660130" y="2085661"/>
                </a:lnTo>
                <a:lnTo>
                  <a:pt x="1622666" y="2110970"/>
                </a:lnTo>
                <a:lnTo>
                  <a:pt x="1584527" y="2135335"/>
                </a:lnTo>
                <a:lnTo>
                  <a:pt x="1545728" y="2158739"/>
                </a:lnTo>
                <a:lnTo>
                  <a:pt x="1506287" y="2181165"/>
                </a:lnTo>
                <a:lnTo>
                  <a:pt x="1466220" y="2202596"/>
                </a:lnTo>
                <a:lnTo>
                  <a:pt x="1425545" y="2223015"/>
                </a:lnTo>
                <a:lnTo>
                  <a:pt x="1384277" y="2242406"/>
                </a:lnTo>
                <a:lnTo>
                  <a:pt x="1342434" y="2260751"/>
                </a:lnTo>
                <a:lnTo>
                  <a:pt x="1300032" y="2278035"/>
                </a:lnTo>
                <a:lnTo>
                  <a:pt x="1257089" y="2294240"/>
                </a:lnTo>
                <a:lnTo>
                  <a:pt x="1213621" y="2309349"/>
                </a:lnTo>
                <a:lnTo>
                  <a:pt x="1169644" y="2323346"/>
                </a:lnTo>
                <a:lnTo>
                  <a:pt x="1125176" y="2336214"/>
                </a:lnTo>
                <a:lnTo>
                  <a:pt x="1080233" y="2347936"/>
                </a:lnTo>
                <a:lnTo>
                  <a:pt x="1034833" y="2358496"/>
                </a:lnTo>
                <a:lnTo>
                  <a:pt x="988991" y="2367876"/>
                </a:lnTo>
                <a:lnTo>
                  <a:pt x="942726" y="2376059"/>
                </a:lnTo>
                <a:lnTo>
                  <a:pt x="896052" y="2383030"/>
                </a:lnTo>
                <a:lnTo>
                  <a:pt x="848988" y="2388771"/>
                </a:lnTo>
                <a:lnTo>
                  <a:pt x="801550" y="2393266"/>
                </a:lnTo>
                <a:lnTo>
                  <a:pt x="753755" y="2396497"/>
                </a:lnTo>
                <a:lnTo>
                  <a:pt x="705619" y="2398448"/>
                </a:lnTo>
                <a:lnTo>
                  <a:pt x="657160" y="2399102"/>
                </a:lnTo>
                <a:close/>
              </a:path>
            </a:pathLst>
          </a:custGeom>
          <a:solidFill>
            <a:srgbClr val="DDB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6543" y="1309687"/>
            <a:ext cx="4928235" cy="66675"/>
          </a:xfrm>
          <a:custGeom>
            <a:avLst/>
            <a:gdLst/>
            <a:ahLst/>
            <a:cxnLst/>
            <a:rect l="l" t="t" r="r" b="b"/>
            <a:pathLst>
              <a:path w="4928234" h="66675">
                <a:moveTo>
                  <a:pt x="4927698" y="66674"/>
                </a:moveTo>
                <a:lnTo>
                  <a:pt x="0" y="66674"/>
                </a:lnTo>
                <a:lnTo>
                  <a:pt x="0" y="0"/>
                </a:lnTo>
                <a:lnTo>
                  <a:pt x="4927698" y="0"/>
                </a:lnTo>
                <a:lnTo>
                  <a:pt x="4927698" y="66674"/>
                </a:lnTo>
                <a:close/>
              </a:path>
            </a:pathLst>
          </a:custGeom>
          <a:solidFill>
            <a:srgbClr val="3A2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93843" y="534987"/>
            <a:ext cx="495300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105" dirty="0">
                <a:solidFill>
                  <a:srgbClr val="3A2812"/>
                </a:solidFill>
                <a:latin typeface="Arial"/>
                <a:cs typeface="Arial"/>
              </a:rPr>
              <a:t>CONCLUSION-</a:t>
            </a:r>
            <a:endParaRPr sz="57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9277" y="2582614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9277" y="6049714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857119" y="2298128"/>
            <a:ext cx="13178155" cy="596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In </a:t>
            </a:r>
            <a:r>
              <a:rPr sz="2800" spc="-5" dirty="0">
                <a:latin typeface="Arial MT"/>
                <a:cs typeface="Arial MT"/>
              </a:rPr>
              <a:t>conclusion, the Cash Flow Minimizer project has been </a:t>
            </a:r>
            <a:r>
              <a:rPr sz="2800" dirty="0">
                <a:latin typeface="Arial MT"/>
                <a:cs typeface="Arial MT"/>
              </a:rPr>
              <a:t>a </a:t>
            </a:r>
            <a:r>
              <a:rPr sz="2800" spc="-5" dirty="0">
                <a:latin typeface="Arial MT"/>
                <a:cs typeface="Arial MT"/>
              </a:rPr>
              <a:t>significant achievement </a:t>
            </a:r>
            <a:r>
              <a:rPr sz="2800" dirty="0">
                <a:latin typeface="Arial MT"/>
                <a:cs typeface="Arial MT"/>
              </a:rPr>
              <a:t> in </a:t>
            </a:r>
            <a:r>
              <a:rPr sz="2800" spc="-5" dirty="0">
                <a:latin typeface="Arial MT"/>
                <a:cs typeface="Arial MT"/>
              </a:rPr>
              <a:t>harnessing the power of data structures and algorithms </a:t>
            </a:r>
            <a:r>
              <a:rPr sz="2800" dirty="0">
                <a:latin typeface="Arial MT"/>
                <a:cs typeface="Arial MT"/>
              </a:rPr>
              <a:t>to </a:t>
            </a:r>
            <a:r>
              <a:rPr sz="2800" spc="-5" dirty="0">
                <a:latin typeface="Arial MT"/>
                <a:cs typeface="Arial MT"/>
              </a:rPr>
              <a:t>streamline the intricate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process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settling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debts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within</a:t>
            </a:r>
            <a:r>
              <a:rPr sz="2800" dirty="0">
                <a:latin typeface="Arial MT"/>
                <a:cs typeface="Arial MT"/>
              </a:rPr>
              <a:t> 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group.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employing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graph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representations,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heaps,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multisets,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project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successfully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navigated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77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complexities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associated with financial relationships, offering an efficient solution </a:t>
            </a:r>
            <a:r>
              <a:rPr sz="2800" dirty="0">
                <a:latin typeface="Arial MT"/>
                <a:cs typeface="Arial MT"/>
              </a:rPr>
              <a:t>to </a:t>
            </a:r>
            <a:r>
              <a:rPr sz="2800" spc="-5" dirty="0">
                <a:latin typeface="Arial MT"/>
                <a:cs typeface="Arial MT"/>
              </a:rPr>
              <a:t>minimize the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number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 transactions required.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Arial MT"/>
              <a:cs typeface="Arial MT"/>
            </a:endParaRPr>
          </a:p>
          <a:p>
            <a:pPr marL="12700" marR="5080" algn="just">
              <a:lnSpc>
                <a:spcPct val="116100"/>
              </a:lnSpc>
            </a:pPr>
            <a:r>
              <a:rPr sz="2800" spc="-5" dirty="0">
                <a:latin typeface="Arial MT"/>
                <a:cs typeface="Arial MT"/>
              </a:rPr>
              <a:t>Throughout</a:t>
            </a:r>
            <a:r>
              <a:rPr sz="2800" spc="7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7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development,</a:t>
            </a:r>
            <a:r>
              <a:rPr sz="2800" spc="7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key</a:t>
            </a:r>
            <a:r>
              <a:rPr sz="2800" spc="7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features</a:t>
            </a:r>
            <a:r>
              <a:rPr sz="2800" spc="7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such</a:t>
            </a:r>
            <a:r>
              <a:rPr sz="2800" spc="7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</a:t>
            </a:r>
            <a:r>
              <a:rPr sz="2800" spc="7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7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utilization</a:t>
            </a:r>
            <a:r>
              <a:rPr sz="2800" spc="7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7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heaps</a:t>
            </a:r>
            <a:r>
              <a:rPr sz="2800" spc="7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identifying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optimal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transaction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candidates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versatility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multisets</a:t>
            </a:r>
            <a:r>
              <a:rPr sz="2800" spc="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managing transaction data have proven instrumental. The project not only met </a:t>
            </a:r>
            <a:r>
              <a:rPr sz="2800" dirty="0">
                <a:latin typeface="Arial MT"/>
                <a:cs typeface="Arial MT"/>
              </a:rPr>
              <a:t>its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objective of settling debts but also demonstrated the practicality and adaptability of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data structures and algorithms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5" dirty="0">
                <a:latin typeface="Arial MT"/>
                <a:cs typeface="Arial MT"/>
              </a:rPr>
              <a:t> addressing real-world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challenges.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816</Words>
  <Application>Microsoft Office PowerPoint</Application>
  <PresentationFormat>Custom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MT</vt:lpstr>
      <vt:lpstr>Calibri</vt:lpstr>
      <vt:lpstr>Cambria</vt:lpstr>
      <vt:lpstr>Georgia</vt:lpstr>
      <vt:lpstr>Tahoma</vt:lpstr>
      <vt:lpstr>Times New Roman</vt:lpstr>
      <vt:lpstr>Trebuchet MS</vt:lpstr>
      <vt:lpstr>Office Theme</vt:lpstr>
      <vt:lpstr>SRM INSTITUTE OF SCIENCE AND TECHNOLOGY</vt:lpstr>
      <vt:lpstr>CASH  FLOW  MINIMIZER</vt:lpstr>
      <vt:lpstr>CASH FLOW MINIMIZER</vt:lpstr>
      <vt:lpstr>PROBLEM DEFINITION-</vt:lpstr>
      <vt:lpstr>A B |\ /|</vt:lpstr>
      <vt:lpstr>Demo/Simulation:</vt:lpstr>
      <vt:lpstr>PowerPoint Presentation</vt:lpstr>
      <vt:lpstr>SCREENSHOT OF OUTPUT-</vt:lpstr>
      <vt:lpstr>CONCLUSION-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Minimalist Digital Marketing Presentation</dc:title>
  <dc:creator>Srishty Keshri</dc:creator>
  <cp:keywords>DAFxi-UBMvk,BAEdH__Ccy8</cp:keywords>
  <cp:lastModifiedBy>Yugam Shah</cp:lastModifiedBy>
  <cp:revision>2</cp:revision>
  <dcterms:created xsi:type="dcterms:W3CDTF">2023-11-03T12:59:28Z</dcterms:created>
  <dcterms:modified xsi:type="dcterms:W3CDTF">2023-11-03T13:26:00Z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2023-10-26T00:00:00Z</vt:filetime>
  </property>
  <property fmtid="{D5CDD505-2E9C-101B-9397-08002B2CF9AE}" pid="3" name="Creator">
    <vt:lpwstr>Canva</vt:lpwstr>
  </property>
  <property fmtid="{D5CDD505-2E9C-101B-9397-08002B2CF9AE}" pid="4" name="LastSaved">
    <vt:filetime>2023-11-03T00:00:00Z</vt:filetime>
  </property>
</Properties>
</file>