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61" r:id="rId4"/>
    <p:sldId id="262" r:id="rId5"/>
    <p:sldId id="265" r:id="rId6"/>
    <p:sldId id="258" r:id="rId7"/>
    <p:sldId id="264" r:id="rId8"/>
    <p:sldId id="259" r:id="rId9"/>
    <p:sldId id="260"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152598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DDB7E-4C21-4F7D-9174-EF5163218E2C}"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117146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59744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96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1960716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613756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1696075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58197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4080486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6990-7195-2D47-D657-3046336BC080}"/>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D7DA4-3111-C4DE-2F18-76AFCAEC1E7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99738-F866-4C39-643B-65CDD91F0D09}"/>
              </a:ext>
            </a:extLst>
          </p:cNvPr>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a:extLst>
              <a:ext uri="{FF2B5EF4-FFF2-40B4-BE49-F238E27FC236}">
                <a16:creationId xmlns:a16="http://schemas.microsoft.com/office/drawing/2014/main" id="{3CAEAB03-79C5-0174-D348-A423391C1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3AB60-A591-2AB7-F6CF-7D065B5D8460}"/>
              </a:ext>
            </a:extLst>
          </p:cNvPr>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162498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350881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259271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DDB7E-4C21-4F7D-9174-EF5163218E2C}"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24581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DDB7E-4C21-4F7D-9174-EF5163218E2C}"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211256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375262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52438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9DDB7E-4C21-4F7D-9174-EF5163218E2C}" type="datetimeFigureOut">
              <a:rPr lang="en-IN" smtClean="0"/>
              <a:t>04-11-2024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368815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DDB7E-4C21-4F7D-9174-EF5163218E2C}"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907626-22A8-4743-AC33-A02E67508949}" type="slidenum">
              <a:rPr lang="en-IN" smtClean="0"/>
              <a:t>‹#›</a:t>
            </a:fld>
            <a:endParaRPr lang="en-IN"/>
          </a:p>
        </p:txBody>
      </p:sp>
    </p:spTree>
    <p:extLst>
      <p:ext uri="{BB962C8B-B14F-4D97-AF65-F5344CB8AC3E}">
        <p14:creationId xmlns:p14="http://schemas.microsoft.com/office/powerpoint/2010/main" val="144419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9DDB7E-4C21-4F7D-9174-EF5163218E2C}" type="datetimeFigureOut">
              <a:rPr lang="en-IN" smtClean="0"/>
              <a:t>04-11-2024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907626-22A8-4743-AC33-A02E67508949}" type="slidenum">
              <a:rPr lang="en-IN" smtClean="0"/>
              <a:t>‹#›</a:t>
            </a:fld>
            <a:endParaRPr lang="en-IN"/>
          </a:p>
        </p:txBody>
      </p:sp>
    </p:spTree>
    <p:extLst>
      <p:ext uri="{BB962C8B-B14F-4D97-AF65-F5344CB8AC3E}">
        <p14:creationId xmlns:p14="http://schemas.microsoft.com/office/powerpoint/2010/main" val="421107787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8A47CD50-6B3F-C446-53FA-F8CE4DD10302}"/>
              </a:ext>
            </a:extLst>
          </p:cNvPr>
          <p:cNvSpPr>
            <a:spLocks noGrp="1"/>
          </p:cNvSpPr>
          <p:nvPr>
            <p:ph type="subTitle" idx="1"/>
          </p:nvPr>
        </p:nvSpPr>
        <p:spPr>
          <a:xfrm>
            <a:off x="1154955" y="4520153"/>
            <a:ext cx="9327651" cy="2337847"/>
          </a:xfrm>
        </p:spPr>
        <p:txBody>
          <a:bodyPr>
            <a:normAutofit fontScale="62500" lnSpcReduction="20000"/>
          </a:bodyPr>
          <a:lstStyle/>
          <a:p>
            <a:r>
              <a:rPr lang="en-US" sz="4200" b="1" cap="none" dirty="0">
                <a:solidFill>
                  <a:schemeClr val="tx1"/>
                </a:solidFill>
              </a:rPr>
              <a:t>PRESENTED BY GROUP 18: RITVIK SAI, NISHANTH BHOOMI</a:t>
            </a:r>
          </a:p>
          <a:p>
            <a:endParaRPr lang="en-US" sz="4200" b="1" cap="none" dirty="0">
              <a:solidFill>
                <a:schemeClr val="tx1"/>
              </a:solidFill>
            </a:endParaRPr>
          </a:p>
          <a:p>
            <a:r>
              <a:rPr lang="en-US" sz="3400" cap="none" dirty="0">
                <a:solidFill>
                  <a:schemeClr val="tx1"/>
                </a:solidFill>
              </a:rPr>
              <a:t>Objective: to develop a system capable of detecting hate speech and generating effective counter-speech, based on datasets and methodologies designed for hate speech detection.</a:t>
            </a:r>
            <a:endParaRPr lang="en-IN" sz="3400" cap="none" dirty="0">
              <a:solidFill>
                <a:schemeClr val="tx1"/>
              </a:solidFill>
            </a:endParaRPr>
          </a:p>
        </p:txBody>
      </p:sp>
      <p:sp>
        <p:nvSpPr>
          <p:cNvPr id="10" name="Title 1">
            <a:extLst>
              <a:ext uri="{FF2B5EF4-FFF2-40B4-BE49-F238E27FC236}">
                <a16:creationId xmlns:a16="http://schemas.microsoft.com/office/drawing/2014/main" id="{804BE0B0-EBF9-4F6C-0838-7BF5B99CEE47}"/>
              </a:ext>
            </a:extLst>
          </p:cNvPr>
          <p:cNvSpPr>
            <a:spLocks noGrp="1"/>
          </p:cNvSpPr>
          <p:nvPr>
            <p:ph type="ctrTitle"/>
          </p:nvPr>
        </p:nvSpPr>
        <p:spPr>
          <a:xfrm>
            <a:off x="1032406" y="673056"/>
            <a:ext cx="8825658" cy="3329581"/>
          </a:xfrm>
        </p:spPr>
        <p:txBody>
          <a:bodyPr/>
          <a:lstStyle/>
          <a:p>
            <a:r>
              <a:rPr lang="en-US" b="1" dirty="0">
                <a:solidFill>
                  <a:schemeClr val="bg1"/>
                </a:solidFill>
              </a:rPr>
              <a:t>Hate Speech and Counter-Speech Generation</a:t>
            </a:r>
            <a:endParaRPr lang="en-IN" b="1" dirty="0">
              <a:solidFill>
                <a:schemeClr val="bg1"/>
              </a:solidFill>
            </a:endParaRPr>
          </a:p>
        </p:txBody>
      </p:sp>
    </p:spTree>
    <p:extLst>
      <p:ext uri="{BB962C8B-B14F-4D97-AF65-F5344CB8AC3E}">
        <p14:creationId xmlns:p14="http://schemas.microsoft.com/office/powerpoint/2010/main" val="27263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91AD-BB68-E416-01B5-172992BFD4D0}"/>
              </a:ext>
            </a:extLst>
          </p:cNvPr>
          <p:cNvSpPr>
            <a:spLocks noGrp="1"/>
          </p:cNvSpPr>
          <p:nvPr>
            <p:ph type="title"/>
          </p:nvPr>
        </p:nvSpPr>
        <p:spPr/>
        <p:txBody>
          <a:bodyPr/>
          <a:lstStyle/>
          <a:p>
            <a:r>
              <a:rPr lang="en-IN" b="1" dirty="0">
                <a:solidFill>
                  <a:schemeClr val="bg1"/>
                </a:solidFill>
              </a:rPr>
              <a:t>Observations and Next Steps</a:t>
            </a:r>
          </a:p>
        </p:txBody>
      </p:sp>
      <p:sp>
        <p:nvSpPr>
          <p:cNvPr id="3" name="Text Placeholder 2">
            <a:extLst>
              <a:ext uri="{FF2B5EF4-FFF2-40B4-BE49-F238E27FC236}">
                <a16:creationId xmlns:a16="http://schemas.microsoft.com/office/drawing/2014/main" id="{43DD8E65-71DC-3DF9-5B23-6048FE544D7E}"/>
              </a:ext>
            </a:extLst>
          </p:cNvPr>
          <p:cNvSpPr>
            <a:spLocks noGrp="1"/>
          </p:cNvSpPr>
          <p:nvPr>
            <p:ph type="body" idx="1"/>
          </p:nvPr>
        </p:nvSpPr>
        <p:spPr/>
        <p:txBody>
          <a:bodyPr/>
          <a:lstStyle/>
          <a:p>
            <a:pPr marL="0" indent="0">
              <a:buNone/>
            </a:pPr>
            <a:r>
              <a:rPr lang="en-US" dirty="0"/>
              <a:t>Observations:</a:t>
            </a:r>
          </a:p>
          <a:p>
            <a:pPr marL="0" indent="0">
              <a:buNone/>
            </a:pPr>
            <a:r>
              <a:rPr lang="en-US" dirty="0"/>
              <a:t>• The complex model performs better than the simple model on most metrics.</a:t>
            </a:r>
          </a:p>
          <a:p>
            <a:pPr marL="0" indent="0">
              <a:buNone/>
            </a:pPr>
            <a:r>
              <a:rPr lang="en-US" dirty="0"/>
              <a:t>• Higher precision in the complex model indicates better prediction accuracy for hate speech cases.</a:t>
            </a:r>
          </a:p>
          <a:p>
            <a:pPr marL="0" indent="0">
              <a:buNone/>
            </a:pPr>
            <a:r>
              <a:rPr lang="en-US" dirty="0"/>
              <a:t>Next Steps:</a:t>
            </a:r>
          </a:p>
          <a:p>
            <a:pPr marL="0" indent="0">
              <a:buNone/>
            </a:pPr>
            <a:r>
              <a:rPr lang="en-US" dirty="0"/>
              <a:t>• Focus on fine-tuning both models in Week 4.</a:t>
            </a:r>
          </a:p>
          <a:p>
            <a:pPr marL="0" indent="0">
              <a:buNone/>
            </a:pPr>
            <a:r>
              <a:rPr lang="en-US" dirty="0"/>
              <a:t>• Start developing the counter-speech model in Weeks 5 and 6.</a:t>
            </a:r>
            <a:endParaRPr lang="en-IN" dirty="0"/>
          </a:p>
        </p:txBody>
      </p:sp>
    </p:spTree>
    <p:extLst>
      <p:ext uri="{BB962C8B-B14F-4D97-AF65-F5344CB8AC3E}">
        <p14:creationId xmlns:p14="http://schemas.microsoft.com/office/powerpoint/2010/main" val="182553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ADFD-2797-C1DB-8968-8E8433E3FAF4}"/>
              </a:ext>
            </a:extLst>
          </p:cNvPr>
          <p:cNvSpPr>
            <a:spLocks noGrp="1"/>
          </p:cNvSpPr>
          <p:nvPr>
            <p:ph type="title"/>
          </p:nvPr>
        </p:nvSpPr>
        <p:spPr/>
        <p:txBody>
          <a:bodyPr/>
          <a:lstStyle/>
          <a:p>
            <a:r>
              <a:rPr lang="en-IN" b="1" dirty="0">
                <a:solidFill>
                  <a:schemeClr val="bg1"/>
                </a:solidFill>
              </a:rPr>
              <a:t>Week 1 &amp; 2 Progress</a:t>
            </a:r>
          </a:p>
        </p:txBody>
      </p:sp>
      <p:sp>
        <p:nvSpPr>
          <p:cNvPr id="3" name="Text Placeholder 2">
            <a:extLst>
              <a:ext uri="{FF2B5EF4-FFF2-40B4-BE49-F238E27FC236}">
                <a16:creationId xmlns:a16="http://schemas.microsoft.com/office/drawing/2014/main" id="{8D4B1C2F-CDCA-7734-DB62-802FEDAA2457}"/>
              </a:ext>
            </a:extLst>
          </p:cNvPr>
          <p:cNvSpPr>
            <a:spLocks noGrp="1"/>
          </p:cNvSpPr>
          <p:nvPr>
            <p:ph type="body" idx="1"/>
          </p:nvPr>
        </p:nvSpPr>
        <p:spPr/>
        <p:txBody>
          <a:bodyPr/>
          <a:lstStyle/>
          <a:p>
            <a:pPr marL="0" indent="0">
              <a:buNone/>
            </a:pPr>
            <a:r>
              <a:rPr lang="en-US" dirty="0"/>
              <a:t>Completed initial data preprocessing:</a:t>
            </a:r>
          </a:p>
          <a:p>
            <a:pPr marL="0" indent="0">
              <a:buNone/>
            </a:pPr>
            <a:r>
              <a:rPr lang="en-US" dirty="0"/>
              <a:t>• HARE Dataset: Cleaned and structured for implicit hate speech detection.</a:t>
            </a:r>
          </a:p>
          <a:p>
            <a:pPr marL="0" indent="0">
              <a:buNone/>
            </a:pPr>
            <a:r>
              <a:rPr lang="en-US" dirty="0"/>
              <a:t>• CONAN Dataset: Organized for counter-speech generation.</a:t>
            </a:r>
          </a:p>
          <a:p>
            <a:pPr marL="0" indent="0">
              <a:buNone/>
            </a:pPr>
            <a:r>
              <a:rPr lang="en-US" dirty="0"/>
              <a:t>Conducted exploratory data analysis to understand data distribution and characteristics.</a:t>
            </a:r>
          </a:p>
          <a:p>
            <a:pPr marL="0" indent="0">
              <a:buNone/>
            </a:pPr>
            <a:r>
              <a:rPr lang="en-US" dirty="0"/>
              <a:t>Generated initial visualizations to represent dataset statistics.</a:t>
            </a:r>
            <a:endParaRPr lang="en-IN" dirty="0"/>
          </a:p>
        </p:txBody>
      </p:sp>
    </p:spTree>
    <p:extLst>
      <p:ext uri="{BB962C8B-B14F-4D97-AF65-F5344CB8AC3E}">
        <p14:creationId xmlns:p14="http://schemas.microsoft.com/office/powerpoint/2010/main" val="32630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26E8-1820-F86C-2CC6-2DEC692BC093}"/>
              </a:ext>
            </a:extLst>
          </p:cNvPr>
          <p:cNvSpPr>
            <a:spLocks noGrp="1"/>
          </p:cNvSpPr>
          <p:nvPr>
            <p:ph type="title"/>
          </p:nvPr>
        </p:nvSpPr>
        <p:spPr>
          <a:xfrm>
            <a:off x="562073" y="129455"/>
            <a:ext cx="10515600" cy="1325563"/>
          </a:xfrm>
        </p:spPr>
        <p:txBody>
          <a:bodyPr/>
          <a:lstStyle/>
          <a:p>
            <a:r>
              <a:rPr lang="en-IN" b="1" dirty="0">
                <a:solidFill>
                  <a:schemeClr val="bg1"/>
                </a:solidFill>
              </a:rPr>
              <a:t>Dataset Samples</a:t>
            </a:r>
          </a:p>
        </p:txBody>
      </p:sp>
      <p:sp>
        <p:nvSpPr>
          <p:cNvPr id="3" name="Text Placeholder 2">
            <a:extLst>
              <a:ext uri="{FF2B5EF4-FFF2-40B4-BE49-F238E27FC236}">
                <a16:creationId xmlns:a16="http://schemas.microsoft.com/office/drawing/2014/main" id="{5B1D8590-2370-E912-5B16-C6A2E36C24D6}"/>
              </a:ext>
            </a:extLst>
          </p:cNvPr>
          <p:cNvSpPr>
            <a:spLocks noGrp="1"/>
          </p:cNvSpPr>
          <p:nvPr>
            <p:ph type="body" idx="1"/>
          </p:nvPr>
        </p:nvSpPr>
        <p:spPr>
          <a:xfrm>
            <a:off x="562073" y="1316578"/>
            <a:ext cx="11067854" cy="4895686"/>
          </a:xfrm>
        </p:spPr>
        <p:txBody>
          <a:bodyPr>
            <a:normAutofit/>
          </a:bodyPr>
          <a:lstStyle/>
          <a:p>
            <a:pPr marL="0" indent="0">
              <a:buNone/>
            </a:pPr>
            <a:r>
              <a:rPr lang="en-IN" dirty="0"/>
              <a:t>HARE Dataset Sample:</a:t>
            </a:r>
          </a:p>
          <a:p>
            <a:pPr marL="0" indent="0">
              <a:buNone/>
            </a:pPr>
            <a:r>
              <a:rPr lang="en-IN" dirty="0"/>
              <a:t>• starvation and barrel bombs. | </a:t>
            </a:r>
            <a:r>
              <a:rPr lang="en-IN" dirty="0" err="1"/>
              <a:t>implicit_hate</a:t>
            </a:r>
            <a:endParaRPr lang="en-IN" dirty="0"/>
          </a:p>
          <a:p>
            <a:pPr marL="0" indent="0">
              <a:buNone/>
            </a:pPr>
            <a:r>
              <a:rPr lang="en-IN" dirty="0"/>
              <a:t>• </a:t>
            </a:r>
            <a:r>
              <a:rPr lang="en-US" dirty="0"/>
              <a:t>#cville welcome to police state </a:t>
            </a:r>
            <a:r>
              <a:rPr lang="en-US" dirty="0" err="1"/>
              <a:t>america</a:t>
            </a:r>
            <a:r>
              <a:rPr lang="en-US" dirty="0"/>
              <a:t> of the </a:t>
            </a:r>
            <a:r>
              <a:rPr lang="en-US" dirty="0" err="1"/>
              <a:t>ussa</a:t>
            </a:r>
            <a:r>
              <a:rPr lang="en-US" dirty="0"/>
              <a:t> . next they'll imprison our people in the gulags for our ideas .</a:t>
            </a:r>
            <a:r>
              <a:rPr lang="en-IN" dirty="0"/>
              <a:t>| </a:t>
            </a:r>
            <a:r>
              <a:rPr lang="en-IN" dirty="0" err="1"/>
              <a:t>not_hate</a:t>
            </a:r>
            <a:endParaRPr lang="en-IN" dirty="0"/>
          </a:p>
          <a:p>
            <a:pPr marL="0" indent="0">
              <a:buNone/>
            </a:pPr>
            <a:r>
              <a:rPr lang="en-IN" dirty="0"/>
              <a:t>• </a:t>
            </a:r>
            <a:r>
              <a:rPr lang="en-US" dirty="0"/>
              <a:t>Friend: how dark is your humor? Me: If you whip it enough, it will start picking cotton.</a:t>
            </a:r>
            <a:r>
              <a:rPr lang="en-IN" dirty="0"/>
              <a:t>| </a:t>
            </a:r>
            <a:r>
              <a:rPr lang="en-IN" dirty="0" err="1"/>
              <a:t>implicit_hate</a:t>
            </a:r>
            <a:endParaRPr lang="en-IN" dirty="0"/>
          </a:p>
          <a:p>
            <a:endParaRPr lang="en-IN" dirty="0"/>
          </a:p>
          <a:p>
            <a:pPr marL="0" indent="0">
              <a:buNone/>
            </a:pPr>
            <a:r>
              <a:rPr lang="en-IN" dirty="0"/>
              <a:t>CONAN Dataset Sample:</a:t>
            </a:r>
          </a:p>
          <a:p>
            <a:pPr marL="0" indent="0">
              <a:buNone/>
            </a:pPr>
            <a:r>
              <a:rPr lang="en-IN" dirty="0"/>
              <a:t>• </a:t>
            </a:r>
            <a:r>
              <a:rPr lang="en-US" dirty="0"/>
              <a:t>Muslim folks are invading Europe and we should stop them..</a:t>
            </a:r>
            <a:r>
              <a:rPr lang="en-IN" dirty="0"/>
              <a:t>| You're right, ocean pollution is one... | </a:t>
            </a:r>
            <a:r>
              <a:rPr lang="en-US" dirty="0"/>
              <a:t>The media would have us believe that there are huge influx of Muslims into Europe. The true number is around 25.7 million Muslims living in the EU (2016), corresponding to the 4,9%.</a:t>
            </a:r>
            <a:r>
              <a:rPr lang="en-IN" dirty="0"/>
              <a:t> | MUSLIMS|V6_sbf</a:t>
            </a:r>
            <a:br>
              <a:rPr lang="en-IN" dirty="0"/>
            </a:br>
            <a:r>
              <a:rPr lang="en-IN" dirty="0"/>
              <a:t>• ‘Juice (Jews) are worse than nukes.’ | You'd rather be nuked then? | JEWS | V1</a:t>
            </a:r>
          </a:p>
        </p:txBody>
      </p:sp>
    </p:spTree>
    <p:extLst>
      <p:ext uri="{BB962C8B-B14F-4D97-AF65-F5344CB8AC3E}">
        <p14:creationId xmlns:p14="http://schemas.microsoft.com/office/powerpoint/2010/main" val="272016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28C-5BEB-7E79-B861-0FF0A36C5AE4}"/>
              </a:ext>
            </a:extLst>
          </p:cNvPr>
          <p:cNvSpPr>
            <a:spLocks noGrp="1"/>
          </p:cNvSpPr>
          <p:nvPr>
            <p:ph type="title"/>
          </p:nvPr>
        </p:nvSpPr>
        <p:spPr/>
        <p:txBody>
          <a:bodyPr/>
          <a:lstStyle/>
          <a:p>
            <a:r>
              <a:rPr lang="en-IN" b="1" dirty="0">
                <a:solidFill>
                  <a:schemeClr val="bg1"/>
                </a:solidFill>
              </a:rPr>
              <a:t>Graphs and Visualizations</a:t>
            </a:r>
          </a:p>
        </p:txBody>
      </p:sp>
      <p:sp>
        <p:nvSpPr>
          <p:cNvPr id="3" name="Text Placeholder 2">
            <a:extLst>
              <a:ext uri="{FF2B5EF4-FFF2-40B4-BE49-F238E27FC236}">
                <a16:creationId xmlns:a16="http://schemas.microsoft.com/office/drawing/2014/main" id="{83235690-1C4D-2B34-AEF2-B0D939DE8A24}"/>
              </a:ext>
            </a:extLst>
          </p:cNvPr>
          <p:cNvSpPr>
            <a:spLocks noGrp="1"/>
          </p:cNvSpPr>
          <p:nvPr>
            <p:ph type="body" idx="1"/>
          </p:nvPr>
        </p:nvSpPr>
        <p:spPr>
          <a:xfrm>
            <a:off x="791851" y="1331259"/>
            <a:ext cx="8946541" cy="4195481"/>
          </a:xfrm>
        </p:spPr>
        <p:txBody>
          <a:bodyPr/>
          <a:lstStyle/>
          <a:p>
            <a:r>
              <a:rPr lang="en-US" dirty="0"/>
              <a:t>Preprocessing Graphs:</a:t>
            </a:r>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339ACEE3-3D65-CA65-764E-FE1D2D67147B}"/>
              </a:ext>
            </a:extLst>
          </p:cNvPr>
          <p:cNvPicPr>
            <a:picLocks noChangeAspect="1"/>
          </p:cNvPicPr>
          <p:nvPr/>
        </p:nvPicPr>
        <p:blipFill>
          <a:blip r:embed="rId2"/>
          <a:stretch>
            <a:fillRect/>
          </a:stretch>
        </p:blipFill>
        <p:spPr>
          <a:xfrm>
            <a:off x="5571487" y="2171466"/>
            <a:ext cx="6243442" cy="3975742"/>
          </a:xfrm>
          <a:prstGeom prst="rect">
            <a:avLst/>
          </a:prstGeom>
        </p:spPr>
      </p:pic>
      <p:pic>
        <p:nvPicPr>
          <p:cNvPr id="9" name="Picture 8">
            <a:extLst>
              <a:ext uri="{FF2B5EF4-FFF2-40B4-BE49-F238E27FC236}">
                <a16:creationId xmlns:a16="http://schemas.microsoft.com/office/drawing/2014/main" id="{9E71DAA0-FAEF-A8A7-8888-AB7E9A6B7C50}"/>
              </a:ext>
            </a:extLst>
          </p:cNvPr>
          <p:cNvPicPr>
            <a:picLocks noChangeAspect="1"/>
          </p:cNvPicPr>
          <p:nvPr/>
        </p:nvPicPr>
        <p:blipFill>
          <a:blip r:embed="rId3"/>
          <a:stretch>
            <a:fillRect/>
          </a:stretch>
        </p:blipFill>
        <p:spPr>
          <a:xfrm>
            <a:off x="167282" y="2171466"/>
            <a:ext cx="5215423" cy="4005880"/>
          </a:xfrm>
          <a:prstGeom prst="rect">
            <a:avLst/>
          </a:prstGeom>
        </p:spPr>
      </p:pic>
    </p:spTree>
    <p:extLst>
      <p:ext uri="{BB962C8B-B14F-4D97-AF65-F5344CB8AC3E}">
        <p14:creationId xmlns:p14="http://schemas.microsoft.com/office/powerpoint/2010/main" val="86351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B9C3F9-EB76-AB6D-7CE1-CF8CF076A3EE}"/>
              </a:ext>
            </a:extLst>
          </p:cNvPr>
          <p:cNvSpPr>
            <a:spLocks noGrp="1"/>
          </p:cNvSpPr>
          <p:nvPr>
            <p:ph type="body" idx="1"/>
          </p:nvPr>
        </p:nvSpPr>
        <p:spPr>
          <a:xfrm>
            <a:off x="782801" y="327813"/>
            <a:ext cx="8946541" cy="4195481"/>
          </a:xfrm>
        </p:spPr>
        <p:txBody>
          <a:bodyPr>
            <a:normAutofit/>
          </a:bodyPr>
          <a:lstStyle/>
          <a:p>
            <a:r>
              <a:rPr lang="en-US" sz="3600" dirty="0"/>
              <a:t>Preprocessing Graphs:</a:t>
            </a:r>
          </a:p>
          <a:p>
            <a:endParaRPr lang="en-IN" sz="3600" dirty="0"/>
          </a:p>
        </p:txBody>
      </p:sp>
      <p:pic>
        <p:nvPicPr>
          <p:cNvPr id="7" name="Picture 6">
            <a:extLst>
              <a:ext uri="{FF2B5EF4-FFF2-40B4-BE49-F238E27FC236}">
                <a16:creationId xmlns:a16="http://schemas.microsoft.com/office/drawing/2014/main" id="{D1F4D95C-2152-7600-3E5E-82F16695F8AE}"/>
              </a:ext>
            </a:extLst>
          </p:cNvPr>
          <p:cNvPicPr>
            <a:picLocks noChangeAspect="1"/>
          </p:cNvPicPr>
          <p:nvPr/>
        </p:nvPicPr>
        <p:blipFill>
          <a:blip r:embed="rId2"/>
          <a:stretch>
            <a:fillRect/>
          </a:stretch>
        </p:blipFill>
        <p:spPr>
          <a:xfrm>
            <a:off x="6096000" y="1744069"/>
            <a:ext cx="5976171" cy="4110529"/>
          </a:xfrm>
          <a:prstGeom prst="rect">
            <a:avLst/>
          </a:prstGeom>
        </p:spPr>
      </p:pic>
      <p:pic>
        <p:nvPicPr>
          <p:cNvPr id="9" name="Picture 8">
            <a:extLst>
              <a:ext uri="{FF2B5EF4-FFF2-40B4-BE49-F238E27FC236}">
                <a16:creationId xmlns:a16="http://schemas.microsoft.com/office/drawing/2014/main" id="{E47EA13A-5BC1-0A21-3EB3-1EE5CBADDEAC}"/>
              </a:ext>
            </a:extLst>
          </p:cNvPr>
          <p:cNvPicPr>
            <a:picLocks noChangeAspect="1"/>
          </p:cNvPicPr>
          <p:nvPr/>
        </p:nvPicPr>
        <p:blipFill>
          <a:blip r:embed="rId3"/>
          <a:stretch>
            <a:fillRect/>
          </a:stretch>
        </p:blipFill>
        <p:spPr>
          <a:xfrm>
            <a:off x="154708" y="1744664"/>
            <a:ext cx="5821885" cy="4110529"/>
          </a:xfrm>
          <a:prstGeom prst="rect">
            <a:avLst/>
          </a:prstGeom>
        </p:spPr>
      </p:pic>
    </p:spTree>
    <p:extLst>
      <p:ext uri="{BB962C8B-B14F-4D97-AF65-F5344CB8AC3E}">
        <p14:creationId xmlns:p14="http://schemas.microsoft.com/office/powerpoint/2010/main" val="71426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DA05-061C-36FF-DA40-F82F1B911792}"/>
              </a:ext>
            </a:extLst>
          </p:cNvPr>
          <p:cNvSpPr>
            <a:spLocks noGrp="1"/>
          </p:cNvSpPr>
          <p:nvPr>
            <p:ph type="title"/>
          </p:nvPr>
        </p:nvSpPr>
        <p:spPr/>
        <p:txBody>
          <a:bodyPr/>
          <a:lstStyle/>
          <a:p>
            <a:r>
              <a:rPr lang="en-IN" b="1" dirty="0">
                <a:solidFill>
                  <a:schemeClr val="bg1"/>
                </a:solidFill>
              </a:rPr>
              <a:t>Week 3 Progress</a:t>
            </a:r>
          </a:p>
        </p:txBody>
      </p:sp>
      <p:sp>
        <p:nvSpPr>
          <p:cNvPr id="3" name="Text Placeholder 2">
            <a:extLst>
              <a:ext uri="{FF2B5EF4-FFF2-40B4-BE49-F238E27FC236}">
                <a16:creationId xmlns:a16="http://schemas.microsoft.com/office/drawing/2014/main" id="{B5D7D89E-23F9-7422-7E3E-2226EEBE9AFA}"/>
              </a:ext>
            </a:extLst>
          </p:cNvPr>
          <p:cNvSpPr>
            <a:spLocks noGrp="1"/>
          </p:cNvSpPr>
          <p:nvPr>
            <p:ph type="body" idx="1"/>
          </p:nvPr>
        </p:nvSpPr>
        <p:spPr/>
        <p:txBody>
          <a:bodyPr>
            <a:normAutofit lnSpcReduction="10000"/>
          </a:bodyPr>
          <a:lstStyle/>
          <a:p>
            <a:pPr marL="0" indent="0">
              <a:buNone/>
            </a:pPr>
            <a:r>
              <a:rPr lang="en-IN" dirty="0"/>
              <a:t>Developed and trained both Complex Model and Simple Model for hate speech detection.</a:t>
            </a:r>
          </a:p>
          <a:p>
            <a:pPr marL="0" indent="0">
              <a:buNone/>
            </a:pPr>
            <a:r>
              <a:rPr lang="en-IN" dirty="0"/>
              <a:t>Implemented model architectures:</a:t>
            </a:r>
          </a:p>
          <a:p>
            <a:pPr marL="0" indent="0">
              <a:buNone/>
            </a:pPr>
            <a:r>
              <a:rPr lang="en-IN" dirty="0"/>
              <a:t>• Complex Model: Utilized transformers for enhanced contextual understanding.</a:t>
            </a:r>
          </a:p>
          <a:p>
            <a:pPr marL="0" indent="0">
              <a:buNone/>
            </a:pPr>
            <a:r>
              <a:rPr lang="en-IN" dirty="0"/>
              <a:t>• Simple Model: Basic neural network for baseline performance.</a:t>
            </a:r>
          </a:p>
          <a:p>
            <a:pPr marL="0" indent="0">
              <a:buNone/>
            </a:pPr>
            <a:r>
              <a:rPr lang="en-IN" dirty="0"/>
              <a:t>Achieved initial evaluation results:</a:t>
            </a:r>
          </a:p>
          <a:p>
            <a:pPr marL="0" indent="0">
              <a:buNone/>
            </a:pPr>
            <a:r>
              <a:rPr lang="en-IN" dirty="0"/>
              <a:t>• Complex Model: Evaluation Loss: 0.7428, Accuracy: 70.44%, F1 Score: 68.11%, Precision: 66.14%, Recall: 70.44%.</a:t>
            </a:r>
          </a:p>
          <a:p>
            <a:pPr marL="0" indent="0">
              <a:buNone/>
            </a:pPr>
            <a:r>
              <a:rPr lang="en-IN" dirty="0"/>
              <a:t>• Simple Model: Accuracy: 69.01%, F1 Score: 66.21%, Precision: 67.92%, Recall: 69.01%.</a:t>
            </a:r>
          </a:p>
        </p:txBody>
      </p:sp>
    </p:spTree>
    <p:extLst>
      <p:ext uri="{BB962C8B-B14F-4D97-AF65-F5344CB8AC3E}">
        <p14:creationId xmlns:p14="http://schemas.microsoft.com/office/powerpoint/2010/main" val="280393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0A5C74-91B7-CCEE-9D09-3D435C0265C0}"/>
              </a:ext>
            </a:extLst>
          </p:cNvPr>
          <p:cNvSpPr>
            <a:spLocks noGrp="1"/>
          </p:cNvSpPr>
          <p:nvPr>
            <p:ph type="body" idx="1"/>
          </p:nvPr>
        </p:nvSpPr>
        <p:spPr>
          <a:xfrm>
            <a:off x="377448" y="0"/>
            <a:ext cx="8946541" cy="4195481"/>
          </a:xfrm>
        </p:spPr>
        <p:txBody>
          <a:bodyPr>
            <a:normAutofit/>
          </a:bodyPr>
          <a:lstStyle/>
          <a:p>
            <a:endParaRPr lang="en-US" sz="3200" dirty="0"/>
          </a:p>
          <a:p>
            <a:r>
              <a:rPr lang="en-US" sz="3200" dirty="0"/>
              <a:t>Model Performance Comparison:</a:t>
            </a:r>
          </a:p>
          <a:p>
            <a:pPr marL="0" indent="0">
              <a:buNone/>
            </a:pPr>
            <a:endParaRPr lang="en-IN" sz="3200" dirty="0"/>
          </a:p>
        </p:txBody>
      </p:sp>
      <p:pic>
        <p:nvPicPr>
          <p:cNvPr id="5" name="Picture 4">
            <a:extLst>
              <a:ext uri="{FF2B5EF4-FFF2-40B4-BE49-F238E27FC236}">
                <a16:creationId xmlns:a16="http://schemas.microsoft.com/office/drawing/2014/main" id="{93605F1C-70C9-CEA7-B8BB-58EFE333B4F9}"/>
              </a:ext>
            </a:extLst>
          </p:cNvPr>
          <p:cNvPicPr>
            <a:picLocks noChangeAspect="1"/>
          </p:cNvPicPr>
          <p:nvPr/>
        </p:nvPicPr>
        <p:blipFill>
          <a:blip r:embed="rId2"/>
          <a:stretch>
            <a:fillRect/>
          </a:stretch>
        </p:blipFill>
        <p:spPr>
          <a:xfrm>
            <a:off x="1660328" y="1336960"/>
            <a:ext cx="7287642" cy="5277587"/>
          </a:xfrm>
          <a:prstGeom prst="rect">
            <a:avLst/>
          </a:prstGeom>
        </p:spPr>
      </p:pic>
    </p:spTree>
    <p:extLst>
      <p:ext uri="{BB962C8B-B14F-4D97-AF65-F5344CB8AC3E}">
        <p14:creationId xmlns:p14="http://schemas.microsoft.com/office/powerpoint/2010/main" val="14360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CC7-D11A-4CB0-DB70-536FE98E6EF7}"/>
              </a:ext>
            </a:extLst>
          </p:cNvPr>
          <p:cNvSpPr>
            <a:spLocks noGrp="1"/>
          </p:cNvSpPr>
          <p:nvPr>
            <p:ph type="title"/>
          </p:nvPr>
        </p:nvSpPr>
        <p:spPr/>
        <p:txBody>
          <a:bodyPr/>
          <a:lstStyle/>
          <a:p>
            <a:r>
              <a:rPr lang="en-IN" b="1" dirty="0">
                <a:solidFill>
                  <a:schemeClr val="bg1"/>
                </a:solidFill>
              </a:rPr>
              <a:t>Week 4 Plans (Fine-tuning)</a:t>
            </a:r>
          </a:p>
        </p:txBody>
      </p:sp>
      <p:sp>
        <p:nvSpPr>
          <p:cNvPr id="3" name="Text Placeholder 2">
            <a:extLst>
              <a:ext uri="{FF2B5EF4-FFF2-40B4-BE49-F238E27FC236}">
                <a16:creationId xmlns:a16="http://schemas.microsoft.com/office/drawing/2014/main" id="{F27791C4-5AB7-60C3-8D4A-DBC54FFDCD1E}"/>
              </a:ext>
            </a:extLst>
          </p:cNvPr>
          <p:cNvSpPr>
            <a:spLocks noGrp="1"/>
          </p:cNvSpPr>
          <p:nvPr>
            <p:ph type="body" idx="1"/>
          </p:nvPr>
        </p:nvSpPr>
        <p:spPr/>
        <p:txBody>
          <a:bodyPr/>
          <a:lstStyle/>
          <a:p>
            <a:pPr marL="0" indent="0">
              <a:buNone/>
            </a:pPr>
            <a:r>
              <a:rPr lang="en-US" dirty="0"/>
              <a:t>Focus on fine-tuning the Complex Model and Simple Model:</a:t>
            </a:r>
          </a:p>
          <a:p>
            <a:pPr marL="0" indent="0">
              <a:buNone/>
            </a:pPr>
            <a:r>
              <a:rPr lang="en-US" dirty="0"/>
              <a:t>• Adjust hyperparameters for optimization.</a:t>
            </a:r>
          </a:p>
          <a:p>
            <a:pPr marL="0" indent="0">
              <a:buNone/>
            </a:pPr>
            <a:r>
              <a:rPr lang="en-US" dirty="0"/>
              <a:t>• Implement regularization techniques to prevent overfitting.</a:t>
            </a:r>
          </a:p>
          <a:p>
            <a:pPr marL="0" indent="0">
              <a:buNone/>
            </a:pPr>
            <a:r>
              <a:rPr lang="en-US" dirty="0"/>
              <a:t>• Experiment with learning rate schedules and batch sizes.</a:t>
            </a:r>
          </a:p>
          <a:p>
            <a:pPr marL="0" indent="0">
              <a:buNone/>
            </a:pPr>
            <a:r>
              <a:rPr lang="en-US" dirty="0"/>
              <a:t>Begin evaluation of model performance on validation datasets.</a:t>
            </a:r>
            <a:endParaRPr lang="en-IN" dirty="0"/>
          </a:p>
        </p:txBody>
      </p:sp>
    </p:spTree>
    <p:extLst>
      <p:ext uri="{BB962C8B-B14F-4D97-AF65-F5344CB8AC3E}">
        <p14:creationId xmlns:p14="http://schemas.microsoft.com/office/powerpoint/2010/main" val="394659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3467-6387-8E3F-D306-992F42631F75}"/>
              </a:ext>
            </a:extLst>
          </p:cNvPr>
          <p:cNvSpPr>
            <a:spLocks noGrp="1"/>
          </p:cNvSpPr>
          <p:nvPr>
            <p:ph type="title"/>
          </p:nvPr>
        </p:nvSpPr>
        <p:spPr/>
        <p:txBody>
          <a:bodyPr/>
          <a:lstStyle/>
          <a:p>
            <a:r>
              <a:rPr lang="en-US" b="1" dirty="0">
                <a:solidFill>
                  <a:schemeClr val="bg1"/>
                </a:solidFill>
              </a:rPr>
              <a:t>Week 5 &amp; 6 Plans (Counter-Speech Model)</a:t>
            </a:r>
            <a:endParaRPr lang="en-IN" b="1" dirty="0">
              <a:solidFill>
                <a:schemeClr val="bg1"/>
              </a:solidFill>
            </a:endParaRPr>
          </a:p>
        </p:txBody>
      </p:sp>
      <p:sp>
        <p:nvSpPr>
          <p:cNvPr id="3" name="Text Placeholder 2">
            <a:extLst>
              <a:ext uri="{FF2B5EF4-FFF2-40B4-BE49-F238E27FC236}">
                <a16:creationId xmlns:a16="http://schemas.microsoft.com/office/drawing/2014/main" id="{697F5773-5C49-0CB1-E7B4-119DD52A029C}"/>
              </a:ext>
            </a:extLst>
          </p:cNvPr>
          <p:cNvSpPr>
            <a:spLocks noGrp="1"/>
          </p:cNvSpPr>
          <p:nvPr>
            <p:ph type="body" idx="1"/>
          </p:nvPr>
        </p:nvSpPr>
        <p:spPr/>
        <p:txBody>
          <a:bodyPr/>
          <a:lstStyle/>
          <a:p>
            <a:pPr marL="0" indent="0">
              <a:buNone/>
            </a:pPr>
            <a:r>
              <a:rPr lang="en-US" dirty="0"/>
              <a:t>Develop and fine-tune the Counter-Speech Generation Model:</a:t>
            </a:r>
          </a:p>
          <a:p>
            <a:pPr marL="0" indent="0">
              <a:buNone/>
            </a:pPr>
            <a:r>
              <a:rPr lang="en-US" dirty="0"/>
              <a:t>• Leverage CONAN dataset for model training.</a:t>
            </a:r>
          </a:p>
          <a:p>
            <a:pPr marL="0" indent="0">
              <a:buNone/>
            </a:pPr>
            <a:r>
              <a:rPr lang="en-US" dirty="0"/>
              <a:t>• Implement advanced techniques for generating effective counter-narratives.</a:t>
            </a:r>
          </a:p>
          <a:p>
            <a:pPr marL="0" indent="0">
              <a:buNone/>
            </a:pPr>
            <a:r>
              <a:rPr lang="en-US" dirty="0"/>
              <a:t>Aim to integrate insights from hate speech detection into counter-speech model design.</a:t>
            </a:r>
            <a:endParaRPr lang="en-IN" dirty="0"/>
          </a:p>
        </p:txBody>
      </p:sp>
    </p:spTree>
    <p:extLst>
      <p:ext uri="{BB962C8B-B14F-4D97-AF65-F5344CB8AC3E}">
        <p14:creationId xmlns:p14="http://schemas.microsoft.com/office/powerpoint/2010/main" val="3664420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432</TotalTime>
  <Words>520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Ion</vt:lpstr>
      <vt:lpstr>Hate Speech and Counter-Speech Generation</vt:lpstr>
      <vt:lpstr>Week 1 &amp; 2 Progress</vt:lpstr>
      <vt:lpstr>Dataset Samples</vt:lpstr>
      <vt:lpstr>Graphs and Visualizations</vt:lpstr>
      <vt:lpstr>PowerPoint Presentation</vt:lpstr>
      <vt:lpstr>Week 3 Progress</vt:lpstr>
      <vt:lpstr>PowerPoint Presentation</vt:lpstr>
      <vt:lpstr>Week 4 Plans (Fine-tuning)</vt:lpstr>
      <vt:lpstr>Week 5 &amp; 6 Plans (Counter-Speech Model)</vt:lpstr>
      <vt:lpstr>Observations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Ritvik Sai</dc:creator>
  <cp:lastModifiedBy>Ritvik Sai</cp:lastModifiedBy>
  <cp:revision>9</cp:revision>
  <dcterms:created xsi:type="dcterms:W3CDTF">2024-11-04T09:46:16Z</dcterms:created>
  <dcterms:modified xsi:type="dcterms:W3CDTF">2024-11-04T18:14:40Z</dcterms:modified>
</cp:coreProperties>
</file>