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1067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621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8136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3547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759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3863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9834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6936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326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3318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93896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2091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43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902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7748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4602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1482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4/15/2023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01110600"/>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Colorful patterns on the sky">
            <a:extLst>
              <a:ext uri="{FF2B5EF4-FFF2-40B4-BE49-F238E27FC236}">
                <a16:creationId xmlns:a16="http://schemas.microsoft.com/office/drawing/2014/main" id="{61870C6D-E480-9246-C013-00E2420975DE}"/>
              </a:ext>
            </a:extLst>
          </p:cNvPr>
          <p:cNvPicPr>
            <a:picLocks noChangeAspect="1"/>
          </p:cNvPicPr>
          <p:nvPr/>
        </p:nvPicPr>
        <p:blipFill rotWithShape="1">
          <a:blip r:embed="rId3"/>
          <a:srcRect t="5538" b="10193"/>
          <a:stretch/>
        </p:blipFill>
        <p:spPr>
          <a:xfrm>
            <a:off x="20" y="1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2823659-2D6E-06A2-CDB5-C1698F7402E2}"/>
              </a:ext>
            </a:extLst>
          </p:cNvPr>
          <p:cNvSpPr>
            <a:spLocks noGrp="1"/>
          </p:cNvSpPr>
          <p:nvPr>
            <p:ph type="ctrTitle"/>
          </p:nvPr>
        </p:nvSpPr>
        <p:spPr>
          <a:xfrm>
            <a:off x="2480733" y="2074339"/>
            <a:ext cx="7219954" cy="1828801"/>
          </a:xfrm>
        </p:spPr>
        <p:txBody>
          <a:bodyPr>
            <a:normAutofit/>
          </a:bodyPr>
          <a:lstStyle/>
          <a:p>
            <a:r>
              <a:rPr lang="en-US" sz="3600" dirty="0"/>
              <a:t>DATA SCIENCE AND MACHINE LEARNING(DSML) PROJECT</a:t>
            </a:r>
            <a:endParaRPr lang="en-IN" sz="3600" dirty="0"/>
          </a:p>
        </p:txBody>
      </p:sp>
      <p:sp>
        <p:nvSpPr>
          <p:cNvPr id="3" name="Subtitle 2">
            <a:extLst>
              <a:ext uri="{FF2B5EF4-FFF2-40B4-BE49-F238E27FC236}">
                <a16:creationId xmlns:a16="http://schemas.microsoft.com/office/drawing/2014/main" id="{D8522909-ED37-00BC-A2E9-C8E8BF3E012E}"/>
              </a:ext>
            </a:extLst>
          </p:cNvPr>
          <p:cNvSpPr>
            <a:spLocks noGrp="1"/>
          </p:cNvSpPr>
          <p:nvPr>
            <p:ph type="subTitle" idx="1"/>
          </p:nvPr>
        </p:nvSpPr>
        <p:spPr>
          <a:xfrm>
            <a:off x="2480733" y="3903138"/>
            <a:ext cx="7219954" cy="1049867"/>
          </a:xfrm>
        </p:spPr>
        <p:txBody>
          <a:bodyPr>
            <a:noAutofit/>
          </a:bodyPr>
          <a:lstStyle/>
          <a:p>
            <a:r>
              <a:rPr lang="en-US" sz="1600" dirty="0">
                <a:solidFill>
                  <a:srgbClr val="7DAD88"/>
                </a:solidFill>
              </a:rPr>
              <a:t>-Ritvik Chawla</a:t>
            </a:r>
          </a:p>
          <a:p>
            <a:r>
              <a:rPr lang="en-US" sz="1600" dirty="0">
                <a:solidFill>
                  <a:srgbClr val="7DAD88"/>
                </a:solidFill>
              </a:rPr>
              <a:t>209301056</a:t>
            </a:r>
          </a:p>
          <a:p>
            <a:r>
              <a:rPr lang="en-US" sz="1600" dirty="0">
                <a:solidFill>
                  <a:srgbClr val="7DAD88"/>
                </a:solidFill>
              </a:rPr>
              <a:t>Section E, Submitted to </a:t>
            </a:r>
            <a:r>
              <a:rPr lang="en-US" sz="1600" dirty="0" err="1">
                <a:solidFill>
                  <a:srgbClr val="7DAD88"/>
                </a:solidFill>
              </a:rPr>
              <a:t>Mrs</a:t>
            </a:r>
            <a:r>
              <a:rPr lang="en-US" sz="1600" dirty="0">
                <a:solidFill>
                  <a:srgbClr val="7DAD88"/>
                </a:solidFill>
              </a:rPr>
              <a:t> Shikha Mundra</a:t>
            </a:r>
            <a:endParaRPr lang="en-IN" sz="1600" dirty="0">
              <a:solidFill>
                <a:srgbClr val="7DAD88"/>
              </a:solidFill>
            </a:endParaRPr>
          </a:p>
        </p:txBody>
      </p:sp>
    </p:spTree>
    <p:extLst>
      <p:ext uri="{BB962C8B-B14F-4D97-AF65-F5344CB8AC3E}">
        <p14:creationId xmlns:p14="http://schemas.microsoft.com/office/powerpoint/2010/main" val="147055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7B7A1-866C-8C08-5AA2-FC37D5505E19}"/>
              </a:ext>
            </a:extLst>
          </p:cNvPr>
          <p:cNvSpPr>
            <a:spLocks noGrp="1"/>
          </p:cNvSpPr>
          <p:nvPr>
            <p:ph type="title"/>
          </p:nvPr>
        </p:nvSpPr>
        <p:spPr/>
        <p:txBody>
          <a:bodyPr/>
          <a:lstStyle/>
          <a:p>
            <a:r>
              <a:rPr lang="en-US" dirty="0"/>
              <a:t>Introduction of the Problem</a:t>
            </a:r>
            <a:endParaRPr lang="en-IN" dirty="0"/>
          </a:p>
        </p:txBody>
      </p:sp>
      <p:sp>
        <p:nvSpPr>
          <p:cNvPr id="3" name="Content Placeholder 2">
            <a:extLst>
              <a:ext uri="{FF2B5EF4-FFF2-40B4-BE49-F238E27FC236}">
                <a16:creationId xmlns:a16="http://schemas.microsoft.com/office/drawing/2014/main" id="{12C5E108-BB13-27A0-1D5B-9D0CE071A803}"/>
              </a:ext>
            </a:extLst>
          </p:cNvPr>
          <p:cNvSpPr>
            <a:spLocks noGrp="1"/>
          </p:cNvSpPr>
          <p:nvPr>
            <p:ph idx="1"/>
          </p:nvPr>
        </p:nvSpPr>
        <p:spPr/>
        <p:txBody>
          <a:bodyPr>
            <a:normAutofit fontScale="92500" lnSpcReduction="20000"/>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What is Breast Cancer?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Cancer occurs when changes called mutations to take place in genes that regulate cell growth. The mutations let the cells divide and multiply in an uncontrolled, chaotic way. The cells keep on proliferating, producing copies that get progressively more abnormal. In most cases, the cell copies eventually end up forming a tumour. Breast cancer occurs when a malignant (cancerous) tumour originates in the breast. As breast cancer tumours mature, they may metastasize (spread) to other parts of the body. The primary route of metastasis is the lymphatic system which, ironically enough, is also the body's primary system for producing and transporting white blood cells and other cancer-fighting immune system cells throughout the body. Metastasized cancer cells that aren't destroyed by the lymphatic system's white blood cells move through the lymphatic vessels and settle in remote body locations, forming new tumours and perpetuating the disease process.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Breast cancer is not just a woman's disease. It is quite possible for men to get breast cancer, although it occurs less frequently in men than in women. Our discussion will focus primarily on breast cancer as it relates to women, but it should be noted that much of the information is also applicable to men. </a:t>
            </a:r>
          </a:p>
          <a:p>
            <a:pPr marL="36900" indent="0">
              <a:buNone/>
            </a:pPr>
            <a:endParaRPr lang="en-IN" dirty="0"/>
          </a:p>
        </p:txBody>
      </p:sp>
    </p:spTree>
    <p:extLst>
      <p:ext uri="{BB962C8B-B14F-4D97-AF65-F5344CB8AC3E}">
        <p14:creationId xmlns:p14="http://schemas.microsoft.com/office/powerpoint/2010/main" val="272488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86844-E457-82B2-1FEC-D71B868AB4DA}"/>
              </a:ext>
            </a:extLst>
          </p:cNvPr>
          <p:cNvSpPr>
            <a:spLocks noGrp="1"/>
          </p:cNvSpPr>
          <p:nvPr>
            <p:ph type="title"/>
          </p:nvPr>
        </p:nvSpPr>
        <p:spPr/>
        <p:txBody>
          <a:bodyPr>
            <a:normAutofit fontScale="90000"/>
          </a:bodyPr>
          <a:lstStyle/>
          <a:p>
            <a:r>
              <a:rPr lang="en-US" dirty="0"/>
              <a:t>Role of Machine Learning in Breast Cancer Detection</a:t>
            </a:r>
            <a:endParaRPr lang="en-IN" dirty="0"/>
          </a:p>
        </p:txBody>
      </p:sp>
      <p:sp>
        <p:nvSpPr>
          <p:cNvPr id="3" name="Content Placeholder 2">
            <a:extLst>
              <a:ext uri="{FF2B5EF4-FFF2-40B4-BE49-F238E27FC236}">
                <a16:creationId xmlns:a16="http://schemas.microsoft.com/office/drawing/2014/main" id="{35F873F2-BE3E-B6AB-9687-B53A462237CF}"/>
              </a:ext>
            </a:extLst>
          </p:cNvPr>
          <p:cNvSpPr>
            <a:spLocks noGrp="1"/>
          </p:cNvSpPr>
          <p:nvPr>
            <p:ph idx="1"/>
          </p:nvPr>
        </p:nvSpPr>
        <p:spPr/>
        <p:txBody>
          <a:bodyPr>
            <a:normAutofit lnSpcReduction="1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 mammogram is an x-ray picture of the breast. It can be used to check for breast cancer in women who have no signs or symptoms of the disease. It can also be used if you have a lump or other sign of breast cancer.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Screening mammography is the type of mammogram that checks you when you have no symptoms. It can help reduce the number of deaths from breast cancer among women ages 40 to 70. But it can also have drawbacks. Mammograms can sometimes find something that looks abnormal but isn't cancer. This leads to further testing and can cause you anxiety. Sometimes mammograms can miss cancer when it is there. It also exposes you to radiation. You should talk to your doctor about the benefits and drawbacks of mammograms. Together, you can decide when to start and how often to have a mammogram.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Now while it’s difficult to figure out physicians by seeing only images of X-rays that weather the tumour is toxic or not, training a machine learning model to identify a tumour can be of great help.</a:t>
            </a:r>
          </a:p>
          <a:p>
            <a:endParaRPr lang="en-IN" dirty="0"/>
          </a:p>
        </p:txBody>
      </p:sp>
    </p:spTree>
    <p:extLst>
      <p:ext uri="{BB962C8B-B14F-4D97-AF65-F5344CB8AC3E}">
        <p14:creationId xmlns:p14="http://schemas.microsoft.com/office/powerpoint/2010/main" val="2840716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0040-05E3-B887-5ACE-DE436CD5B925}"/>
              </a:ext>
            </a:extLst>
          </p:cNvPr>
          <p:cNvSpPr>
            <a:spLocks noGrp="1"/>
          </p:cNvSpPr>
          <p:nvPr>
            <p:ph type="title"/>
          </p:nvPr>
        </p:nvSpPr>
        <p:spPr/>
        <p:txBody>
          <a:bodyPr/>
          <a:lstStyle/>
          <a:p>
            <a:r>
              <a:rPr lang="en-US" dirty="0"/>
              <a:t>Dataset Description </a:t>
            </a:r>
            <a:endParaRPr lang="en-IN" dirty="0"/>
          </a:p>
        </p:txBody>
      </p:sp>
      <p:sp>
        <p:nvSpPr>
          <p:cNvPr id="3" name="Content Placeholder 2">
            <a:extLst>
              <a:ext uri="{FF2B5EF4-FFF2-40B4-BE49-F238E27FC236}">
                <a16:creationId xmlns:a16="http://schemas.microsoft.com/office/drawing/2014/main" id="{75635BBA-BE25-EC6B-D407-3AA51FE5A29A}"/>
              </a:ext>
            </a:extLst>
          </p:cNvPr>
          <p:cNvSpPr>
            <a:spLocks noGrp="1"/>
          </p:cNvSpPr>
          <p:nvPr>
            <p:ph idx="1"/>
          </p:nvPr>
        </p:nvSpPr>
        <p:spPr/>
        <p:txBody>
          <a:bodyPr>
            <a:normAutofit/>
          </a:bodyPr>
          <a:lstStyle/>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The dataset used in this project is from the Breast Cancer Wisconsin (Diagnostic) Data Set, however, it can be directly accessed from Scikit learn library's collection of datasets as... </a:t>
            </a: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sklearn.datasets.load_breast_cancer</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...also, CSV file of data has been externally loaded in the repo </a:t>
            </a:r>
            <a:endParaRPr lang="en-IN" sz="2400" dirty="0"/>
          </a:p>
        </p:txBody>
      </p:sp>
    </p:spTree>
    <p:extLst>
      <p:ext uri="{BB962C8B-B14F-4D97-AF65-F5344CB8AC3E}">
        <p14:creationId xmlns:p14="http://schemas.microsoft.com/office/powerpoint/2010/main" val="171629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EE41-9073-AEAA-229E-1AFDBA02245A}"/>
              </a:ext>
            </a:extLst>
          </p:cNvPr>
          <p:cNvSpPr>
            <a:spLocks noGrp="1"/>
          </p:cNvSpPr>
          <p:nvPr>
            <p:ph type="title"/>
          </p:nvPr>
        </p:nvSpPr>
        <p:spPr>
          <a:xfrm>
            <a:off x="2799471" y="609600"/>
            <a:ext cx="8468086" cy="529883"/>
          </a:xfrm>
        </p:spPr>
        <p:txBody>
          <a:bodyPr>
            <a:normAutofit fontScale="90000"/>
          </a:bodyPr>
          <a:lstStyle/>
          <a:p>
            <a:r>
              <a:rPr lang="en-US" dirty="0"/>
              <a:t>Data Visualization</a:t>
            </a:r>
            <a:endParaRPr lang="en-IN" dirty="0"/>
          </a:p>
        </p:txBody>
      </p:sp>
      <p:pic>
        <p:nvPicPr>
          <p:cNvPr id="5" name="Content Placeholder 4">
            <a:extLst>
              <a:ext uri="{FF2B5EF4-FFF2-40B4-BE49-F238E27FC236}">
                <a16:creationId xmlns:a16="http://schemas.microsoft.com/office/drawing/2014/main" id="{F76C4B78-49E3-2E58-7C8F-DB0D7BAA397B}"/>
              </a:ext>
            </a:extLst>
          </p:cNvPr>
          <p:cNvPicPr>
            <a:picLocks noGrp="1" noChangeAspect="1"/>
          </p:cNvPicPr>
          <p:nvPr>
            <p:ph idx="1"/>
          </p:nvPr>
        </p:nvPicPr>
        <p:blipFill>
          <a:blip r:embed="rId2"/>
          <a:stretch>
            <a:fillRect/>
          </a:stretch>
        </p:blipFill>
        <p:spPr>
          <a:xfrm>
            <a:off x="79979" y="1139483"/>
            <a:ext cx="5814383" cy="3714750"/>
          </a:xfrm>
        </p:spPr>
      </p:pic>
      <p:pic>
        <p:nvPicPr>
          <p:cNvPr id="7" name="Picture 6">
            <a:extLst>
              <a:ext uri="{FF2B5EF4-FFF2-40B4-BE49-F238E27FC236}">
                <a16:creationId xmlns:a16="http://schemas.microsoft.com/office/drawing/2014/main" id="{4C7D0C3C-2525-1B13-7E1C-8F5996350810}"/>
              </a:ext>
            </a:extLst>
          </p:cNvPr>
          <p:cNvPicPr>
            <a:picLocks noChangeAspect="1"/>
          </p:cNvPicPr>
          <p:nvPr/>
        </p:nvPicPr>
        <p:blipFill>
          <a:blip r:embed="rId3"/>
          <a:stretch>
            <a:fillRect/>
          </a:stretch>
        </p:blipFill>
        <p:spPr>
          <a:xfrm>
            <a:off x="6297640" y="2372763"/>
            <a:ext cx="5594439" cy="4176027"/>
          </a:xfrm>
          <a:prstGeom prst="rect">
            <a:avLst/>
          </a:prstGeom>
        </p:spPr>
      </p:pic>
      <p:sp>
        <p:nvSpPr>
          <p:cNvPr id="9" name="TextBox 8">
            <a:extLst>
              <a:ext uri="{FF2B5EF4-FFF2-40B4-BE49-F238E27FC236}">
                <a16:creationId xmlns:a16="http://schemas.microsoft.com/office/drawing/2014/main" id="{3B879D94-BE22-2A85-5B78-8C7F46267FBF}"/>
              </a:ext>
            </a:extLst>
          </p:cNvPr>
          <p:cNvSpPr txBox="1"/>
          <p:nvPr/>
        </p:nvSpPr>
        <p:spPr>
          <a:xfrm>
            <a:off x="1167619" y="5014784"/>
            <a:ext cx="4112455" cy="369332"/>
          </a:xfrm>
          <a:prstGeom prst="rect">
            <a:avLst/>
          </a:prstGeom>
          <a:noFill/>
        </p:spPr>
        <p:txBody>
          <a:bodyPr wrap="square" rtlCol="0">
            <a:spAutoFit/>
          </a:bodyPr>
          <a:lstStyle/>
          <a:p>
            <a:r>
              <a:rPr lang="en-US" dirty="0"/>
              <a:t>A Correlation matrix</a:t>
            </a:r>
            <a:endParaRPr lang="en-IN" dirty="0"/>
          </a:p>
        </p:txBody>
      </p:sp>
      <p:sp>
        <p:nvSpPr>
          <p:cNvPr id="10" name="TextBox 9">
            <a:extLst>
              <a:ext uri="{FF2B5EF4-FFF2-40B4-BE49-F238E27FC236}">
                <a16:creationId xmlns:a16="http://schemas.microsoft.com/office/drawing/2014/main" id="{505F0714-B913-9A23-80B5-F18EC1F3B8AB}"/>
              </a:ext>
            </a:extLst>
          </p:cNvPr>
          <p:cNvSpPr txBox="1"/>
          <p:nvPr/>
        </p:nvSpPr>
        <p:spPr>
          <a:xfrm>
            <a:off x="8437417" y="1878924"/>
            <a:ext cx="2258291" cy="369332"/>
          </a:xfrm>
          <a:prstGeom prst="rect">
            <a:avLst/>
          </a:prstGeom>
          <a:noFill/>
        </p:spPr>
        <p:txBody>
          <a:bodyPr wrap="square" rtlCol="0">
            <a:spAutoFit/>
          </a:bodyPr>
          <a:lstStyle/>
          <a:p>
            <a:r>
              <a:rPr lang="en-US" dirty="0"/>
              <a:t>A pair plot</a:t>
            </a:r>
            <a:endParaRPr lang="en-IN" dirty="0"/>
          </a:p>
        </p:txBody>
      </p:sp>
    </p:spTree>
    <p:extLst>
      <p:ext uri="{BB962C8B-B14F-4D97-AF65-F5344CB8AC3E}">
        <p14:creationId xmlns:p14="http://schemas.microsoft.com/office/powerpoint/2010/main" val="240103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BFCB-B0E7-666C-46FC-4AB495BE2C46}"/>
              </a:ext>
            </a:extLst>
          </p:cNvPr>
          <p:cNvSpPr>
            <a:spLocks noGrp="1"/>
          </p:cNvSpPr>
          <p:nvPr>
            <p:ph type="title"/>
          </p:nvPr>
        </p:nvSpPr>
        <p:spPr>
          <a:xfrm>
            <a:off x="913795" y="159581"/>
            <a:ext cx="10353762" cy="1257300"/>
          </a:xfrm>
        </p:spPr>
        <p:txBody>
          <a:bodyPr>
            <a:normAutofit fontScale="90000"/>
          </a:bodyPr>
          <a:lstStyle/>
          <a:p>
            <a:r>
              <a:rPr lang="en-US" dirty="0"/>
              <a:t>Algorithm Used(Support Vector Machine-SVM)</a:t>
            </a:r>
            <a:endParaRPr lang="en-IN" dirty="0"/>
          </a:p>
        </p:txBody>
      </p:sp>
      <p:sp>
        <p:nvSpPr>
          <p:cNvPr id="3" name="Content Placeholder 2">
            <a:extLst>
              <a:ext uri="{FF2B5EF4-FFF2-40B4-BE49-F238E27FC236}">
                <a16:creationId xmlns:a16="http://schemas.microsoft.com/office/drawing/2014/main" id="{47FC71CA-5F96-C57E-3E78-2FBD07D27848}"/>
              </a:ext>
            </a:extLst>
          </p:cNvPr>
          <p:cNvSpPr>
            <a:spLocks noGrp="1"/>
          </p:cNvSpPr>
          <p:nvPr>
            <p:ph idx="1"/>
          </p:nvPr>
        </p:nvSpPr>
        <p:spPr>
          <a:xfrm>
            <a:off x="913795" y="1274592"/>
            <a:ext cx="10353762" cy="4684568"/>
          </a:xfrm>
        </p:spPr>
        <p:txBody>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Projects Features Detection of Breast Cancer Using Machine Learning. It has been tested that while several machine learning models exist, Support Vector Machine or SVM in short is reported to have the highest accuracy of (approximately 97%) in detecting breast cancer. </a:t>
            </a:r>
          </a:p>
          <a:p>
            <a:pPr algn="just"/>
            <a:r>
              <a:rPr lang="en-US" sz="1600" b="0" i="0" dirty="0">
                <a:solidFill>
                  <a:schemeClr val="tx1"/>
                </a:solidFill>
                <a:effectLst/>
                <a:latin typeface="inter-regular"/>
              </a:rPr>
              <a:t>Support Vector Machine or SVM is one of the most popular Supervised Learning algorithms, which is used for Classification as well as Regression problems. However, primarily, it is used for Classification problems in Machine Learning.</a:t>
            </a:r>
          </a:p>
          <a:p>
            <a:pPr algn="just"/>
            <a:r>
              <a:rPr lang="en-US" sz="1600" b="0" i="0" dirty="0">
                <a:solidFill>
                  <a:schemeClr val="tx1"/>
                </a:solidFill>
                <a:effectLst/>
                <a:latin typeface="inter-regular"/>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algn="just"/>
            <a:endParaRPr lang="en-US" sz="1600" b="0" i="0" dirty="0">
              <a:solidFill>
                <a:schemeClr val="tx1"/>
              </a:solidFill>
              <a:effectLst/>
              <a:latin typeface="inter-regular"/>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D4309DDE-9066-4D8D-A9BF-023EDF0BFD2C}"/>
              </a:ext>
            </a:extLst>
          </p:cNvPr>
          <p:cNvPicPr>
            <a:picLocks noChangeAspect="1"/>
          </p:cNvPicPr>
          <p:nvPr/>
        </p:nvPicPr>
        <p:blipFill>
          <a:blip r:embed="rId2"/>
          <a:stretch>
            <a:fillRect/>
          </a:stretch>
        </p:blipFill>
        <p:spPr>
          <a:xfrm>
            <a:off x="4664107" y="3828830"/>
            <a:ext cx="4071929" cy="2753141"/>
          </a:xfrm>
          <a:prstGeom prst="rect">
            <a:avLst/>
          </a:prstGeom>
        </p:spPr>
      </p:pic>
    </p:spTree>
    <p:extLst>
      <p:ext uri="{BB962C8B-B14F-4D97-AF65-F5344CB8AC3E}">
        <p14:creationId xmlns:p14="http://schemas.microsoft.com/office/powerpoint/2010/main" val="1030736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2593-657E-A0A1-ED92-4FD40E33AF8F}"/>
              </a:ext>
            </a:extLst>
          </p:cNvPr>
          <p:cNvSpPr>
            <a:spLocks noGrp="1"/>
          </p:cNvSpPr>
          <p:nvPr>
            <p:ph type="title"/>
          </p:nvPr>
        </p:nvSpPr>
        <p:spPr>
          <a:xfrm>
            <a:off x="919119" y="150265"/>
            <a:ext cx="10353762" cy="1257300"/>
          </a:xfrm>
        </p:spPr>
        <p:txBody>
          <a:bodyPr/>
          <a:lstStyle/>
          <a:p>
            <a:r>
              <a:rPr lang="en-US" dirty="0"/>
              <a:t>Accuracy Metrics</a:t>
            </a:r>
            <a:endParaRPr lang="en-IN" dirty="0"/>
          </a:p>
        </p:txBody>
      </p:sp>
      <p:pic>
        <p:nvPicPr>
          <p:cNvPr id="5" name="Content Placeholder 4">
            <a:extLst>
              <a:ext uri="{FF2B5EF4-FFF2-40B4-BE49-F238E27FC236}">
                <a16:creationId xmlns:a16="http://schemas.microsoft.com/office/drawing/2014/main" id="{E2ED11C0-BDEE-6BFB-0218-365830DFB0FE}"/>
              </a:ext>
            </a:extLst>
          </p:cNvPr>
          <p:cNvPicPr>
            <a:picLocks noGrp="1" noChangeAspect="1"/>
          </p:cNvPicPr>
          <p:nvPr>
            <p:ph idx="1"/>
          </p:nvPr>
        </p:nvPicPr>
        <p:blipFill>
          <a:blip r:embed="rId2"/>
          <a:stretch>
            <a:fillRect/>
          </a:stretch>
        </p:blipFill>
        <p:spPr>
          <a:xfrm>
            <a:off x="204762" y="352894"/>
            <a:ext cx="3515216" cy="2553056"/>
          </a:xfrm>
        </p:spPr>
      </p:pic>
      <p:sp>
        <p:nvSpPr>
          <p:cNvPr id="7" name="TextBox 6">
            <a:extLst>
              <a:ext uri="{FF2B5EF4-FFF2-40B4-BE49-F238E27FC236}">
                <a16:creationId xmlns:a16="http://schemas.microsoft.com/office/drawing/2014/main" id="{45CBF455-7AE0-9E2C-19A0-58A18F50A87A}"/>
              </a:ext>
            </a:extLst>
          </p:cNvPr>
          <p:cNvSpPr txBox="1"/>
          <p:nvPr/>
        </p:nvSpPr>
        <p:spPr>
          <a:xfrm>
            <a:off x="4018990" y="1629422"/>
            <a:ext cx="7383301" cy="5078313"/>
          </a:xfrm>
          <a:prstGeom prst="rect">
            <a:avLst/>
          </a:prstGeom>
          <a:noFill/>
        </p:spPr>
        <p:txBody>
          <a:bodyPr wrap="square">
            <a:spAutoFit/>
          </a:bodyPr>
          <a:lstStyle/>
          <a:p>
            <a:pPr algn="l"/>
            <a:r>
              <a:rPr lang="en-US" b="1" i="0" dirty="0">
                <a:effectLst/>
                <a:latin typeface="source-serif-pro"/>
              </a:rPr>
              <a:t>What is Confusion Matrix and why you need it?</a:t>
            </a:r>
            <a:endParaRPr lang="en-US" b="0" i="0" dirty="0">
              <a:effectLst/>
              <a:latin typeface="source-serif-pro"/>
            </a:endParaRPr>
          </a:p>
          <a:p>
            <a:pPr algn="l"/>
            <a:r>
              <a:rPr lang="en-US" b="0" i="0" dirty="0">
                <a:effectLst/>
                <a:latin typeface="source-serif-pro"/>
              </a:rPr>
              <a:t>Well, it is a performance measurement for machine learning classification problem where output can be two or more classes. It is a table with 4 different combinations of predicted and actual values.</a:t>
            </a:r>
          </a:p>
          <a:p>
            <a:pPr algn="l"/>
            <a:r>
              <a:rPr lang="en-US" b="0" i="0" dirty="0">
                <a:effectLst/>
                <a:latin typeface="source-serif-pro"/>
              </a:rPr>
              <a:t>It is extremely useful for measuring Recall, Precision, Specificity, Accuracy, and most importantly AUC-ROC curves.</a:t>
            </a:r>
            <a:endParaRPr lang="en-US" dirty="0">
              <a:latin typeface="source-serif-pro"/>
            </a:endParaRPr>
          </a:p>
          <a:p>
            <a:pPr algn="l"/>
            <a:r>
              <a:rPr lang="en-US" b="1" i="0" dirty="0">
                <a:effectLst/>
                <a:latin typeface="source-serif-pro"/>
              </a:rPr>
              <a:t>True Positive:</a:t>
            </a:r>
            <a:endParaRPr lang="en-US" b="0" i="0" dirty="0">
              <a:effectLst/>
              <a:latin typeface="source-serif-pro"/>
            </a:endParaRPr>
          </a:p>
          <a:p>
            <a:pPr algn="l"/>
            <a:r>
              <a:rPr lang="en-US" b="0" i="0" dirty="0">
                <a:effectLst/>
                <a:latin typeface="source-serif-pro"/>
              </a:rPr>
              <a:t>Interpretation: You predicted positive and it’s true.</a:t>
            </a:r>
          </a:p>
          <a:p>
            <a:pPr algn="l"/>
            <a:r>
              <a:rPr lang="en-US" b="0" i="0" dirty="0">
                <a:effectLst/>
                <a:latin typeface="source-serif-pro"/>
              </a:rPr>
              <a:t>You predicted that a woman is pregnant and she actually is.</a:t>
            </a:r>
          </a:p>
          <a:p>
            <a:pPr algn="l"/>
            <a:r>
              <a:rPr lang="en-US" b="1" i="0" dirty="0">
                <a:effectLst/>
                <a:latin typeface="source-serif-pro"/>
              </a:rPr>
              <a:t>True Negative:</a:t>
            </a:r>
            <a:endParaRPr lang="en-US" b="0" i="0" dirty="0">
              <a:effectLst/>
              <a:latin typeface="source-serif-pro"/>
            </a:endParaRPr>
          </a:p>
          <a:p>
            <a:pPr algn="l"/>
            <a:r>
              <a:rPr lang="en-US" b="0" i="0" dirty="0">
                <a:effectLst/>
                <a:latin typeface="source-serif-pro"/>
              </a:rPr>
              <a:t>Interpretation: You predicted negative and it’s true.</a:t>
            </a:r>
          </a:p>
          <a:p>
            <a:pPr algn="l"/>
            <a:r>
              <a:rPr lang="en-US" b="0" i="0" dirty="0">
                <a:effectLst/>
                <a:latin typeface="source-serif-pro"/>
              </a:rPr>
              <a:t>You predicted that a man is not pregnant and he actually is not.</a:t>
            </a:r>
          </a:p>
          <a:p>
            <a:pPr algn="l"/>
            <a:r>
              <a:rPr lang="en-US" b="1" i="0" dirty="0">
                <a:effectLst/>
                <a:latin typeface="source-serif-pro"/>
              </a:rPr>
              <a:t>False Positive: (Type 1 Error)</a:t>
            </a:r>
            <a:endParaRPr lang="en-US" b="0" i="0" dirty="0">
              <a:effectLst/>
              <a:latin typeface="source-serif-pro"/>
            </a:endParaRPr>
          </a:p>
          <a:p>
            <a:pPr algn="l"/>
            <a:r>
              <a:rPr lang="en-US" b="0" i="0" dirty="0">
                <a:effectLst/>
                <a:latin typeface="source-serif-pro"/>
              </a:rPr>
              <a:t>Interpretation: You predicted positive and it’s false.</a:t>
            </a:r>
          </a:p>
          <a:p>
            <a:pPr algn="l"/>
            <a:r>
              <a:rPr lang="en-US" b="0" i="0" dirty="0">
                <a:effectLst/>
                <a:latin typeface="source-serif-pro"/>
              </a:rPr>
              <a:t>You predicted that a man is pregnant but he actually is not.</a:t>
            </a:r>
          </a:p>
          <a:p>
            <a:pPr algn="l"/>
            <a:r>
              <a:rPr lang="en-US" b="1" i="0" dirty="0">
                <a:effectLst/>
                <a:latin typeface="source-serif-pro"/>
              </a:rPr>
              <a:t>False Negative: (Type 2 Error)</a:t>
            </a:r>
            <a:endParaRPr lang="en-US" b="0" i="0" dirty="0">
              <a:effectLst/>
              <a:latin typeface="source-serif-pro"/>
            </a:endParaRPr>
          </a:p>
          <a:p>
            <a:pPr algn="l"/>
            <a:r>
              <a:rPr lang="en-US" b="0" i="0" dirty="0">
                <a:effectLst/>
                <a:latin typeface="source-serif-pro"/>
              </a:rPr>
              <a:t>Interpretation: You predicted negative and it’s false.</a:t>
            </a:r>
          </a:p>
          <a:p>
            <a:pPr algn="l"/>
            <a:endParaRPr lang="en-US" b="0" i="0" dirty="0">
              <a:effectLst/>
              <a:latin typeface="source-serif-pro"/>
            </a:endParaRPr>
          </a:p>
        </p:txBody>
      </p:sp>
      <p:pic>
        <p:nvPicPr>
          <p:cNvPr id="9" name="Picture 8">
            <a:extLst>
              <a:ext uri="{FF2B5EF4-FFF2-40B4-BE49-F238E27FC236}">
                <a16:creationId xmlns:a16="http://schemas.microsoft.com/office/drawing/2014/main" id="{1C93AED0-AE39-C825-2EFD-DA2441B71F63}"/>
              </a:ext>
            </a:extLst>
          </p:cNvPr>
          <p:cNvPicPr>
            <a:picLocks noChangeAspect="1"/>
          </p:cNvPicPr>
          <p:nvPr/>
        </p:nvPicPr>
        <p:blipFill>
          <a:blip r:embed="rId3"/>
          <a:stretch>
            <a:fillRect/>
          </a:stretch>
        </p:blipFill>
        <p:spPr>
          <a:xfrm>
            <a:off x="259618" y="3108579"/>
            <a:ext cx="3405504" cy="3295087"/>
          </a:xfrm>
          <a:prstGeom prst="rect">
            <a:avLst/>
          </a:prstGeom>
        </p:spPr>
      </p:pic>
    </p:spTree>
    <p:extLst>
      <p:ext uri="{BB962C8B-B14F-4D97-AF65-F5344CB8AC3E}">
        <p14:creationId xmlns:p14="http://schemas.microsoft.com/office/powerpoint/2010/main" val="1221453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104</TotalTime>
  <Words>834</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Bookman Old Style</vt:lpstr>
      <vt:lpstr>Calibri</vt:lpstr>
      <vt:lpstr>Franklin Gothic Book</vt:lpstr>
      <vt:lpstr>inter-regular</vt:lpstr>
      <vt:lpstr>source-serif-pro</vt:lpstr>
      <vt:lpstr>Wingdings 2</vt:lpstr>
      <vt:lpstr>SlateVTI</vt:lpstr>
      <vt:lpstr>DATA SCIENCE AND MACHINE LEARNING(DSML) PROJECT</vt:lpstr>
      <vt:lpstr>Introduction of the Problem</vt:lpstr>
      <vt:lpstr>Role of Machine Learning in Breast Cancer Detection</vt:lpstr>
      <vt:lpstr>Dataset Description </vt:lpstr>
      <vt:lpstr>Data Visualization</vt:lpstr>
      <vt:lpstr>Algorithm Used(Support Vector Machine-SVM)</vt:lpstr>
      <vt:lpstr>Accuracy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AND MACHINE LEARNING(DSML) PROJECT</dc:title>
  <dc:creator>Ritvik Chawla</dc:creator>
  <cp:lastModifiedBy>Ritvik Chawla</cp:lastModifiedBy>
  <cp:revision>2</cp:revision>
  <dcterms:created xsi:type="dcterms:W3CDTF">2023-04-15T04:44:13Z</dcterms:created>
  <dcterms:modified xsi:type="dcterms:W3CDTF">2023-04-15T06:28:24Z</dcterms:modified>
</cp:coreProperties>
</file>