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3" r:id="rId6"/>
    <p:sldId id="269" r:id="rId7"/>
    <p:sldId id="260"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itvik10/Evolution-from-Blackbox-models-to-LIME-and-SHAP-in-explainable-A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ancor7/Medical_Fraud_Detection_With_SHAP_Values/blob/master/data.rar" TargetMode="External"/><Relationship Id="rId2" Type="http://schemas.openxmlformats.org/officeDocument/2006/relationships/hyperlink" Target="https://github.com/dancor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FFD3-2DA3-A821-0891-648083FFD099}"/>
              </a:ext>
            </a:extLst>
          </p:cNvPr>
          <p:cNvSpPr>
            <a:spLocks noGrp="1"/>
          </p:cNvSpPr>
          <p:nvPr>
            <p:ph type="ctrTitle"/>
          </p:nvPr>
        </p:nvSpPr>
        <p:spPr>
          <a:xfrm>
            <a:off x="1915128" y="1593273"/>
            <a:ext cx="8361229" cy="2293407"/>
          </a:xfrm>
        </p:spPr>
        <p:txBody>
          <a:bodyPr/>
          <a:lstStyle/>
          <a:p>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b="1"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Healthcare Sector: Evolution from Blackbox Models to SHAP and LIME in Explainable AI</a:t>
            </a:r>
            <a:endParaRPr lang="en-IN" sz="4000" dirty="0"/>
          </a:p>
        </p:txBody>
      </p:sp>
      <p:sp>
        <p:nvSpPr>
          <p:cNvPr id="3" name="Subtitle 2">
            <a:extLst>
              <a:ext uri="{FF2B5EF4-FFF2-40B4-BE49-F238E27FC236}">
                <a16:creationId xmlns:a16="http://schemas.microsoft.com/office/drawing/2014/main" id="{6A6D2993-7FA1-4400-9725-69D906FFCB6B}"/>
              </a:ext>
            </a:extLst>
          </p:cNvPr>
          <p:cNvSpPr>
            <a:spLocks noGrp="1"/>
          </p:cNvSpPr>
          <p:nvPr>
            <p:ph type="subTitle" idx="1"/>
          </p:nvPr>
        </p:nvSpPr>
        <p:spPr>
          <a:xfrm>
            <a:off x="2679906" y="3956279"/>
            <a:ext cx="6831673" cy="1308448"/>
          </a:xfrm>
        </p:spPr>
        <p:txBody>
          <a:bodyPr/>
          <a:lstStyle/>
          <a:p>
            <a:r>
              <a:rPr lang="en-US" dirty="0"/>
              <a:t>-Ritvik Chawla, Section VI E</a:t>
            </a:r>
          </a:p>
          <a:p>
            <a:r>
              <a:rPr lang="en-US" dirty="0"/>
              <a:t>Registration Number: 209301056</a:t>
            </a:r>
          </a:p>
          <a:p>
            <a:r>
              <a:rPr lang="en-US" dirty="0"/>
              <a:t>Under the guidance of: Dr Rishi Gupta</a:t>
            </a:r>
          </a:p>
          <a:p>
            <a:endParaRPr lang="en-IN" dirty="0"/>
          </a:p>
        </p:txBody>
      </p:sp>
    </p:spTree>
    <p:extLst>
      <p:ext uri="{BB962C8B-B14F-4D97-AF65-F5344CB8AC3E}">
        <p14:creationId xmlns:p14="http://schemas.microsoft.com/office/powerpoint/2010/main" val="75565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9697-AEEB-9063-F2B2-50047D143CBE}"/>
              </a:ext>
            </a:extLst>
          </p:cNvPr>
          <p:cNvSpPr>
            <a:spLocks noGrp="1"/>
          </p:cNvSpPr>
          <p:nvPr>
            <p:ph type="title"/>
          </p:nvPr>
        </p:nvSpPr>
        <p:spPr>
          <a:xfrm>
            <a:off x="1371600" y="0"/>
            <a:ext cx="10155382" cy="789709"/>
          </a:xfrm>
        </p:spPr>
        <p:txBody>
          <a:bodyPr>
            <a:normAutofit fontScale="90000"/>
          </a:bodyPr>
          <a:lstStyle/>
          <a:p>
            <a:r>
              <a:rPr lang="en-US" sz="3200" dirty="0"/>
              <a:t>Beneficiary data(Left) || Inpatient and Outpatient data(Right)</a:t>
            </a:r>
            <a:endParaRPr lang="en-IN" sz="3200" dirty="0"/>
          </a:p>
        </p:txBody>
      </p:sp>
      <p:pic>
        <p:nvPicPr>
          <p:cNvPr id="4" name="Content Placeholder 3" descr="Table&#10;&#10;Description automatically generated">
            <a:extLst>
              <a:ext uri="{FF2B5EF4-FFF2-40B4-BE49-F238E27FC236}">
                <a16:creationId xmlns:a16="http://schemas.microsoft.com/office/drawing/2014/main" id="{5F235B76-31BF-C196-EC06-8A91A5D8C756}"/>
              </a:ext>
            </a:extLst>
          </p:cNvPr>
          <p:cNvPicPr>
            <a:picLocks noGrp="1" noChangeAspect="1"/>
          </p:cNvPicPr>
          <p:nvPr>
            <p:ph idx="1"/>
          </p:nvPr>
        </p:nvPicPr>
        <p:blipFill>
          <a:blip r:embed="rId2"/>
          <a:stretch>
            <a:fillRect/>
          </a:stretch>
        </p:blipFill>
        <p:spPr>
          <a:xfrm>
            <a:off x="1371600" y="1132772"/>
            <a:ext cx="4281055" cy="5039428"/>
          </a:xfrm>
          <a:prstGeom prst="rect">
            <a:avLst/>
          </a:prstGeom>
        </p:spPr>
      </p:pic>
      <p:pic>
        <p:nvPicPr>
          <p:cNvPr id="5" name="Picture 4">
            <a:extLst>
              <a:ext uri="{FF2B5EF4-FFF2-40B4-BE49-F238E27FC236}">
                <a16:creationId xmlns:a16="http://schemas.microsoft.com/office/drawing/2014/main" id="{7B76CC04-8978-6132-D695-F45898ADB580}"/>
              </a:ext>
            </a:extLst>
          </p:cNvPr>
          <p:cNvPicPr>
            <a:picLocks noChangeAspect="1"/>
          </p:cNvPicPr>
          <p:nvPr/>
        </p:nvPicPr>
        <p:blipFill>
          <a:blip r:embed="rId3"/>
          <a:stretch>
            <a:fillRect/>
          </a:stretch>
        </p:blipFill>
        <p:spPr>
          <a:xfrm>
            <a:off x="7026942" y="1046085"/>
            <a:ext cx="4328255" cy="5240251"/>
          </a:xfrm>
          <a:prstGeom prst="rect">
            <a:avLst/>
          </a:prstGeom>
        </p:spPr>
      </p:pic>
    </p:spTree>
    <p:extLst>
      <p:ext uri="{BB962C8B-B14F-4D97-AF65-F5344CB8AC3E}">
        <p14:creationId xmlns:p14="http://schemas.microsoft.com/office/powerpoint/2010/main" val="168731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5EF6-619E-EC63-971D-676DFB3D9D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15DBF64-C52C-D77F-B3D4-D33F36478026}"/>
              </a:ext>
            </a:extLst>
          </p:cNvPr>
          <p:cNvSpPr>
            <a:spLocks noGrp="1"/>
          </p:cNvSpPr>
          <p:nvPr>
            <p:ph idx="1"/>
          </p:nvPr>
        </p:nvSpPr>
        <p:spPr/>
        <p:txBody>
          <a:bodyPr/>
          <a:lstStyle/>
          <a:p>
            <a:r>
              <a:rPr lang="en-IN" sz="1800" dirty="0">
                <a:solidFill>
                  <a:srgbClr val="24292F"/>
                </a:solidFill>
                <a:latin typeface="Times New Roman" panose="02020603050405020304" pitchFamily="18" charset="0"/>
                <a:ea typeface="Calibri" panose="020F0502020204030204" pitchFamily="34" charset="0"/>
              </a:rPr>
              <a:t>P</a:t>
            </a:r>
            <a:r>
              <a:rPr lang="en-IN" sz="1800" dirty="0">
                <a:solidFill>
                  <a:srgbClr val="24292F"/>
                </a:solidFill>
                <a:effectLst/>
                <a:latin typeface="Times New Roman" panose="02020603050405020304" pitchFamily="18" charset="0"/>
                <a:ea typeface="Calibri" panose="020F0502020204030204" pitchFamily="34" charset="0"/>
              </a:rPr>
              <a:t>erform data cleaning, data mining, exploratory data analysis (EDA), pre-processing, feature engineering, balancing the data, and model building using the SHAP library in the </a:t>
            </a:r>
            <a:r>
              <a:rPr lang="en-IN" sz="1800" dirty="0" err="1">
                <a:solidFill>
                  <a:srgbClr val="24292F"/>
                </a:solidFill>
                <a:effectLst/>
                <a:latin typeface="Times New Roman" panose="02020603050405020304" pitchFamily="18" charset="0"/>
                <a:ea typeface="Calibri" panose="020F0502020204030204" pitchFamily="34" charset="0"/>
              </a:rPr>
              <a:t>catboost</a:t>
            </a:r>
            <a:r>
              <a:rPr lang="en-IN" sz="1800" dirty="0">
                <a:solidFill>
                  <a:srgbClr val="24292F"/>
                </a:solidFill>
                <a:effectLst/>
                <a:latin typeface="Times New Roman" panose="02020603050405020304" pitchFamily="18" charset="0"/>
                <a:ea typeface="Calibri" panose="020F0502020204030204" pitchFamily="34" charset="0"/>
              </a:rPr>
              <a:t> module to show the enhanced prediction percentage result of SHAP compared to black box models. </a:t>
            </a:r>
          </a:p>
          <a:p>
            <a:r>
              <a:rPr lang="en-IN" sz="1800" kern="1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Compare the accuracy of various algorithms and constantly upload work on GitHub to keep the progress saved.</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https://github.com/Ritvik10/Evolution-from-Blackbox-models-to-LIME-and-SHAP-in-explainable-AI</a:t>
            </a:r>
            <a:endParaRPr lang="en-IN" sz="1800" kern="100" dirty="0">
              <a:solidFill>
                <a:srgbClr val="24292F"/>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55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FBA9-8775-757C-1077-C0D9DFDF9929}"/>
              </a:ext>
            </a:extLst>
          </p:cNvPr>
          <p:cNvSpPr>
            <a:spLocks noGrp="1"/>
          </p:cNvSpPr>
          <p:nvPr>
            <p:ph type="title"/>
          </p:nvPr>
        </p:nvSpPr>
        <p:spPr/>
        <p:txBody>
          <a:bodyPr/>
          <a:lstStyle/>
          <a:p>
            <a:r>
              <a:rPr lang="en-US" dirty="0"/>
              <a:t>Future Plan</a:t>
            </a:r>
            <a:endParaRPr lang="en-IN" dirty="0"/>
          </a:p>
        </p:txBody>
      </p:sp>
      <p:sp>
        <p:nvSpPr>
          <p:cNvPr id="3" name="Content Placeholder 2">
            <a:extLst>
              <a:ext uri="{FF2B5EF4-FFF2-40B4-BE49-F238E27FC236}">
                <a16:creationId xmlns:a16="http://schemas.microsoft.com/office/drawing/2014/main" id="{21E7591C-02F3-9D66-EB4C-4CBE9B2EA46A}"/>
              </a:ext>
            </a:extLst>
          </p:cNvPr>
          <p:cNvSpPr>
            <a:spLocks noGrp="1"/>
          </p:cNvSpPr>
          <p:nvPr>
            <p:ph idx="1"/>
          </p:nvPr>
        </p:nvSpPr>
        <p:spPr/>
        <p:txBody>
          <a:bodyPr/>
          <a:lstStyle/>
          <a:p>
            <a:r>
              <a:rPr lang="en-US" dirty="0"/>
              <a:t> LIME-based model implementation and recording of the observations and accuracies.</a:t>
            </a:r>
          </a:p>
          <a:p>
            <a:r>
              <a:rPr lang="en-US" dirty="0"/>
              <a:t>Look into more research papers for more relevant content to put in the project.</a:t>
            </a:r>
          </a:p>
          <a:p>
            <a:endParaRPr lang="en-US" dirty="0"/>
          </a:p>
          <a:p>
            <a:endParaRPr lang="en-IN" dirty="0"/>
          </a:p>
        </p:txBody>
      </p:sp>
    </p:spTree>
    <p:extLst>
      <p:ext uri="{BB962C8B-B14F-4D97-AF65-F5344CB8AC3E}">
        <p14:creationId xmlns:p14="http://schemas.microsoft.com/office/powerpoint/2010/main" val="181324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89BD-2338-5B5E-DC34-08B37F1B550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C55B81F-BE7C-466C-C92C-BED09D9C8DB4}"/>
              </a:ext>
            </a:extLst>
          </p:cNvPr>
          <p:cNvSpPr>
            <a:spLocks noGrp="1"/>
          </p:cNvSpPr>
          <p:nvPr>
            <p:ph idx="1"/>
          </p:nvPr>
        </p:nvSpPr>
        <p:spPr>
          <a:xfrm>
            <a:off x="1371600" y="1427018"/>
            <a:ext cx="9601200" cy="4440382"/>
          </a:xfrm>
        </p:spPr>
        <p:txBody>
          <a:bodyPr>
            <a:normAutofit fontScale="77500" lnSpcReduction="20000"/>
          </a:bodyPr>
          <a:lstStyle/>
          <a:p>
            <a:pPr marL="0" indent="0">
              <a:lnSpc>
                <a:spcPct val="107000"/>
              </a:lnSpc>
              <a:spcAft>
                <a:spcPts val="800"/>
              </a:spcAft>
              <a:buNone/>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Parvathaneni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Naga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Srinivasu</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1N. Sandhya , 1RutvijH.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Jhaveri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2 and Roshani Raut 13 June 2022 “From Blackbox to Explainable AI in Healthcare: Existing Tools and Case Studies”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1,2 Ugochukwu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Onwudebelu</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1LIPN, Université Sorbonne Paris Nord, 99, avenue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jeanbaptiste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clément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93430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Villetaneuse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Paris &amp; 2Department of Computer Science Alex-Ekwueme Federal University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Ndufu</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-Alike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Ikwo</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(AE-FUNAI),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Abakaliki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Ebonyi State, Nigeria, September 2021 “The Third Wave of AI: Fraud Detection via Knowledge Graphs within Explainable AI”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SERHIY KANDUL, University of Zurich, Switzerland VINCENT MICHELI, University of Geneva, Switzerland JULIANE BECK, University of St. Gallen, Switzerland MARKUS KNEER, University of Zurich, Switzerland THOMAS BURRI, University of St. Gallen, Switzerland FRANÇOIS FLEURET, University of Geneva, Switzerland MARKUS CHRISTEN, University of Zurich, Switzerland, January 2023, “Explainable AI: A review of the empirical literature”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Tom Kraus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Lene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Ganschow</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Marlene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Eisenträger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Steffen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Wischmann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April 2022, “Explainable AI - Requirements, Use Cases and Solutions”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1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u="sng" kern="10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dancor7</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GitHub account, July 22, 2020, </a:t>
            </a:r>
            <a:r>
              <a:rPr lang="en-IN" sz="1800"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https://github.com/dancor7/Medical_Fraud_Detection_With_SHAP_Values/blob/master/data.rar</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977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3611-3535-7899-D259-6C6ED7D4ABA1}"/>
              </a:ext>
            </a:extLst>
          </p:cNvPr>
          <p:cNvSpPr>
            <a:spLocks noGrp="1"/>
          </p:cNvSpPr>
          <p:nvPr>
            <p:ph type="title"/>
          </p:nvPr>
        </p:nvSpPr>
        <p:spPr/>
        <p:txBody>
          <a:bodyPr/>
          <a:lstStyle/>
          <a:p>
            <a:pPr algn="ctr"/>
            <a:r>
              <a:rPr lang="en-US" dirty="0"/>
              <a:t>Purpose of underrating this topic</a:t>
            </a:r>
            <a:endParaRPr lang="en-IN" dirty="0"/>
          </a:p>
        </p:txBody>
      </p:sp>
      <p:sp>
        <p:nvSpPr>
          <p:cNvPr id="3" name="Content Placeholder 2">
            <a:extLst>
              <a:ext uri="{FF2B5EF4-FFF2-40B4-BE49-F238E27FC236}">
                <a16:creationId xmlns:a16="http://schemas.microsoft.com/office/drawing/2014/main" id="{3BF6AADB-C50B-E1F1-CCA2-F988AF4D4CF4}"/>
              </a:ext>
            </a:extLst>
          </p:cNvPr>
          <p:cNvSpPr>
            <a:spLocks noGrp="1"/>
          </p:cNvSpPr>
          <p:nvPr>
            <p:ph idx="1"/>
          </p:nvPr>
        </p:nvSpPr>
        <p:spPr>
          <a:xfrm>
            <a:off x="1371600" y="2285999"/>
            <a:ext cx="9601200" cy="4336473"/>
          </a:xfrm>
        </p:spPr>
        <p:txBody>
          <a:bodyPr>
            <a:normAutofit/>
          </a:bodyPr>
          <a:lstStyle/>
          <a:p>
            <a:r>
              <a:rPr lang="en-IN" sz="18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nterested in Machine Learning, Data Science and Artificial Intelligence, learning and exploring these domains since my fresher year at MUJ and I feel I can research more in these fields through this opportunity in my 6th-semester minor project. </a:t>
            </a:r>
          </a:p>
          <a:p>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major industry where explainable AI is being applied today is the healthcare sector, extensive research is being done for finding and refining techniques with more </a:t>
            </a:r>
            <a:r>
              <a:rPr lang="en-IN"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explainability</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want to research this domain since I have the skillset required to understand the practical functionalities of the explainable AI models and what could lie ahead. </a:t>
            </a:r>
          </a:p>
          <a:p>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will help me access further opportunities in the domain of explainable AI and will get me to explore the ongoing advancements in the medical sector since in the coming time, the health index will play a major role to check any community or nation’s development.</a:t>
            </a:r>
          </a:p>
          <a:p>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Wherever people are healthy, there will be progress and to meet such standards, technology needs to advance. Therefore, explainable AI and its toolkits will play an enormous role in the rising development of such standards.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21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8C2B-DC3A-CAC2-9AA0-1ED506223581}"/>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88B8C35C-60DA-63BD-57D5-50893879AAD6}"/>
              </a:ext>
            </a:extLst>
          </p:cNvPr>
          <p:cNvSpPr>
            <a:spLocks noGrp="1"/>
          </p:cNvSpPr>
          <p:nvPr>
            <p:ph idx="1"/>
          </p:nvPr>
        </p:nvSpPr>
        <p:spPr/>
        <p:txBody>
          <a:bodyPr/>
          <a:lstStyle/>
          <a:p>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problem we are trying to address through this minor project is so understand the reason why models like SHAP and LIME which are the focal points of explainable AI give greater efficiency in predicting outcomes in the health sector for several applications compared to black box models of before.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376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E26B-E081-1A6B-3337-F5FED34C9096}"/>
              </a:ext>
            </a:extLst>
          </p:cNvPr>
          <p:cNvSpPr>
            <a:spLocks noGrp="1"/>
          </p:cNvSpPr>
          <p:nvPr>
            <p:ph type="title"/>
          </p:nvPr>
        </p:nvSpPr>
        <p:spPr/>
        <p:txBody>
          <a:bodyPr/>
          <a:lstStyle/>
          <a:p>
            <a:r>
              <a:rPr lang="en-US" dirty="0"/>
              <a:t>What is Explainable AI?</a:t>
            </a:r>
            <a:endParaRPr lang="en-IN" dirty="0"/>
          </a:p>
        </p:txBody>
      </p:sp>
      <p:sp>
        <p:nvSpPr>
          <p:cNvPr id="3" name="Content Placeholder 2">
            <a:extLst>
              <a:ext uri="{FF2B5EF4-FFF2-40B4-BE49-F238E27FC236}">
                <a16:creationId xmlns:a16="http://schemas.microsoft.com/office/drawing/2014/main" id="{6850291A-3D39-252B-B379-D16D199973DE}"/>
              </a:ext>
            </a:extLst>
          </p:cNvPr>
          <p:cNvSpPr>
            <a:spLocks noGrp="1"/>
          </p:cNvSpPr>
          <p:nvPr>
            <p:ph idx="1"/>
          </p:nvPr>
        </p:nvSpPr>
        <p:spPr/>
        <p:txBody>
          <a:bodyPr/>
          <a:lstStyle/>
          <a:p>
            <a:r>
              <a:rPr lang="en-US" b="0" i="0" dirty="0">
                <a:solidFill>
                  <a:srgbClr val="525252"/>
                </a:solidFill>
                <a:effectLst/>
                <a:latin typeface="IBM Plex Sans" panose="020B0604020202020204" pitchFamily="34" charset="0"/>
              </a:rPr>
              <a:t>Explainable artificial intelligence (XAI) is a set of processes and methods that allows human users to comprehend and trust the results and output created by machine learning algorithms. Explainable AI is used to describe an AI model, its expected impact and potential biases. It helps characterize model accuracy, fairness, transparency and outcomes in AI-powered decision making. Explainable AI is crucial for an organization in building trust and confidence when putting AI models into production. AI </a:t>
            </a:r>
            <a:r>
              <a:rPr lang="en-US" b="0" i="0" dirty="0" err="1">
                <a:solidFill>
                  <a:srgbClr val="525252"/>
                </a:solidFill>
                <a:effectLst/>
                <a:latin typeface="IBM Plex Sans" panose="020B0604020202020204" pitchFamily="34" charset="0"/>
              </a:rPr>
              <a:t>explainability</a:t>
            </a:r>
            <a:r>
              <a:rPr lang="en-US" b="0" i="0" dirty="0">
                <a:solidFill>
                  <a:srgbClr val="525252"/>
                </a:solidFill>
                <a:effectLst/>
                <a:latin typeface="IBM Plex Sans" panose="020B0604020202020204" pitchFamily="34" charset="0"/>
              </a:rPr>
              <a:t> also helps an organization adopt a responsible approach to AI development.</a:t>
            </a:r>
          </a:p>
          <a:p>
            <a:r>
              <a:rPr lang="en-US" dirty="0">
                <a:solidFill>
                  <a:srgbClr val="525252"/>
                </a:solidFill>
                <a:latin typeface="IBM Plex Sans" panose="020B0604020202020204" pitchFamily="34" charset="0"/>
              </a:rPr>
              <a:t>What are black box models?</a:t>
            </a:r>
            <a:endParaRPr lang="en-IN" dirty="0"/>
          </a:p>
        </p:txBody>
      </p:sp>
    </p:spTree>
    <p:extLst>
      <p:ext uri="{BB962C8B-B14F-4D97-AF65-F5344CB8AC3E}">
        <p14:creationId xmlns:p14="http://schemas.microsoft.com/office/powerpoint/2010/main" val="400935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1274-AF41-DAF3-99BA-87C3B0C127F2}"/>
              </a:ext>
            </a:extLst>
          </p:cNvPr>
          <p:cNvSpPr>
            <a:spLocks noGrp="1"/>
          </p:cNvSpPr>
          <p:nvPr>
            <p:ph type="title"/>
          </p:nvPr>
        </p:nvSpPr>
        <p:spPr/>
        <p:txBody>
          <a:bodyPr/>
          <a:lstStyle/>
          <a:p>
            <a:r>
              <a:rPr lang="en-US" dirty="0"/>
              <a:t>What is SHAP?</a:t>
            </a:r>
            <a:endParaRPr lang="en-IN" dirty="0"/>
          </a:p>
        </p:txBody>
      </p:sp>
      <p:sp>
        <p:nvSpPr>
          <p:cNvPr id="3" name="Content Placeholder 2">
            <a:extLst>
              <a:ext uri="{FF2B5EF4-FFF2-40B4-BE49-F238E27FC236}">
                <a16:creationId xmlns:a16="http://schemas.microsoft.com/office/drawing/2014/main" id="{DE760A7D-5F14-F3FF-A3FA-4D43E00596A6}"/>
              </a:ext>
            </a:extLst>
          </p:cNvPr>
          <p:cNvSpPr>
            <a:spLocks noGrp="1"/>
          </p:cNvSpPr>
          <p:nvPr>
            <p:ph idx="1"/>
          </p:nvPr>
        </p:nvSpPr>
        <p:spPr/>
        <p:txBody>
          <a:bodyPr>
            <a:normAutofit/>
          </a:bodyPr>
          <a:lstStyle/>
          <a:p>
            <a:pPr algn="l"/>
            <a:r>
              <a:rPr lang="en-US" b="0" i="0" dirty="0">
                <a:solidFill>
                  <a:srgbClr val="292929"/>
                </a:solidFill>
                <a:effectLst/>
                <a:latin typeface="source-serif-pro"/>
              </a:rPr>
              <a:t>SHAP values (</a:t>
            </a:r>
            <a:r>
              <a:rPr lang="en-US" b="1" i="0" dirty="0" err="1">
                <a:solidFill>
                  <a:srgbClr val="292929"/>
                </a:solidFill>
                <a:effectLst/>
                <a:latin typeface="source-serif-pro"/>
              </a:rPr>
              <a:t>SH</a:t>
            </a:r>
            <a:r>
              <a:rPr lang="en-US" b="0" i="0" dirty="0" err="1">
                <a:solidFill>
                  <a:srgbClr val="292929"/>
                </a:solidFill>
                <a:effectLst/>
                <a:latin typeface="source-serif-pro"/>
              </a:rPr>
              <a:t>apley</a:t>
            </a:r>
            <a:r>
              <a:rPr lang="en-US" b="0" i="0" dirty="0">
                <a:solidFill>
                  <a:srgbClr val="292929"/>
                </a:solidFill>
                <a:effectLst/>
                <a:latin typeface="source-serif-pro"/>
              </a:rPr>
              <a:t> </a:t>
            </a:r>
            <a:r>
              <a:rPr lang="en-US" b="1" i="0" dirty="0">
                <a:solidFill>
                  <a:srgbClr val="292929"/>
                </a:solidFill>
                <a:effectLst/>
                <a:latin typeface="source-serif-pro"/>
              </a:rPr>
              <a:t>A</a:t>
            </a:r>
            <a:r>
              <a:rPr lang="en-US" b="0" i="0" dirty="0">
                <a:solidFill>
                  <a:srgbClr val="292929"/>
                </a:solidFill>
                <a:effectLst/>
                <a:latin typeface="source-serif-pro"/>
              </a:rPr>
              <a:t>dditive </a:t>
            </a:r>
            <a:r>
              <a:rPr lang="en-US" b="0" i="0" dirty="0" err="1">
                <a:solidFill>
                  <a:srgbClr val="292929"/>
                </a:solidFill>
                <a:effectLst/>
                <a:latin typeface="source-serif-pro"/>
              </a:rPr>
              <a:t>ex</a:t>
            </a:r>
            <a:r>
              <a:rPr lang="en-US" b="1" i="0" dirty="0" err="1">
                <a:solidFill>
                  <a:srgbClr val="292929"/>
                </a:solidFill>
                <a:effectLst/>
                <a:latin typeface="source-serif-pro"/>
              </a:rPr>
              <a:t>P</a:t>
            </a:r>
            <a:r>
              <a:rPr lang="en-US" b="0" i="0" dirty="0" err="1">
                <a:solidFill>
                  <a:srgbClr val="292929"/>
                </a:solidFill>
                <a:effectLst/>
                <a:latin typeface="source-serif-pro"/>
              </a:rPr>
              <a:t>lanations</a:t>
            </a:r>
            <a:r>
              <a:rPr lang="en-US" b="0" i="0" dirty="0">
                <a:solidFill>
                  <a:srgbClr val="292929"/>
                </a:solidFill>
                <a:effectLst/>
                <a:latin typeface="source-serif-pro"/>
              </a:rPr>
              <a:t>) is a method based on cooperative game theory and used to increase transparency and interpretability of machine learning models.</a:t>
            </a:r>
          </a:p>
          <a:p>
            <a:r>
              <a:rPr lang="en-US" b="0" i="0" dirty="0">
                <a:solidFill>
                  <a:srgbClr val="292929"/>
                </a:solidFill>
                <a:effectLst/>
                <a:latin typeface="source-serif-pro"/>
              </a:rPr>
              <a:t>Linear models, for example, can use their coefficients as a metric for the overall importance of each feature, but they are scaled with the scale of the variable itself, which might lead to distortions and misinterpretations. Also, the coefficient cannot account for the </a:t>
            </a:r>
            <a:r>
              <a:rPr lang="en-US" b="0" i="1" dirty="0">
                <a:solidFill>
                  <a:srgbClr val="292929"/>
                </a:solidFill>
                <a:effectLst/>
                <a:latin typeface="source-serif-pro"/>
              </a:rPr>
              <a:t>local</a:t>
            </a:r>
            <a:r>
              <a:rPr lang="en-US" b="0" i="0" dirty="0">
                <a:solidFill>
                  <a:srgbClr val="292929"/>
                </a:solidFill>
                <a:effectLst/>
                <a:latin typeface="source-serif-pro"/>
              </a:rPr>
              <a:t> importance of the feature, and how it changes with lower or higher values. The same can be said for feature </a:t>
            </a:r>
            <a:r>
              <a:rPr lang="en-US" b="0" i="0" dirty="0" err="1">
                <a:solidFill>
                  <a:srgbClr val="292929"/>
                </a:solidFill>
                <a:effectLst/>
                <a:latin typeface="source-serif-pro"/>
              </a:rPr>
              <a:t>importances</a:t>
            </a:r>
            <a:r>
              <a:rPr lang="en-US" b="0" i="0" dirty="0">
                <a:solidFill>
                  <a:srgbClr val="292929"/>
                </a:solidFill>
                <a:effectLst/>
                <a:latin typeface="source-serif-pro"/>
              </a:rPr>
              <a:t> of tree-based models, and this is why SHAP is useful for interpretability of models.</a:t>
            </a:r>
            <a:r>
              <a:rPr lang="en-US" altLang="en-US" i="1" dirty="0">
                <a:solidFill>
                  <a:srgbClr val="292929"/>
                </a:solidFill>
                <a:latin typeface="source-serif-pro"/>
              </a:rPr>
              <a:t> </a:t>
            </a:r>
          </a:p>
          <a:p>
            <a:r>
              <a:rPr lang="en-US" altLang="en-US" i="1" dirty="0">
                <a:solidFill>
                  <a:srgbClr val="292929"/>
                </a:solidFill>
                <a:latin typeface="source-serif-pro"/>
              </a:rPr>
              <a:t>Important: while SHAP shows the contribution or the importance of each feature on the prediction of the model, it does not evaluate the quality of the prediction itself.</a:t>
            </a:r>
            <a:endParaRPr lang="en-US" altLang="en-US" sz="1400" dirty="0">
              <a:solidFill>
                <a:schemeClr val="tx1"/>
              </a:solidFill>
            </a:endParaRPr>
          </a:p>
          <a:p>
            <a:endParaRPr lang="en-US" dirty="0">
              <a:solidFill>
                <a:srgbClr val="292929"/>
              </a:solidFill>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endParaRPr lang="en-IN" dirty="0"/>
          </a:p>
        </p:txBody>
      </p:sp>
      <p:sp>
        <p:nvSpPr>
          <p:cNvPr id="6" name="Rectangle 3">
            <a:extLst>
              <a:ext uri="{FF2B5EF4-FFF2-40B4-BE49-F238E27FC236}">
                <a16:creationId xmlns:a16="http://schemas.microsoft.com/office/drawing/2014/main" id="{2B21CD1B-5E04-3201-2D67-5F1B66C21253}"/>
              </a:ext>
            </a:extLst>
          </p:cNvPr>
          <p:cNvSpPr>
            <a:spLocks noChangeArrowheads="1"/>
          </p:cNvSpPr>
          <p:nvPr/>
        </p:nvSpPr>
        <p:spPr bwMode="auto">
          <a:xfrm>
            <a:off x="76200" y="6022032"/>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383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50CC-2CF0-7FF9-8541-9F56785451BC}"/>
              </a:ext>
            </a:extLst>
          </p:cNvPr>
          <p:cNvSpPr>
            <a:spLocks noGrp="1"/>
          </p:cNvSpPr>
          <p:nvPr>
            <p:ph type="title"/>
          </p:nvPr>
        </p:nvSpPr>
        <p:spPr/>
        <p:txBody>
          <a:bodyPr/>
          <a:lstStyle/>
          <a:p>
            <a:r>
              <a:rPr lang="en-US" dirty="0"/>
              <a:t>What is LIME?</a:t>
            </a:r>
            <a:endParaRPr lang="en-IN" dirty="0"/>
          </a:p>
        </p:txBody>
      </p:sp>
      <p:sp>
        <p:nvSpPr>
          <p:cNvPr id="3" name="Content Placeholder 2">
            <a:extLst>
              <a:ext uri="{FF2B5EF4-FFF2-40B4-BE49-F238E27FC236}">
                <a16:creationId xmlns:a16="http://schemas.microsoft.com/office/drawing/2014/main" id="{9817E897-6E65-8753-9739-D63731FC21F1}"/>
              </a:ext>
            </a:extLst>
          </p:cNvPr>
          <p:cNvSpPr>
            <a:spLocks noGrp="1"/>
          </p:cNvSpPr>
          <p:nvPr>
            <p:ph idx="1"/>
          </p:nvPr>
        </p:nvSpPr>
        <p:spPr>
          <a:xfrm>
            <a:off x="1371600" y="2286000"/>
            <a:ext cx="9601200" cy="4114800"/>
          </a:xfrm>
        </p:spPr>
        <p:txBody>
          <a:bodyPr/>
          <a:lstStyle/>
          <a:p>
            <a:pPr algn="l"/>
            <a:r>
              <a:rPr lang="en-US" sz="2800" b="0" i="0" dirty="0">
                <a:solidFill>
                  <a:srgbClr val="202124"/>
                </a:solidFill>
                <a:effectLst/>
                <a:latin typeface="arial" panose="020B0604020202020204" pitchFamily="34" charset="0"/>
              </a:rPr>
              <a:t>LIME, or Local Interpretable Model-Agnostic Explanations, is </a:t>
            </a:r>
            <a:r>
              <a:rPr lang="en-US" sz="2800" b="1" i="0" dirty="0">
                <a:solidFill>
                  <a:srgbClr val="202124"/>
                </a:solidFill>
                <a:effectLst/>
                <a:latin typeface="arial" panose="020B0604020202020204" pitchFamily="34" charset="0"/>
              </a:rPr>
              <a:t>an algorithm that can explain the predictions of any classifier or regressor in a faithful way, by approximating it locally with an interpretable model</a:t>
            </a:r>
            <a:r>
              <a:rPr lang="en-US" sz="2800" b="0" i="0" dirty="0">
                <a:solidFill>
                  <a:srgbClr val="202124"/>
                </a:solidFill>
                <a:effectLst/>
                <a:latin typeface="arial" panose="020B0604020202020204" pitchFamily="34" charset="0"/>
              </a:rPr>
              <a:t>.</a:t>
            </a:r>
          </a:p>
          <a:p>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298881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1945-43B3-84B2-5316-F25E5F38EF8C}"/>
              </a:ext>
            </a:extLst>
          </p:cNvPr>
          <p:cNvSpPr>
            <a:spLocks noGrp="1"/>
          </p:cNvSpPr>
          <p:nvPr>
            <p:ph type="title"/>
          </p:nvPr>
        </p:nvSpPr>
        <p:spPr/>
        <p:txBody>
          <a:bodyPr/>
          <a:lstStyle/>
          <a:p>
            <a:pPr algn="ctr"/>
            <a:r>
              <a:rPr lang="en-US" dirty="0"/>
              <a:t>Research Objectives</a:t>
            </a:r>
            <a:endParaRPr lang="en-IN" dirty="0"/>
          </a:p>
        </p:txBody>
      </p:sp>
      <p:sp>
        <p:nvSpPr>
          <p:cNvPr id="3" name="Content Placeholder 2">
            <a:extLst>
              <a:ext uri="{FF2B5EF4-FFF2-40B4-BE49-F238E27FC236}">
                <a16:creationId xmlns:a16="http://schemas.microsoft.com/office/drawing/2014/main" id="{A138FEC7-D377-055A-F88D-301A9DB55FE0}"/>
              </a:ext>
            </a:extLst>
          </p:cNvPr>
          <p:cNvSpPr>
            <a:spLocks noGrp="1"/>
          </p:cNvSpPr>
          <p:nvPr>
            <p:ph idx="1"/>
          </p:nvPr>
        </p:nvSpPr>
        <p:spPr>
          <a:xfrm>
            <a:off x="1371600" y="2286000"/>
            <a:ext cx="9601200" cy="4017818"/>
          </a:xfrm>
        </p:spPr>
        <p:txBody>
          <a:bodyPr>
            <a:normAutofit fontScale="25000" lnSpcReduction="20000"/>
          </a:bodyPr>
          <a:lstStyle/>
          <a:p>
            <a:pPr marL="987552" indent="0">
              <a:lnSpc>
                <a:spcPct val="107000"/>
              </a:lnSpc>
              <a:spcAft>
                <a:spcPts val="800"/>
              </a:spcAft>
              <a:buNone/>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8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Explaining the several domains in which XAI models and systems can be included making the models noticeable.</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8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Discuss the different systems, such as explainable models based on LIME and SHAP.</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8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Talk about the many toolkits that are offered to make the model explainable under different explainable variables.</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8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Present the numerous </a:t>
            </a:r>
            <a:r>
              <a:rPr lang="en-IN" sz="8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explainability</a:t>
            </a:r>
            <a:r>
              <a:rPr lang="en-IN" sz="8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categories connected to the decision models in intricate detail.</a:t>
            </a: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8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study would be easier to understand as healthcare-related case studies and statistical analyses are presented.</a:t>
            </a:r>
            <a:endParaRPr lang="en-IN" sz="8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348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52CB-E01F-11E5-BA19-A54356EB9BCF}"/>
              </a:ext>
            </a:extLst>
          </p:cNvPr>
          <p:cNvSpPr>
            <a:spLocks noGrp="1"/>
          </p:cNvSpPr>
          <p:nvPr>
            <p:ph type="title"/>
          </p:nvPr>
        </p:nvSpPr>
        <p:spPr/>
        <p:txBody>
          <a:bodyPr>
            <a:normAutofit fontScale="90000"/>
          </a:bodyPr>
          <a:lstStyle/>
          <a:p>
            <a:pPr marL="342900" lvl="0" indent="-342900" algn="ctr" fontAlgn="base">
              <a:lnSpc>
                <a:spcPct val="107000"/>
              </a:lnSpc>
              <a:spcAft>
                <a:spcPts val="800"/>
              </a:spcAft>
            </a:pPr>
            <a:r>
              <a:rPr lang="en-IN" sz="4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 and Framework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EF85CEE-9CC2-E816-E98C-22572FCB09D1}"/>
              </a:ext>
            </a:extLst>
          </p:cNvPr>
          <p:cNvSpPr>
            <a:spLocks noGrp="1"/>
          </p:cNvSpPr>
          <p:nvPr>
            <p:ph idx="1"/>
          </p:nvPr>
        </p:nvSpPr>
        <p:spPr/>
        <p:txBody>
          <a:bodyPr/>
          <a:lstStyle/>
          <a:p>
            <a:pPr marL="0" indent="0">
              <a:buNone/>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Architecture </a:t>
            </a: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Google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Notebooks/ Kaggle</a:t>
            </a:r>
          </a:p>
          <a:p>
            <a:pPr marL="0" indent="0">
              <a:buNone/>
            </a:pPr>
            <a:r>
              <a:rPr lang="en-IN" kern="100" dirty="0">
                <a:latin typeface="Calibri" panose="020F0502020204030204" pitchFamily="34" charset="0"/>
                <a:ea typeface="Calibri" panose="020F0502020204030204" pitchFamily="34" charset="0"/>
                <a:cs typeface="Times New Roman" panose="02020603050405020304" pitchFamily="18" charset="0"/>
              </a:rPr>
              <a:t>2)</a:t>
            </a:r>
            <a:r>
              <a:rPr lang="en-IN" sz="1800" kern="0" dirty="0">
                <a:solidFill>
                  <a:srgbClr val="000000"/>
                </a:solidFill>
                <a:effectLst/>
                <a:latin typeface="Times New Roman" panose="02020603050405020304" pitchFamily="18" charset="0"/>
                <a:ea typeface="Times New Roman" panose="02020603050405020304" pitchFamily="18" charset="0"/>
              </a:rPr>
              <a:t> Algorithms, Techniques etc</a:t>
            </a:r>
            <a:endParaRPr lang="en-IN"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IN"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Numpy</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Pandas, Seaborn, Matplotlib, </a:t>
            </a:r>
            <a:r>
              <a:rPr lang="en-IN"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catboost</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shap</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etc</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09057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243B-C78F-4C41-59B0-AB80DBFBFD97}"/>
              </a:ext>
            </a:extLst>
          </p:cNvPr>
          <p:cNvSpPr>
            <a:spLocks noGrp="1"/>
          </p:cNvSpPr>
          <p:nvPr>
            <p:ph type="title"/>
          </p:nvPr>
        </p:nvSpPr>
        <p:spPr/>
        <p:txBody>
          <a:bodyPr/>
          <a:lstStyle/>
          <a:p>
            <a:r>
              <a:rPr lang="en-US" dirty="0"/>
              <a:t>Work </a:t>
            </a:r>
            <a:endParaRPr lang="en-IN" dirty="0"/>
          </a:p>
        </p:txBody>
      </p:sp>
      <p:sp>
        <p:nvSpPr>
          <p:cNvPr id="3" name="Content Placeholder 2">
            <a:extLst>
              <a:ext uri="{FF2B5EF4-FFF2-40B4-BE49-F238E27FC236}">
                <a16:creationId xmlns:a16="http://schemas.microsoft.com/office/drawing/2014/main" id="{4316FCF3-195B-C170-A199-ABCE09B204B0}"/>
              </a:ext>
            </a:extLst>
          </p:cNvPr>
          <p:cNvSpPr>
            <a:spLocks noGrp="1"/>
          </p:cNvSpPr>
          <p:nvPr>
            <p:ph idx="1"/>
          </p:nvPr>
        </p:nvSpPr>
        <p:spPr/>
        <p:txBody>
          <a:bodyPr/>
          <a:lstStyle/>
          <a:p>
            <a:r>
              <a:rPr lang="en-IN" sz="1800" kern="0" dirty="0">
                <a:solidFill>
                  <a:srgbClr val="000000"/>
                </a:solidFill>
                <a:effectLst/>
                <a:latin typeface="Times New Roman" panose="02020603050405020304" pitchFamily="18" charset="0"/>
                <a:ea typeface="Times New Roman" panose="02020603050405020304" pitchFamily="18" charset="0"/>
              </a:rPr>
              <a:t>Relevant articles were searched on various sources on the internet.</a:t>
            </a:r>
          </a:p>
          <a:p>
            <a:r>
              <a:rPr lang="en-IN" sz="1800" kern="0" dirty="0">
                <a:solidFill>
                  <a:srgbClr val="000000"/>
                </a:solidFill>
                <a:effectLst/>
                <a:latin typeface="Times New Roman" panose="02020603050405020304" pitchFamily="18" charset="0"/>
                <a:ea typeface="Times New Roman" panose="02020603050405020304" pitchFamily="18" charset="0"/>
              </a:rPr>
              <a:t>Took out appropriate and relevant content which can help explain the problem statement.</a:t>
            </a:r>
          </a:p>
          <a:p>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Explainability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on a local vs. global scale, agnostic and model-specific models, XAI model characteristics, locally interpretable and model-independent justifications, Additive explanations by Shapley, frameworks, and toolkits, etc.</a:t>
            </a:r>
          </a:p>
          <a:p>
            <a:r>
              <a:rPr lang="en-IN" sz="1800" dirty="0">
                <a:effectLst/>
                <a:latin typeface="Times New Roman" panose="02020603050405020304" pitchFamily="18" charset="0"/>
                <a:ea typeface="Calibri" panose="020F0502020204030204" pitchFamily="34" charset="0"/>
              </a:rPr>
              <a:t>Using GitHub, found medical data on medical fraud detection </a:t>
            </a:r>
            <a:endParaRPr lang="en-IN" dirty="0"/>
          </a:p>
        </p:txBody>
      </p:sp>
    </p:spTree>
    <p:extLst>
      <p:ext uri="{BB962C8B-B14F-4D97-AF65-F5344CB8AC3E}">
        <p14:creationId xmlns:p14="http://schemas.microsoft.com/office/powerpoint/2010/main" val="35223356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{41838802-8F50-432D-BB2D-DB7838F3EBB3}tf10001105</Template>
  <TotalTime>294</TotalTime>
  <Words>1143</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Calibri</vt:lpstr>
      <vt:lpstr>Franklin Gothic Book</vt:lpstr>
      <vt:lpstr>IBM Plex Sans</vt:lpstr>
      <vt:lpstr>Segoe UI</vt:lpstr>
      <vt:lpstr>source-serif-pro</vt:lpstr>
      <vt:lpstr>Symbol</vt:lpstr>
      <vt:lpstr>Times New Roman</vt:lpstr>
      <vt:lpstr>Crop</vt:lpstr>
      <vt:lpstr> The Healthcare Sector: Evolution from Blackbox Models to SHAP and LIME in Explainable AI</vt:lpstr>
      <vt:lpstr>Purpose of underrating this topic</vt:lpstr>
      <vt:lpstr>Problem Statement</vt:lpstr>
      <vt:lpstr>What is Explainable AI?</vt:lpstr>
      <vt:lpstr>What is SHAP?</vt:lpstr>
      <vt:lpstr>What is LIME?</vt:lpstr>
      <vt:lpstr>Research Objectives</vt:lpstr>
      <vt:lpstr>Methodology and Framework    </vt:lpstr>
      <vt:lpstr>Work </vt:lpstr>
      <vt:lpstr>Beneficiary data(Left) || Inpatient and Outpatient data(Right)</vt:lpstr>
      <vt:lpstr>PowerPoint Presentation</vt:lpstr>
      <vt:lpstr>Future Plan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Healthcare Sector: Evolution from Blackbox Models to SHAP and LIME in Explainable AI</dc:title>
  <dc:creator>Ritvik Chawla [CSE - 2020]</dc:creator>
  <cp:lastModifiedBy>Ritvik Chawla [CSE - 2020]</cp:lastModifiedBy>
  <cp:revision>4</cp:revision>
  <dcterms:created xsi:type="dcterms:W3CDTF">2023-03-22T08:11:30Z</dcterms:created>
  <dcterms:modified xsi:type="dcterms:W3CDTF">2023-03-22T20:47:56Z</dcterms:modified>
</cp:coreProperties>
</file>