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73" r:id="rId6"/>
    <p:sldId id="294" r:id="rId7"/>
    <p:sldId id="278" r:id="rId8"/>
    <p:sldId id="277" r:id="rId9"/>
    <p:sldId id="279" r:id="rId10"/>
    <p:sldId id="280" r:id="rId11"/>
    <p:sldId id="298" r:id="rId12"/>
    <p:sldId id="281" r:id="rId13"/>
    <p:sldId id="293" r:id="rId14"/>
    <p:sldId id="292" r:id="rId15"/>
    <p:sldId id="295" r:id="rId16"/>
    <p:sldId id="296" r:id="rId17"/>
    <p:sldId id="297" r:id="rId18"/>
    <p:sldId id="271"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43F"/>
    <a:srgbClr val="EDF0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1" autoAdjust="0"/>
    <p:restoredTop sz="95747" autoAdjust="0"/>
  </p:normalViewPr>
  <p:slideViewPr>
    <p:cSldViewPr snapToGrid="0">
      <p:cViewPr>
        <p:scale>
          <a:sx n="116" d="100"/>
          <a:sy n="116" d="100"/>
        </p:scale>
        <p:origin x="1024" y="10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35685324"/>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Rectangle 13"/>
          <p:cNvSpPr/>
          <p:nvPr/>
        </p:nvSpPr>
        <p:spPr>
          <a:xfrm>
            <a:off x="98852" y="86496"/>
            <a:ext cx="11998413" cy="6685007"/>
          </a:xfrm>
          <a:prstGeom prst="rect">
            <a:avLst/>
          </a:prstGeom>
          <a:ln w="28575">
            <a:solidFill>
              <a:srgbClr val="46B0F9"/>
            </a:solidFill>
            <a:miter/>
          </a:ln>
        </p:spPr>
        <p:txBody>
          <a:bodyPr lIns="45719" rIns="45719" anchor="ctr"/>
          <a:lstStyle/>
          <a:p>
            <a:pPr algn="ctr">
              <a:defRPr>
                <a:solidFill>
                  <a:srgbClr val="FFFFFF"/>
                </a:solidFill>
              </a:defRPr>
            </a:pPr>
            <a:endParaRPr/>
          </a:p>
        </p:txBody>
      </p:sp>
      <p:pic>
        <p:nvPicPr>
          <p:cNvPr id="14" name="Picture 2" descr="Picture 2"/>
          <p:cNvPicPr>
            <a:picLocks noChangeAspect="1"/>
          </p:cNvPicPr>
          <p:nvPr/>
        </p:nvPicPr>
        <p:blipFill>
          <a:blip r:embed="rId2"/>
          <a:srcRect t="12813" r="7453"/>
          <a:stretch>
            <a:fillRect/>
          </a:stretch>
        </p:blipFill>
        <p:spPr>
          <a:xfrm>
            <a:off x="10718089" y="127821"/>
            <a:ext cx="1336258" cy="540775"/>
          </a:xfrm>
          <a:prstGeom prst="rect">
            <a:avLst/>
          </a:prstGeom>
          <a:ln w="12700">
            <a:miter lim="400000"/>
          </a:ln>
        </p:spPr>
      </p:pic>
      <p:sp>
        <p:nvSpPr>
          <p:cNvPr id="15" name="Title Text"/>
          <p:cNvSpPr txBox="1">
            <a:spLocks noGrp="1"/>
          </p:cNvSpPr>
          <p:nvPr>
            <p:ph type="title"/>
          </p:nvPr>
        </p:nvSpPr>
        <p:spPr>
          <a:xfrm>
            <a:off x="1524000" y="1122362"/>
            <a:ext cx="9144000" cy="2387601"/>
          </a:xfrm>
          <a:prstGeom prst="rect">
            <a:avLst/>
          </a:prstGeom>
        </p:spPr>
        <p:txBody>
          <a:bodyPr anchor="b">
            <a:normAutofit/>
          </a:bodyPr>
          <a:lstStyle>
            <a:lvl1pPr algn="ctr">
              <a:defRPr sz="6000"/>
            </a:lvl1pPr>
          </a:lstStyle>
          <a:p>
            <a:r>
              <a:t>Title Text</a:t>
            </a:r>
          </a:p>
        </p:txBody>
      </p:sp>
      <p:sp>
        <p:nvSpPr>
          <p:cNvPr id="16" name="Body Level One…"/>
          <p:cNvSpPr txBox="1">
            <a:spLocks noGrp="1"/>
          </p:cNvSpPr>
          <p:nvPr>
            <p:ph type="body" sz="quarter" idx="1"/>
          </p:nvPr>
        </p:nvSpPr>
        <p:spPr>
          <a:xfrm>
            <a:off x="1524000" y="3602037"/>
            <a:ext cx="9144000" cy="1655763"/>
          </a:xfrm>
          <a:prstGeom prst="rect">
            <a:avLst/>
          </a:prstGeom>
        </p:spPr>
        <p:txBody>
          <a:bodyPr>
            <a:normAutofit/>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 name="Rectangle 13"/>
          <p:cNvSpPr/>
          <p:nvPr/>
        </p:nvSpPr>
        <p:spPr>
          <a:xfrm>
            <a:off x="98852" y="86496"/>
            <a:ext cx="11998413" cy="6685007"/>
          </a:xfrm>
          <a:prstGeom prst="rect">
            <a:avLst/>
          </a:prstGeom>
          <a:ln w="28575">
            <a:solidFill>
              <a:srgbClr val="46B0F9"/>
            </a:solidFill>
            <a:miter/>
          </a:ln>
        </p:spPr>
        <p:txBody>
          <a:bodyPr lIns="45719" rIns="45719" anchor="ctr"/>
          <a:lstStyle/>
          <a:p>
            <a:pPr algn="ctr">
              <a:defRPr>
                <a:solidFill>
                  <a:srgbClr val="FFFFFF"/>
                </a:solidFill>
              </a:defRPr>
            </a:pPr>
            <a:endParaRPr/>
          </a:p>
        </p:txBody>
      </p:sp>
      <p:pic>
        <p:nvPicPr>
          <p:cNvPr id="32" name="Picture 2" descr="Picture 2"/>
          <p:cNvPicPr>
            <a:picLocks noChangeAspect="1"/>
          </p:cNvPicPr>
          <p:nvPr/>
        </p:nvPicPr>
        <p:blipFill>
          <a:blip r:embed="rId2"/>
          <a:srcRect t="12813" r="7453"/>
          <a:stretch>
            <a:fillRect/>
          </a:stretch>
        </p:blipFill>
        <p:spPr>
          <a:xfrm>
            <a:off x="10718089" y="127821"/>
            <a:ext cx="1336258" cy="540775"/>
          </a:xfrm>
          <a:prstGeom prst="rect">
            <a:avLst/>
          </a:prstGeom>
          <a:ln w="12700">
            <a:miter lim="400000"/>
          </a:ln>
        </p:spPr>
      </p:pic>
      <p:sp>
        <p:nvSpPr>
          <p:cNvPr id="33" name="Slide Number"/>
          <p:cNvSpPr txBox="1">
            <a:spLocks noGrp="1"/>
          </p:cNvSpPr>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3"/>
          <p:cNvSpPr/>
          <p:nvPr/>
        </p:nvSpPr>
        <p:spPr>
          <a:xfrm>
            <a:off x="98852" y="86496"/>
            <a:ext cx="11998413" cy="6685007"/>
          </a:xfrm>
          <a:prstGeom prst="rect">
            <a:avLst/>
          </a:prstGeom>
          <a:ln w="28575">
            <a:solidFill>
              <a:srgbClr val="46B0F9"/>
            </a:solidFill>
            <a:miter/>
          </a:ln>
        </p:spPr>
        <p:txBody>
          <a:bodyPr lIns="45719" rIns="45719" anchor="ctr"/>
          <a:lstStyle/>
          <a:p>
            <a:pPr algn="ctr">
              <a:defRPr>
                <a:solidFill>
                  <a:srgbClr val="FFFFFF"/>
                </a:solidFill>
              </a:defRPr>
            </a:pPr>
            <a:endParaRPr/>
          </a:p>
        </p:txBody>
      </p:sp>
      <p:pic>
        <p:nvPicPr>
          <p:cNvPr id="3" name="Picture 2" descr="Picture 2"/>
          <p:cNvPicPr>
            <a:picLocks noChangeAspect="1"/>
          </p:cNvPicPr>
          <p:nvPr/>
        </p:nvPicPr>
        <p:blipFill>
          <a:blip r:embed="rId5"/>
          <a:srcRect t="12813" r="7453"/>
          <a:stretch>
            <a:fillRect/>
          </a:stretch>
        </p:blipFill>
        <p:spPr>
          <a:xfrm>
            <a:off x="10718089" y="127821"/>
            <a:ext cx="1336258" cy="540775"/>
          </a:xfrm>
          <a:prstGeom prst="rect">
            <a:avLst/>
          </a:prstGeom>
          <a:ln w="12700">
            <a:miter lim="400000"/>
          </a:ln>
        </p:spPr>
      </p:pic>
      <p:sp>
        <p:nvSpPr>
          <p:cNvPr id="4"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EF784744-CB5A-EB6D-C122-3AB0FD5314FE}"/>
              </a:ext>
            </a:extLst>
          </p:cNvPr>
          <p:cNvSpPr/>
          <p:nvPr/>
        </p:nvSpPr>
        <p:spPr>
          <a:xfrm>
            <a:off x="568499" y="4336243"/>
            <a:ext cx="5226572" cy="156820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1600" b="1" strike="noStrike" spc="-1" dirty="0">
                <a:solidFill>
                  <a:srgbClr val="000000"/>
                </a:solidFill>
                <a:latin typeface="Times New Roman"/>
              </a:rPr>
              <a:t>SUBMITTED BY:-</a:t>
            </a:r>
          </a:p>
          <a:p>
            <a:endParaRPr lang="en-US" sz="1600" b="1" spc="-1" dirty="0">
              <a:solidFill>
                <a:srgbClr val="000000"/>
              </a:solidFill>
              <a:latin typeface="Times New Roman"/>
            </a:endParaRPr>
          </a:p>
          <a:p>
            <a:endParaRPr lang="en-US" sz="1600" b="1" spc="-1" dirty="0">
              <a:solidFill>
                <a:srgbClr val="000000"/>
              </a:solidFill>
              <a:latin typeface="Times New Roman"/>
            </a:endParaRPr>
          </a:p>
          <a:p>
            <a:endParaRPr lang="en-US" sz="1600" b="1" spc="-1" dirty="0">
              <a:solidFill>
                <a:srgbClr val="000000"/>
              </a:solidFill>
              <a:latin typeface="Times New Roman"/>
            </a:endParaRPr>
          </a:p>
          <a:p>
            <a:endParaRPr lang="en-US" sz="1600" b="1" spc="-1" dirty="0">
              <a:solidFill>
                <a:srgbClr val="000000"/>
              </a:solidFill>
              <a:latin typeface="Times New Roman"/>
            </a:endParaRPr>
          </a:p>
          <a:p>
            <a:endParaRPr lang="en-US" sz="1600" b="1" spc="-1" dirty="0">
              <a:solidFill>
                <a:srgbClr val="000000"/>
              </a:solidFill>
              <a:latin typeface="Times New Roman"/>
            </a:endParaRPr>
          </a:p>
        </p:txBody>
      </p:sp>
      <p:sp>
        <p:nvSpPr>
          <p:cNvPr id="42" name="Rectangle 2"/>
          <p:cNvSpPr/>
          <p:nvPr/>
        </p:nvSpPr>
        <p:spPr>
          <a:xfrm>
            <a:off x="10667999" y="150471"/>
            <a:ext cx="1381248" cy="682906"/>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43" name="Picture 7" descr="Picture 7"/>
          <p:cNvPicPr>
            <a:picLocks noChangeAspect="1"/>
          </p:cNvPicPr>
          <p:nvPr/>
        </p:nvPicPr>
        <p:blipFill>
          <a:blip r:embed="rId2"/>
          <a:stretch>
            <a:fillRect/>
          </a:stretch>
        </p:blipFill>
        <p:spPr>
          <a:xfrm>
            <a:off x="304828" y="126108"/>
            <a:ext cx="876171" cy="1491679"/>
          </a:xfrm>
          <a:prstGeom prst="rect">
            <a:avLst/>
          </a:prstGeom>
          <a:ln w="12700">
            <a:miter lim="400000"/>
          </a:ln>
        </p:spPr>
      </p:pic>
      <p:pic>
        <p:nvPicPr>
          <p:cNvPr id="44" name="Picture 4" descr="Picture 4"/>
          <p:cNvPicPr>
            <a:picLocks noChangeAspect="1"/>
          </p:cNvPicPr>
          <p:nvPr/>
        </p:nvPicPr>
        <p:blipFill>
          <a:blip r:embed="rId3"/>
          <a:stretch>
            <a:fillRect/>
          </a:stretch>
        </p:blipFill>
        <p:spPr>
          <a:xfrm>
            <a:off x="7485016" y="143687"/>
            <a:ext cx="4564229" cy="1474100"/>
          </a:xfrm>
          <a:prstGeom prst="rect">
            <a:avLst/>
          </a:prstGeom>
          <a:ln w="12700">
            <a:miter lim="400000"/>
          </a:ln>
        </p:spPr>
      </p:pic>
      <p:sp>
        <p:nvSpPr>
          <p:cNvPr id="45" name="TextBox 1"/>
          <p:cNvSpPr txBox="1"/>
          <p:nvPr/>
        </p:nvSpPr>
        <p:spPr>
          <a:xfrm>
            <a:off x="2791096" y="1818795"/>
            <a:ext cx="660980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vl1pPr>
          </a:lstStyle>
          <a:p>
            <a:pPr algn="ctr"/>
            <a:r>
              <a:rPr dirty="0">
                <a:latin typeface="Times New Roman" panose="02020603050405020304" pitchFamily="18" charset="0"/>
                <a:cs typeface="Times New Roman" panose="02020603050405020304" pitchFamily="18" charset="0"/>
              </a:rPr>
              <a:t>Minor Project</a:t>
            </a:r>
            <a:r>
              <a:rPr lang="en-US" dirty="0">
                <a:latin typeface="Times New Roman" panose="02020603050405020304" pitchFamily="18" charset="0"/>
                <a:cs typeface="Times New Roman" panose="02020603050405020304" pitchFamily="18" charset="0"/>
              </a:rPr>
              <a:t> - II</a:t>
            </a:r>
            <a:endParaRPr dirty="0">
              <a:latin typeface="Times New Roman" panose="02020603050405020304" pitchFamily="18" charset="0"/>
              <a:cs typeface="Times New Roman" panose="02020603050405020304" pitchFamily="18" charset="0"/>
            </a:endParaRPr>
          </a:p>
        </p:txBody>
      </p:sp>
      <p:sp>
        <p:nvSpPr>
          <p:cNvPr id="46" name="TextBox 3"/>
          <p:cNvSpPr txBox="1"/>
          <p:nvPr/>
        </p:nvSpPr>
        <p:spPr>
          <a:xfrm>
            <a:off x="902265" y="2817055"/>
            <a:ext cx="10591743"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3200" b="1"/>
            </a:lvl1pPr>
          </a:lstStyle>
          <a:p>
            <a:r>
              <a:rPr lang="en-US" dirty="0">
                <a:latin typeface="Times New Roman" panose="02020603050405020304" pitchFamily="18" charset="0"/>
                <a:cs typeface="Times New Roman" panose="02020603050405020304" pitchFamily="18" charset="0"/>
              </a:rPr>
              <a:t>Contextualized Data Processing with </a:t>
            </a:r>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and Vector Databases</a:t>
            </a:r>
            <a:endParaRPr dirty="0">
              <a:latin typeface="Times New Roman" panose="02020603050405020304" pitchFamily="18" charset="0"/>
              <a:cs typeface="Times New Roman" panose="02020603050405020304" pitchFamily="18" charset="0"/>
            </a:endParaRPr>
          </a:p>
        </p:txBody>
      </p:sp>
      <p:sp>
        <p:nvSpPr>
          <p:cNvPr id="47" name="TextBox 11"/>
          <p:cNvSpPr txBox="1"/>
          <p:nvPr/>
        </p:nvSpPr>
        <p:spPr>
          <a:xfrm>
            <a:off x="8523514" y="4797181"/>
            <a:ext cx="3092266"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lang="en-US" sz="1800" i="1" strike="noStrike" spc="-1" dirty="0">
                <a:solidFill>
                  <a:srgbClr val="000000"/>
                </a:solidFill>
                <a:latin typeface="Times New Roman"/>
              </a:rPr>
              <a:t>Under Guidance of</a:t>
            </a:r>
            <a:r>
              <a:rPr lang="en-US" sz="1800" strike="noStrike" spc="-1" dirty="0">
                <a:solidFill>
                  <a:srgbClr val="000000"/>
                </a:solidFill>
                <a:latin typeface="Times New Roman"/>
              </a:rPr>
              <a:t>:</a:t>
            </a:r>
          </a:p>
          <a:p>
            <a:r>
              <a:rPr lang="en-US" b="1" spc="-1" dirty="0">
                <a:latin typeface="Times New Roman"/>
              </a:rPr>
              <a:t>Dr. </a:t>
            </a:r>
            <a:r>
              <a:rPr lang="en-US" b="1" spc="-1" dirty="0" err="1">
                <a:latin typeface="Times New Roman"/>
              </a:rPr>
              <a:t>Sahinur</a:t>
            </a:r>
            <a:r>
              <a:rPr lang="en-US" b="1" spc="-1" dirty="0">
                <a:latin typeface="Times New Roman"/>
              </a:rPr>
              <a:t> Rahman </a:t>
            </a:r>
            <a:r>
              <a:rPr lang="en-US" b="1" spc="-1" dirty="0" err="1">
                <a:latin typeface="Times New Roman"/>
              </a:rPr>
              <a:t>Laskar</a:t>
            </a:r>
            <a:endParaRPr lang="en-US" sz="1800" b="0" strike="noStrike" spc="-1" dirty="0">
              <a:latin typeface="Arial"/>
            </a:endParaRPr>
          </a:p>
        </p:txBody>
      </p:sp>
      <p:graphicFrame>
        <p:nvGraphicFramePr>
          <p:cNvPr id="48" name="Table 1"/>
          <p:cNvGraphicFramePr/>
          <p:nvPr>
            <p:extLst>
              <p:ext uri="{D42A27DB-BD31-4B8C-83A1-F6EECF244321}">
                <p14:modId xmlns:p14="http://schemas.microsoft.com/office/powerpoint/2010/main" val="3901204696"/>
              </p:ext>
            </p:extLst>
          </p:nvPr>
        </p:nvGraphicFramePr>
        <p:xfrm>
          <a:off x="645457" y="4778211"/>
          <a:ext cx="4575768" cy="1568208"/>
        </p:xfrm>
        <a:graphic>
          <a:graphicData uri="http://schemas.openxmlformats.org/drawingml/2006/table">
            <a:tbl>
              <a:tblPr bandRow="1">
                <a:tableStyleId>{4C3C2611-4C71-4FC5-86AE-919BDF0F9419}</a:tableStyleId>
              </a:tblPr>
              <a:tblGrid>
                <a:gridCol w="1899424">
                  <a:extLst>
                    <a:ext uri="{9D8B030D-6E8A-4147-A177-3AD203B41FA5}">
                      <a16:colId xmlns:a16="http://schemas.microsoft.com/office/drawing/2014/main" val="20000"/>
                    </a:ext>
                  </a:extLst>
                </a:gridCol>
                <a:gridCol w="1088255">
                  <a:extLst>
                    <a:ext uri="{9D8B030D-6E8A-4147-A177-3AD203B41FA5}">
                      <a16:colId xmlns:a16="http://schemas.microsoft.com/office/drawing/2014/main" val="20001"/>
                    </a:ext>
                  </a:extLst>
                </a:gridCol>
                <a:gridCol w="1588089">
                  <a:extLst>
                    <a:ext uri="{9D8B030D-6E8A-4147-A177-3AD203B41FA5}">
                      <a16:colId xmlns:a16="http://schemas.microsoft.com/office/drawing/2014/main" val="20002"/>
                    </a:ext>
                  </a:extLst>
                </a:gridCol>
              </a:tblGrid>
              <a:tr h="392052">
                <a:tc>
                  <a:txBody>
                    <a:bodyPr/>
                    <a:lstStyle/>
                    <a:p>
                      <a:pPr algn="just" defTabSz="457200">
                        <a:defRPr sz="1800"/>
                      </a:pPr>
                      <a:r>
                        <a:rPr sz="1600" b="1" dirty="0">
                          <a:latin typeface="Times New Roman"/>
                          <a:ea typeface="Times New Roman"/>
                          <a:cs typeface="Times New Roman"/>
                          <a:sym typeface="Times New Roman"/>
                        </a:rPr>
                        <a:t>Name</a:t>
                      </a:r>
                    </a:p>
                  </a:txBody>
                  <a:tcPr marL="12700" marR="12700" marT="12700" marB="12700" horzOverflow="overflow"/>
                </a:tc>
                <a:tc>
                  <a:txBody>
                    <a:bodyPr/>
                    <a:lstStyle/>
                    <a:p>
                      <a:pPr algn="just" defTabSz="457200">
                        <a:defRPr sz="1800"/>
                      </a:pPr>
                      <a:r>
                        <a:rPr sz="1600" b="1">
                          <a:latin typeface="Times New Roman"/>
                          <a:ea typeface="Times New Roman"/>
                          <a:cs typeface="Times New Roman"/>
                          <a:sym typeface="Times New Roman"/>
                        </a:rPr>
                        <a:t>SAP ID</a:t>
                      </a:r>
                    </a:p>
                  </a:txBody>
                  <a:tcPr marL="12700" marR="12700" marT="12700" marB="12700" horzOverflow="overflow"/>
                </a:tc>
                <a:tc>
                  <a:txBody>
                    <a:bodyPr/>
                    <a:lstStyle/>
                    <a:p>
                      <a:pPr algn="just" defTabSz="457200">
                        <a:defRPr sz="1800"/>
                      </a:pPr>
                      <a:r>
                        <a:rPr sz="1600" b="1" dirty="0">
                          <a:latin typeface="Times New Roman"/>
                          <a:ea typeface="Times New Roman"/>
                          <a:cs typeface="Times New Roman"/>
                          <a:sym typeface="Times New Roman"/>
                        </a:rPr>
                        <a:t>Roll. No.</a:t>
                      </a:r>
                    </a:p>
                  </a:txBody>
                  <a:tcPr marL="12700" marR="12700" marT="12700" marB="12700" horzOverflow="overflow"/>
                </a:tc>
                <a:extLst>
                  <a:ext uri="{0D108BD9-81ED-4DB2-BD59-A6C34878D82A}">
                    <a16:rowId xmlns:a16="http://schemas.microsoft.com/office/drawing/2014/main" val="10000"/>
                  </a:ext>
                </a:extLst>
              </a:tr>
              <a:tr h="392052">
                <a:tc>
                  <a:txBody>
                    <a:bodyPr/>
                    <a:lstStyle/>
                    <a:p>
                      <a:pPr algn="just" defTabSz="457200">
                        <a:defRPr sz="1800"/>
                      </a:pPr>
                      <a:r>
                        <a:rPr sz="1600" dirty="0" err="1">
                          <a:latin typeface="Times New Roman"/>
                          <a:ea typeface="Times New Roman"/>
                          <a:cs typeface="Times New Roman"/>
                          <a:sym typeface="Times New Roman"/>
                        </a:rPr>
                        <a:t>Debanjana</a:t>
                      </a:r>
                      <a:r>
                        <a:rPr sz="1600" dirty="0">
                          <a:latin typeface="Times New Roman"/>
                          <a:ea typeface="Times New Roman"/>
                          <a:cs typeface="Times New Roman"/>
                          <a:sym typeface="Times New Roman"/>
                        </a:rPr>
                        <a:t> Pal</a:t>
                      </a:r>
                    </a:p>
                  </a:txBody>
                  <a:tcPr marL="12700" marR="12700" marT="12700" marB="12700" horzOverflow="overflow"/>
                </a:tc>
                <a:tc>
                  <a:txBody>
                    <a:bodyPr/>
                    <a:lstStyle/>
                    <a:p>
                      <a:pPr algn="l" defTabSz="457200">
                        <a:defRPr sz="1800"/>
                      </a:pPr>
                      <a:r>
                        <a:rPr sz="1600" dirty="0">
                          <a:latin typeface="Times New Roman"/>
                          <a:ea typeface="Times New Roman"/>
                          <a:cs typeface="Times New Roman"/>
                          <a:sym typeface="Times New Roman"/>
                        </a:rPr>
                        <a:t>500101914</a:t>
                      </a:r>
                      <a:r>
                        <a:rPr lang="en-IN" sz="1600" dirty="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a:txBody>
                  <a:tcPr marL="12700" marR="12700" marT="12700" marB="12700" horzOverflow="overflow"/>
                </a:tc>
                <a:tc>
                  <a:txBody>
                    <a:bodyPr/>
                    <a:lstStyle/>
                    <a:p>
                      <a:pPr algn="just" defTabSz="457200">
                        <a:defRPr sz="1800"/>
                      </a:pPr>
                      <a:r>
                        <a:rPr sz="1600" dirty="0">
                          <a:latin typeface="Times New Roman"/>
                          <a:ea typeface="Times New Roman"/>
                          <a:cs typeface="Times New Roman"/>
                          <a:sym typeface="Times New Roman"/>
                        </a:rPr>
                        <a:t>R2142220062</a:t>
                      </a:r>
                    </a:p>
                  </a:txBody>
                  <a:tcPr marL="12700" marR="12700" marT="12700" marB="12700" horzOverflow="overflow"/>
                </a:tc>
                <a:extLst>
                  <a:ext uri="{0D108BD9-81ED-4DB2-BD59-A6C34878D82A}">
                    <a16:rowId xmlns:a16="http://schemas.microsoft.com/office/drawing/2014/main" val="10001"/>
                  </a:ext>
                </a:extLst>
              </a:tr>
              <a:tr h="392052">
                <a:tc>
                  <a:txBody>
                    <a:bodyPr/>
                    <a:lstStyle/>
                    <a:p>
                      <a:pPr algn="just" defTabSz="457200">
                        <a:defRPr sz="1800"/>
                      </a:pPr>
                      <a:r>
                        <a:rPr lang="en-IN" sz="1600" dirty="0" err="1">
                          <a:latin typeface="Times New Roman"/>
                          <a:ea typeface="Times New Roman"/>
                          <a:cs typeface="Times New Roman"/>
                          <a:sym typeface="Times New Roman"/>
                        </a:rPr>
                        <a:t>Ritvik</a:t>
                      </a:r>
                      <a:r>
                        <a:rPr lang="en-IN" sz="1600" dirty="0">
                          <a:latin typeface="Times New Roman"/>
                          <a:ea typeface="Times New Roman"/>
                          <a:cs typeface="Times New Roman"/>
                          <a:sym typeface="Times New Roman"/>
                        </a:rPr>
                        <a:t> Gupta</a:t>
                      </a:r>
                      <a:endParaRPr sz="1600" dirty="0">
                        <a:latin typeface="Times New Roman"/>
                        <a:ea typeface="Times New Roman"/>
                        <a:cs typeface="Times New Roman"/>
                        <a:sym typeface="Times New Roman"/>
                      </a:endParaRPr>
                    </a:p>
                  </a:txBody>
                  <a:tcPr marL="12700" marR="12700" marT="12700" marB="12700" horzOverflow="overflow"/>
                </a:tc>
                <a:tc>
                  <a:txBody>
                    <a:bodyPr/>
                    <a:lstStyle/>
                    <a:p>
                      <a:pPr algn="l" defTabSz="457200">
                        <a:defRPr sz="1800"/>
                      </a:pPr>
                      <a:r>
                        <a:rPr lang="en-IN" sz="1600" dirty="0">
                          <a:latin typeface="Times New Roman"/>
                          <a:ea typeface="Times New Roman"/>
                          <a:cs typeface="Times New Roman"/>
                          <a:sym typeface="Times New Roman"/>
                        </a:rPr>
                        <a:t>500106977</a:t>
                      </a:r>
                      <a:endParaRPr sz="1600" dirty="0">
                        <a:latin typeface="Times New Roman"/>
                        <a:ea typeface="Times New Roman"/>
                        <a:cs typeface="Times New Roman"/>
                        <a:sym typeface="Times New Roman"/>
                      </a:endParaRPr>
                    </a:p>
                  </a:txBody>
                  <a:tcPr marL="12700" marR="12700" marT="12700" marB="12700" horzOverflow="overflow"/>
                </a:tc>
                <a:tc>
                  <a:txBody>
                    <a:bodyPr/>
                    <a:lstStyle/>
                    <a:p>
                      <a:pPr algn="just" defTabSz="457200">
                        <a:defRPr sz="1800"/>
                      </a:pPr>
                      <a:r>
                        <a:rPr lang="en-IN" sz="1600" dirty="0">
                          <a:latin typeface="Times New Roman"/>
                          <a:ea typeface="Times New Roman"/>
                          <a:cs typeface="Times New Roman"/>
                          <a:sym typeface="Times New Roman"/>
                        </a:rPr>
                        <a:t>R2142220280</a:t>
                      </a:r>
                      <a:endParaRPr sz="1600" dirty="0">
                        <a:latin typeface="Times New Roman"/>
                        <a:ea typeface="Times New Roman"/>
                        <a:cs typeface="Times New Roman"/>
                        <a:sym typeface="Times New Roman"/>
                      </a:endParaRPr>
                    </a:p>
                  </a:txBody>
                  <a:tcPr marL="12700" marR="12700" marT="12700" marB="12700" horzOverflow="overflow"/>
                </a:tc>
                <a:extLst>
                  <a:ext uri="{0D108BD9-81ED-4DB2-BD59-A6C34878D82A}">
                    <a16:rowId xmlns:a16="http://schemas.microsoft.com/office/drawing/2014/main" val="10003"/>
                  </a:ext>
                </a:extLst>
              </a:tr>
              <a:tr h="392052">
                <a:tc>
                  <a:txBody>
                    <a:bodyPr/>
                    <a:lstStyle/>
                    <a:p>
                      <a:pPr algn="just" defTabSz="457200">
                        <a:defRPr sz="1800"/>
                      </a:pPr>
                      <a:r>
                        <a:rPr lang="en-IN" sz="1600" dirty="0">
                          <a:latin typeface="Times New Roman"/>
                          <a:ea typeface="Times New Roman"/>
                          <a:cs typeface="Times New Roman"/>
                          <a:sym typeface="Times New Roman"/>
                        </a:rPr>
                        <a:t>Milind </a:t>
                      </a:r>
                      <a:r>
                        <a:rPr lang="en-IN" sz="1600" dirty="0" err="1">
                          <a:latin typeface="Times New Roman"/>
                          <a:ea typeface="Times New Roman"/>
                          <a:cs typeface="Times New Roman"/>
                          <a:sym typeface="Times New Roman"/>
                        </a:rPr>
                        <a:t>Vishwakarma</a:t>
                      </a:r>
                      <a:endParaRPr sz="1600" dirty="0">
                        <a:latin typeface="Times New Roman"/>
                        <a:ea typeface="Times New Roman"/>
                        <a:cs typeface="Times New Roman"/>
                        <a:sym typeface="Times New Roman"/>
                      </a:endParaRPr>
                    </a:p>
                  </a:txBody>
                  <a:tcPr marL="12700" marR="12700" marT="12700" marB="12700" horzOverflow="overflow"/>
                </a:tc>
                <a:tc>
                  <a:txBody>
                    <a:bodyPr/>
                    <a:lstStyle/>
                    <a:p>
                      <a:pPr algn="l" defTabSz="457200">
                        <a:defRPr sz="1800"/>
                      </a:pPr>
                      <a:r>
                        <a:rPr sz="1600" dirty="0">
                          <a:latin typeface="Times New Roman"/>
                          <a:ea typeface="Times New Roman"/>
                          <a:cs typeface="Times New Roman"/>
                          <a:sym typeface="Times New Roman"/>
                        </a:rPr>
                        <a:t>50010</a:t>
                      </a:r>
                      <a:r>
                        <a:rPr lang="en-IN" sz="1600" dirty="0">
                          <a:latin typeface="Times New Roman"/>
                          <a:ea typeface="Times New Roman"/>
                          <a:cs typeface="Times New Roman"/>
                          <a:sym typeface="Times New Roman"/>
                        </a:rPr>
                        <a:t>5627</a:t>
                      </a:r>
                      <a:endParaRPr sz="1600" dirty="0">
                        <a:latin typeface="Times New Roman"/>
                        <a:ea typeface="Times New Roman"/>
                        <a:cs typeface="Times New Roman"/>
                        <a:sym typeface="Times New Roman"/>
                      </a:endParaRPr>
                    </a:p>
                  </a:txBody>
                  <a:tcPr marL="12700" marR="12700" marT="12700" marB="12700" horzOverflow="overflow"/>
                </a:tc>
                <a:tc>
                  <a:txBody>
                    <a:bodyPr/>
                    <a:lstStyle/>
                    <a:p>
                      <a:pPr algn="just" defTabSz="457200">
                        <a:defRPr sz="1800"/>
                      </a:pPr>
                      <a:r>
                        <a:rPr lang="en-IN" sz="1600" dirty="0">
                          <a:latin typeface="Times New Roman"/>
                          <a:ea typeface="Times New Roman"/>
                          <a:cs typeface="Times New Roman"/>
                          <a:sym typeface="Times New Roman"/>
                        </a:rPr>
                        <a:t>R2142221227</a:t>
                      </a:r>
                    </a:p>
                  </a:txBody>
                  <a:tcPr marL="12700" marR="12700" marT="12700" marB="12700"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1"/>
          <p:cNvSpPr txBox="1"/>
          <p:nvPr/>
        </p:nvSpPr>
        <p:spPr>
          <a:xfrm>
            <a:off x="385701" y="278864"/>
            <a:ext cx="7438924"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b="1">
                <a:solidFill>
                  <a:srgbClr val="46B0FA"/>
                </a:solidFill>
                <a:latin typeface="Arial"/>
                <a:ea typeface="Arial"/>
                <a:cs typeface="Arial"/>
                <a:sym typeface="Arial"/>
              </a:defRPr>
            </a:lvl1pPr>
          </a:lstStyle>
          <a:p>
            <a:r>
              <a:rPr lang="en-IN"/>
              <a:t>2. </a:t>
            </a:r>
            <a:r>
              <a:rPr lang="en-US" dirty="0"/>
              <a:t>Objectives</a:t>
            </a:r>
            <a:endParaRPr dirty="0"/>
          </a:p>
        </p:txBody>
      </p:sp>
      <p:sp>
        <p:nvSpPr>
          <p:cNvPr id="57" name="TextBox 4"/>
          <p:cNvSpPr txBox="1"/>
          <p:nvPr/>
        </p:nvSpPr>
        <p:spPr>
          <a:xfrm>
            <a:off x="781214" y="1262270"/>
            <a:ext cx="10622945" cy="88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Times New Roman"/>
                <a:ea typeface="Times New Roman"/>
                <a:cs typeface="Times New Roman"/>
                <a:sym typeface="Times New Roman"/>
              </a:defRPr>
            </a:lvl1pPr>
          </a:lstStyle>
          <a:p>
            <a:br/>
            <a:endParaRPr/>
          </a:p>
        </p:txBody>
      </p:sp>
      <p:sp>
        <p:nvSpPr>
          <p:cNvPr id="58" name="1.1 Purpose:…"/>
          <p:cNvSpPr txBox="1"/>
          <p:nvPr/>
        </p:nvSpPr>
        <p:spPr>
          <a:xfrm>
            <a:off x="1123246" y="1354281"/>
            <a:ext cx="9973380" cy="3139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gn="just">
              <a:buFont typeface="+mj-lt"/>
              <a:buAutoNum type="arabicPeriod" startAt="5"/>
              <a:defRPr>
                <a:latin typeface="+mn-lt"/>
                <a:ea typeface="+mn-ea"/>
                <a:cs typeface="+mn-cs"/>
                <a:sym typeface="Helvetica"/>
              </a:defRPr>
            </a:pPr>
            <a:r>
              <a:rPr lang="en-US" b="1" dirty="0"/>
              <a:t>Dynamic Q&amp;A System: </a:t>
            </a:r>
          </a:p>
          <a:p>
            <a:pPr algn="just">
              <a:defRPr>
                <a:latin typeface="+mn-lt"/>
                <a:ea typeface="+mn-ea"/>
                <a:cs typeface="+mn-cs"/>
                <a:sym typeface="Helvetica"/>
              </a:defRPr>
            </a:pPr>
            <a:endParaRPr lang="en-US" dirty="0"/>
          </a:p>
          <a:p>
            <a:pPr algn="just">
              <a:defRPr>
                <a:latin typeface="+mn-lt"/>
                <a:ea typeface="+mn-ea"/>
                <a:cs typeface="+mn-cs"/>
                <a:sym typeface="Helvetica"/>
              </a:defRPr>
            </a:pPr>
            <a:r>
              <a:rPr lang="en-US" dirty="0"/>
              <a:t>Create a question-answering system powered by a LLM, enabling users to ask questions in natural language and receive relevant answers. This would provide comprehensive support and information within the application, addressing user queries about the platform’s functionalities.</a:t>
            </a:r>
          </a:p>
          <a:p>
            <a:pPr algn="just">
              <a:defRPr>
                <a:latin typeface="+mn-lt"/>
                <a:ea typeface="+mn-ea"/>
                <a:cs typeface="+mn-cs"/>
                <a:sym typeface="Helvetica"/>
              </a:defRPr>
            </a:pPr>
            <a:endParaRPr lang="en-US" dirty="0"/>
          </a:p>
          <a:p>
            <a:pPr algn="just">
              <a:defRPr>
                <a:latin typeface="+mn-lt"/>
                <a:ea typeface="+mn-ea"/>
                <a:cs typeface="+mn-cs"/>
                <a:sym typeface="Helvetica"/>
              </a:defRPr>
            </a:pPr>
            <a:endParaRPr lang="en-US" dirty="0"/>
          </a:p>
          <a:p>
            <a:pPr algn="just">
              <a:defRPr>
                <a:latin typeface="+mn-lt"/>
                <a:ea typeface="+mn-ea"/>
                <a:cs typeface="+mn-cs"/>
                <a:sym typeface="Helvetica"/>
              </a:defRPr>
            </a:pPr>
            <a:endParaRPr lang="en-US" dirty="0"/>
          </a:p>
          <a:p>
            <a:pPr algn="just">
              <a:defRPr>
                <a:latin typeface="+mn-lt"/>
                <a:ea typeface="+mn-ea"/>
                <a:cs typeface="+mn-cs"/>
                <a:sym typeface="Helvetica"/>
              </a:defRPr>
            </a:pPr>
            <a:endParaRPr lang="en-US" dirty="0"/>
          </a:p>
          <a:p>
            <a:pPr algn="just">
              <a:defRPr>
                <a:latin typeface="+mn-lt"/>
                <a:ea typeface="+mn-ea"/>
                <a:cs typeface="+mn-cs"/>
                <a:sym typeface="Helvetica"/>
              </a:defRPr>
            </a:pPr>
            <a:endParaRPr lang="en-US" dirty="0"/>
          </a:p>
          <a:p>
            <a:pPr algn="just">
              <a:defRPr>
                <a:latin typeface="+mn-lt"/>
                <a:ea typeface="+mn-ea"/>
                <a:cs typeface="+mn-cs"/>
                <a:sym typeface="Helvetica"/>
              </a:defRPr>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043" y="3428999"/>
            <a:ext cx="1806392" cy="242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54880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1074F-300C-E90C-CBE1-21610F0D0131}"/>
            </a:ext>
          </a:extLst>
        </p:cNvPr>
        <p:cNvGrpSpPr/>
        <p:nvPr/>
      </p:nvGrpSpPr>
      <p:grpSpPr>
        <a:xfrm>
          <a:off x="0" y="0"/>
          <a:ext cx="0" cy="0"/>
          <a:chOff x="0" y="0"/>
          <a:chExt cx="0" cy="0"/>
        </a:xfrm>
      </p:grpSpPr>
      <p:sp>
        <p:nvSpPr>
          <p:cNvPr id="56" name="TextBox 1">
            <a:extLst>
              <a:ext uri="{FF2B5EF4-FFF2-40B4-BE49-F238E27FC236}">
                <a16:creationId xmlns:a16="http://schemas.microsoft.com/office/drawing/2014/main" id="{B1BEF6A6-6B33-1E50-A1E6-E016DEABE586}"/>
              </a:ext>
            </a:extLst>
          </p:cNvPr>
          <p:cNvSpPr txBox="1"/>
          <p:nvPr/>
        </p:nvSpPr>
        <p:spPr>
          <a:xfrm>
            <a:off x="385701" y="278864"/>
            <a:ext cx="7438924"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200" b="1">
                <a:solidFill>
                  <a:srgbClr val="46B0FA"/>
                </a:solidFill>
                <a:latin typeface="Arial"/>
                <a:ea typeface="Arial"/>
                <a:cs typeface="Arial"/>
                <a:sym typeface="Arial"/>
              </a:defRPr>
            </a:lvl1pPr>
          </a:lstStyle>
          <a:p>
            <a:r>
              <a:rPr lang="en-IN" dirty="0"/>
              <a:t>3. </a:t>
            </a:r>
            <a:r>
              <a:rPr lang="en-US" dirty="0"/>
              <a:t>SWOT Analysis</a:t>
            </a:r>
            <a:endParaRPr dirty="0"/>
          </a:p>
        </p:txBody>
      </p:sp>
      <p:sp>
        <p:nvSpPr>
          <p:cNvPr id="57" name="TextBox 4">
            <a:extLst>
              <a:ext uri="{FF2B5EF4-FFF2-40B4-BE49-F238E27FC236}">
                <a16:creationId xmlns:a16="http://schemas.microsoft.com/office/drawing/2014/main" id="{0F5DFBFA-93B0-9541-1417-347261285ACF}"/>
              </a:ext>
            </a:extLst>
          </p:cNvPr>
          <p:cNvSpPr txBox="1"/>
          <p:nvPr/>
        </p:nvSpPr>
        <p:spPr>
          <a:xfrm>
            <a:off x="781214" y="1262270"/>
            <a:ext cx="10622945" cy="88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a:latin typeface="Times New Roman"/>
                <a:ea typeface="Times New Roman"/>
                <a:cs typeface="Times New Roman"/>
                <a:sym typeface="Times New Roman"/>
              </a:defRPr>
            </a:lvl1pPr>
          </a:lstStyle>
          <a:p>
            <a:br/>
            <a:endParaRPr/>
          </a:p>
        </p:txBody>
      </p:sp>
      <p:sp>
        <p:nvSpPr>
          <p:cNvPr id="3" name="TextBox 2">
            <a:extLst>
              <a:ext uri="{FF2B5EF4-FFF2-40B4-BE49-F238E27FC236}">
                <a16:creationId xmlns:a16="http://schemas.microsoft.com/office/drawing/2014/main" id="{D8B969D8-7BF9-AA06-6E3C-7C94B0AE1173}"/>
              </a:ext>
            </a:extLst>
          </p:cNvPr>
          <p:cNvSpPr txBox="1"/>
          <p:nvPr/>
        </p:nvSpPr>
        <p:spPr>
          <a:xfrm>
            <a:off x="653796" y="1500277"/>
            <a:ext cx="3698748"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Strengths (S):</a:t>
            </a:r>
          </a:p>
          <a:p>
            <a:pPr marL="285750" indent="-285750">
              <a:buFont typeface="Arial" panose="020B0604020202020204" pitchFamily="34" charset="0"/>
              <a:buChar char="•"/>
            </a:pPr>
            <a:r>
              <a:rPr lang="en-US" dirty="0"/>
              <a:t>Advanced NLP Capabilities</a:t>
            </a:r>
          </a:p>
          <a:p>
            <a:pPr marL="285750" indent="-285750">
              <a:buFont typeface="Arial" panose="020B0604020202020204" pitchFamily="34" charset="0"/>
              <a:buChar char="•"/>
            </a:pPr>
            <a:r>
              <a:rPr lang="en-US" dirty="0"/>
              <a:t>Efficient Data Retrieval</a:t>
            </a:r>
          </a:p>
          <a:p>
            <a:pPr marL="285750" indent="-285750">
              <a:buFont typeface="Arial" panose="020B0604020202020204" pitchFamily="34" charset="0"/>
              <a:buChar char="•"/>
            </a:pPr>
            <a:r>
              <a:rPr lang="en-US" dirty="0"/>
              <a:t>User-Friendly Interface</a:t>
            </a:r>
          </a:p>
          <a:p>
            <a:pPr marL="285750" indent="-285750">
              <a:buFont typeface="Arial" panose="020B0604020202020204" pitchFamily="34" charset="0"/>
              <a:buChar char="•"/>
            </a:pPr>
            <a:r>
              <a:rPr lang="en-US" dirty="0"/>
              <a:t>Automation &amp; Real-Time Insights</a:t>
            </a:r>
          </a:p>
        </p:txBody>
      </p:sp>
      <p:sp>
        <p:nvSpPr>
          <p:cNvPr id="5" name="TextBox 4">
            <a:extLst>
              <a:ext uri="{FF2B5EF4-FFF2-40B4-BE49-F238E27FC236}">
                <a16:creationId xmlns:a16="http://schemas.microsoft.com/office/drawing/2014/main" id="{2409DF01-6709-6E70-51A9-6582E159A9A2}"/>
              </a:ext>
            </a:extLst>
          </p:cNvPr>
          <p:cNvSpPr txBox="1"/>
          <p:nvPr/>
        </p:nvSpPr>
        <p:spPr>
          <a:xfrm>
            <a:off x="653796" y="3967932"/>
            <a:ext cx="6099048"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Weaknesses (W):</a:t>
            </a:r>
          </a:p>
          <a:p>
            <a:pPr marL="285750" indent="-285750">
              <a:buFont typeface="Arial" panose="020B0604020202020204" pitchFamily="34" charset="0"/>
              <a:buChar char="•"/>
            </a:pPr>
            <a:r>
              <a:rPr lang="en-US" dirty="0"/>
              <a:t>Computational Costs</a:t>
            </a:r>
          </a:p>
          <a:p>
            <a:pPr marL="285750" indent="-285750">
              <a:buFont typeface="Arial" panose="020B0604020202020204" pitchFamily="34" charset="0"/>
              <a:buChar char="•"/>
            </a:pPr>
            <a:r>
              <a:rPr lang="en-US" dirty="0"/>
              <a:t>Dependency on APIs</a:t>
            </a:r>
          </a:p>
          <a:p>
            <a:pPr marL="285750" indent="-285750">
              <a:buFont typeface="Arial" panose="020B0604020202020204" pitchFamily="34" charset="0"/>
              <a:buChar char="•"/>
            </a:pPr>
            <a:r>
              <a:rPr lang="en-US" dirty="0"/>
              <a:t>Data Privacy Concerns</a:t>
            </a:r>
          </a:p>
          <a:p>
            <a:pPr marL="285750" indent="-285750">
              <a:buFont typeface="Arial" panose="020B0604020202020204" pitchFamily="34" charset="0"/>
              <a:buChar char="•"/>
            </a:pPr>
            <a:r>
              <a:rPr lang="en-US" dirty="0"/>
              <a:t>Integration Complexity</a:t>
            </a:r>
          </a:p>
        </p:txBody>
      </p:sp>
      <p:sp>
        <p:nvSpPr>
          <p:cNvPr id="7" name="TextBox 6">
            <a:extLst>
              <a:ext uri="{FF2B5EF4-FFF2-40B4-BE49-F238E27FC236}">
                <a16:creationId xmlns:a16="http://schemas.microsoft.com/office/drawing/2014/main" id="{92DD3985-64C0-C12C-9A21-5A36AB01C76A}"/>
              </a:ext>
            </a:extLst>
          </p:cNvPr>
          <p:cNvSpPr txBox="1"/>
          <p:nvPr/>
        </p:nvSpPr>
        <p:spPr>
          <a:xfrm>
            <a:off x="6496812" y="1500277"/>
            <a:ext cx="6099048"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Opportunities (O):</a:t>
            </a:r>
          </a:p>
          <a:p>
            <a:pPr marL="285750" indent="-285750">
              <a:buFont typeface="Arial" panose="020B0604020202020204" pitchFamily="34" charset="0"/>
              <a:buChar char="•"/>
            </a:pPr>
            <a:r>
              <a:rPr lang="en-US" dirty="0"/>
              <a:t>Growing Demand for AI-based NLP Tools</a:t>
            </a:r>
          </a:p>
          <a:p>
            <a:pPr marL="285750" indent="-285750">
              <a:buFont typeface="Arial" panose="020B0604020202020204" pitchFamily="34" charset="0"/>
              <a:buChar char="•"/>
            </a:pPr>
            <a:r>
              <a:rPr lang="en-US" dirty="0"/>
              <a:t>Expansion to Multiple Domains</a:t>
            </a:r>
          </a:p>
          <a:p>
            <a:pPr marL="285750" indent="-285750">
              <a:buFont typeface="Arial" panose="020B0604020202020204" pitchFamily="34" charset="0"/>
              <a:buChar char="•"/>
            </a:pPr>
            <a:r>
              <a:rPr lang="en-US" dirty="0"/>
              <a:t>Integration with Other AI Systems</a:t>
            </a:r>
          </a:p>
          <a:p>
            <a:pPr marL="285750" indent="-285750">
              <a:buFont typeface="Arial" panose="020B0604020202020204" pitchFamily="34" charset="0"/>
              <a:buChar char="•"/>
            </a:pPr>
            <a:r>
              <a:rPr lang="en-US" dirty="0"/>
              <a:t>Cloud-Based Deployments</a:t>
            </a:r>
          </a:p>
        </p:txBody>
      </p:sp>
      <p:sp>
        <p:nvSpPr>
          <p:cNvPr id="9" name="TextBox 8">
            <a:extLst>
              <a:ext uri="{FF2B5EF4-FFF2-40B4-BE49-F238E27FC236}">
                <a16:creationId xmlns:a16="http://schemas.microsoft.com/office/drawing/2014/main" id="{2E91D733-2762-4BF9-3512-6A827EFD8EA9}"/>
              </a:ext>
            </a:extLst>
          </p:cNvPr>
          <p:cNvSpPr txBox="1"/>
          <p:nvPr/>
        </p:nvSpPr>
        <p:spPr>
          <a:xfrm>
            <a:off x="6496812" y="3916408"/>
            <a:ext cx="6300216"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Threats (T):</a:t>
            </a:r>
          </a:p>
          <a:p>
            <a:pPr marL="285750" indent="-285750">
              <a:buFont typeface="Arial" panose="020B0604020202020204" pitchFamily="34" charset="0"/>
              <a:buChar char="•"/>
            </a:pPr>
            <a:r>
              <a:rPr lang="en-US" dirty="0"/>
              <a:t>Competition from Established AI Models</a:t>
            </a:r>
          </a:p>
          <a:p>
            <a:pPr marL="285750" indent="-285750">
              <a:buFont typeface="Arial" panose="020B0604020202020204" pitchFamily="34" charset="0"/>
              <a:buChar char="•"/>
            </a:pPr>
            <a:r>
              <a:rPr lang="en-US" dirty="0"/>
              <a:t>Rapid Technological Changes</a:t>
            </a:r>
          </a:p>
          <a:p>
            <a:pPr marL="285750" indent="-285750">
              <a:buFont typeface="Arial" panose="020B0604020202020204" pitchFamily="34" charset="0"/>
              <a:buChar char="•"/>
            </a:pPr>
            <a:r>
              <a:rPr lang="en-US" dirty="0"/>
              <a:t>Regulatory &amp; Compliance Risks</a:t>
            </a:r>
          </a:p>
          <a:p>
            <a:pPr marL="285750" indent="-285750">
              <a:buFont typeface="Arial" panose="020B0604020202020204" pitchFamily="34" charset="0"/>
              <a:buChar char="•"/>
            </a:pPr>
            <a:r>
              <a:rPr lang="en-US" dirty="0"/>
              <a:t>Potential Ethical Concerns</a:t>
            </a:r>
          </a:p>
        </p:txBody>
      </p:sp>
    </p:spTree>
    <p:extLst>
      <p:ext uri="{BB962C8B-B14F-4D97-AF65-F5344CB8AC3E}">
        <p14:creationId xmlns:p14="http://schemas.microsoft.com/office/powerpoint/2010/main" val="145419269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1"/>
          <p:cNvSpPr txBox="1"/>
          <p:nvPr/>
        </p:nvSpPr>
        <p:spPr>
          <a:xfrm>
            <a:off x="385701" y="278864"/>
            <a:ext cx="7438924"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b="1">
                <a:solidFill>
                  <a:srgbClr val="46B0FA"/>
                </a:solidFill>
                <a:latin typeface="Arial"/>
                <a:ea typeface="Arial"/>
                <a:cs typeface="Arial"/>
                <a:sym typeface="Arial"/>
              </a:defRPr>
            </a:lvl1pPr>
          </a:lstStyle>
          <a:p>
            <a:r>
              <a:rPr lang="en-IN" dirty="0"/>
              <a:t>4</a:t>
            </a:r>
            <a:r>
              <a:rPr dirty="0"/>
              <a:t>. </a:t>
            </a:r>
            <a:r>
              <a:rPr lang="en-US" dirty="0"/>
              <a:t>Methodology</a:t>
            </a:r>
            <a:endParaRPr lang="en-IN" dirty="0"/>
          </a:p>
        </p:txBody>
      </p:sp>
      <p:sp>
        <p:nvSpPr>
          <p:cNvPr id="57" name="TextBox 4"/>
          <p:cNvSpPr txBox="1"/>
          <p:nvPr/>
        </p:nvSpPr>
        <p:spPr>
          <a:xfrm>
            <a:off x="781214" y="1262270"/>
            <a:ext cx="10622945" cy="88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Times New Roman"/>
                <a:ea typeface="Times New Roman"/>
                <a:cs typeface="Times New Roman"/>
                <a:sym typeface="Times New Roman"/>
              </a:defRPr>
            </a:lvl1pPr>
          </a:lstStyle>
          <a:p>
            <a:br/>
            <a:endParaRPr/>
          </a:p>
        </p:txBody>
      </p:sp>
      <p:sp>
        <p:nvSpPr>
          <p:cNvPr id="58" name="1.1 Purpose:…"/>
          <p:cNvSpPr txBox="1"/>
          <p:nvPr/>
        </p:nvSpPr>
        <p:spPr>
          <a:xfrm>
            <a:off x="1123246" y="1354281"/>
            <a:ext cx="9973380" cy="4247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a:latin typeface="+mn-lt"/>
                <a:ea typeface="+mn-ea"/>
                <a:cs typeface="+mn-cs"/>
                <a:sym typeface="Helvetica"/>
              </a:defRPr>
            </a:pPr>
            <a:r>
              <a:rPr lang="en-US" dirty="0">
                <a:sym typeface="Helvetica"/>
              </a:rPr>
              <a:t>An outline for a systematic approach to developing an advanced text and PDF processing system has been created. This workflow is designed to follow a linear progression through clearly defined stages: </a:t>
            </a:r>
          </a:p>
          <a:p>
            <a:pPr algn="just">
              <a:defRPr>
                <a:latin typeface="+mn-lt"/>
                <a:ea typeface="+mn-ea"/>
                <a:cs typeface="+mn-cs"/>
                <a:sym typeface="Helvetica"/>
              </a:defRPr>
            </a:pPr>
            <a:endParaRPr lang="en-US" dirty="0">
              <a:sym typeface="Helvetica"/>
            </a:endParaRPr>
          </a:p>
          <a:p>
            <a:pPr marL="342900" indent="-342900" algn="just">
              <a:buFont typeface="+mj-lt"/>
              <a:buAutoNum type="arabicPeriod"/>
              <a:defRPr>
                <a:latin typeface="+mn-lt"/>
                <a:ea typeface="+mn-ea"/>
                <a:cs typeface="+mn-cs"/>
                <a:sym typeface="Helvetica"/>
              </a:defRPr>
            </a:pPr>
            <a:r>
              <a:rPr lang="en-US" b="1" dirty="0">
                <a:sym typeface="Helvetica"/>
              </a:rPr>
              <a:t>Requirement Analysis and System Design</a:t>
            </a:r>
          </a:p>
          <a:p>
            <a:pPr marL="342900" indent="-342900" algn="just">
              <a:buFont typeface="+mj-lt"/>
              <a:buAutoNum type="arabicPeriod"/>
              <a:defRPr>
                <a:latin typeface="+mn-lt"/>
                <a:ea typeface="+mn-ea"/>
                <a:cs typeface="+mn-cs"/>
                <a:sym typeface="Helvetica"/>
              </a:defRPr>
            </a:pPr>
            <a:r>
              <a:rPr lang="en-US" b="1" dirty="0">
                <a:sym typeface="Helvetica"/>
              </a:rPr>
              <a:t>LLM Orchestration with </a:t>
            </a:r>
            <a:r>
              <a:rPr lang="en-US" b="1" dirty="0" err="1">
                <a:sym typeface="Helvetica"/>
              </a:rPr>
              <a:t>LangChain</a:t>
            </a:r>
            <a:endParaRPr lang="en-US" b="1" dirty="0">
              <a:sym typeface="Helvetica"/>
            </a:endParaRPr>
          </a:p>
          <a:p>
            <a:pPr marL="342900" indent="-342900" algn="just">
              <a:buFont typeface="+mj-lt"/>
              <a:buAutoNum type="arabicPeriod"/>
              <a:defRPr>
                <a:latin typeface="+mn-lt"/>
                <a:ea typeface="+mn-ea"/>
                <a:cs typeface="+mn-cs"/>
                <a:sym typeface="Helvetica"/>
              </a:defRPr>
            </a:pPr>
            <a:r>
              <a:rPr lang="en-US" b="1" dirty="0">
                <a:sym typeface="Helvetica"/>
              </a:rPr>
              <a:t>Data Storage and Retrieval</a:t>
            </a:r>
          </a:p>
          <a:p>
            <a:pPr marL="342900" indent="-342900" algn="just">
              <a:buFont typeface="+mj-lt"/>
              <a:buAutoNum type="arabicPeriod"/>
              <a:defRPr>
                <a:latin typeface="+mn-lt"/>
                <a:ea typeface="+mn-ea"/>
                <a:cs typeface="+mn-cs"/>
                <a:sym typeface="Helvetica"/>
              </a:defRPr>
            </a:pPr>
            <a:r>
              <a:rPr lang="en-US" b="1" dirty="0">
                <a:sym typeface="Helvetica"/>
              </a:rPr>
              <a:t>API Integration (e.g., Gemini API)</a:t>
            </a:r>
          </a:p>
          <a:p>
            <a:pPr marL="342900" indent="-342900" algn="just">
              <a:buFont typeface="+mj-lt"/>
              <a:buAutoNum type="arabicPeriod"/>
              <a:defRPr>
                <a:latin typeface="+mn-lt"/>
                <a:ea typeface="+mn-ea"/>
                <a:cs typeface="+mn-cs"/>
                <a:sym typeface="Helvetica"/>
              </a:defRPr>
            </a:pPr>
            <a:r>
              <a:rPr lang="en-US" b="1" dirty="0">
                <a:sym typeface="Helvetica"/>
              </a:rPr>
              <a:t>Testing and Optimization</a:t>
            </a:r>
          </a:p>
          <a:p>
            <a:pPr marL="342900" indent="-342900" algn="just">
              <a:buFont typeface="+mj-lt"/>
              <a:buAutoNum type="arabicPeriod"/>
              <a:defRPr>
                <a:latin typeface="+mn-lt"/>
                <a:ea typeface="+mn-ea"/>
                <a:cs typeface="+mn-cs"/>
                <a:sym typeface="Helvetica"/>
              </a:defRPr>
            </a:pPr>
            <a:r>
              <a:rPr lang="en-US" b="1" dirty="0">
                <a:sym typeface="Helvetica"/>
              </a:rPr>
              <a:t>Deployment (Cloud/On-Premise)</a:t>
            </a:r>
          </a:p>
          <a:p>
            <a:pPr marL="342900" indent="-342900" algn="just">
              <a:buFont typeface="+mj-lt"/>
              <a:buAutoNum type="arabicPeriod"/>
              <a:defRPr>
                <a:latin typeface="+mn-lt"/>
                <a:ea typeface="+mn-ea"/>
                <a:cs typeface="+mn-cs"/>
                <a:sym typeface="Helvetica"/>
              </a:defRPr>
            </a:pPr>
            <a:r>
              <a:rPr lang="en-US" b="1" dirty="0">
                <a:sym typeface="Helvetica"/>
              </a:rPr>
              <a:t>Continuous Monitoring and Feedback</a:t>
            </a:r>
          </a:p>
          <a:p>
            <a:pPr algn="just">
              <a:defRPr>
                <a:latin typeface="+mn-lt"/>
                <a:ea typeface="+mn-ea"/>
                <a:cs typeface="+mn-cs"/>
                <a:sym typeface="Helvetica"/>
              </a:defRPr>
            </a:pPr>
            <a:endParaRPr lang="en-US" dirty="0"/>
          </a:p>
          <a:p>
            <a:pPr algn="just">
              <a:defRPr>
                <a:latin typeface="+mn-lt"/>
                <a:ea typeface="+mn-ea"/>
                <a:cs typeface="+mn-cs"/>
                <a:sym typeface="Helvetica"/>
              </a:defRPr>
            </a:pPr>
            <a:r>
              <a:rPr lang="en-US" dirty="0"/>
              <a:t>Each stage contributes to building a robust and efficient system capable of handling complex text processing tasks, with a focus on delivering high-quality final outputs aligned with the user’s needs.</a:t>
            </a:r>
            <a:endParaRPr dirty="0"/>
          </a:p>
        </p:txBody>
      </p:sp>
    </p:spTree>
    <p:extLst>
      <p:ext uri="{BB962C8B-B14F-4D97-AF65-F5344CB8AC3E}">
        <p14:creationId xmlns:p14="http://schemas.microsoft.com/office/powerpoint/2010/main" val="271756248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1"/>
          <p:cNvSpPr txBox="1"/>
          <p:nvPr/>
        </p:nvSpPr>
        <p:spPr>
          <a:xfrm>
            <a:off x="385701" y="278864"/>
            <a:ext cx="10362812"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200" b="1">
                <a:solidFill>
                  <a:srgbClr val="46B0FA"/>
                </a:solidFill>
                <a:latin typeface="Arial"/>
                <a:ea typeface="Arial"/>
                <a:cs typeface="Arial"/>
                <a:sym typeface="Arial"/>
              </a:defRPr>
            </a:lvl1pPr>
          </a:lstStyle>
          <a:p>
            <a:endParaRPr lang="en-US" dirty="0"/>
          </a:p>
        </p:txBody>
      </p:sp>
      <p:sp>
        <p:nvSpPr>
          <p:cNvPr id="57" name="TextBox 4"/>
          <p:cNvSpPr txBox="1"/>
          <p:nvPr/>
        </p:nvSpPr>
        <p:spPr>
          <a:xfrm>
            <a:off x="781214" y="1262270"/>
            <a:ext cx="10622945" cy="88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Times New Roman"/>
                <a:ea typeface="Times New Roman"/>
                <a:cs typeface="Times New Roman"/>
                <a:sym typeface="Times New Roman"/>
              </a:defRPr>
            </a:lvl1pPr>
          </a:lstStyle>
          <a:p>
            <a:br/>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363" y="117996"/>
            <a:ext cx="7124704" cy="662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85646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1"/>
          <p:cNvSpPr txBox="1"/>
          <p:nvPr/>
        </p:nvSpPr>
        <p:spPr>
          <a:xfrm>
            <a:off x="385701" y="278864"/>
            <a:ext cx="10362812"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200" b="1">
                <a:solidFill>
                  <a:srgbClr val="46B0FA"/>
                </a:solidFill>
                <a:latin typeface="Arial"/>
                <a:ea typeface="Arial"/>
                <a:cs typeface="Arial"/>
                <a:sym typeface="Arial"/>
              </a:defRPr>
            </a:lvl1pPr>
          </a:lstStyle>
          <a:p>
            <a:r>
              <a:rPr lang="en-US" dirty="0"/>
              <a:t>5. Project Plan </a:t>
            </a:r>
          </a:p>
          <a:p>
            <a:r>
              <a:rPr lang="en-US" dirty="0"/>
              <a:t>    (in weeks)</a:t>
            </a:r>
          </a:p>
        </p:txBody>
      </p:sp>
      <p:sp>
        <p:nvSpPr>
          <p:cNvPr id="57" name="TextBox 4"/>
          <p:cNvSpPr txBox="1"/>
          <p:nvPr/>
        </p:nvSpPr>
        <p:spPr>
          <a:xfrm>
            <a:off x="781214" y="1262270"/>
            <a:ext cx="10622945" cy="88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Times New Roman"/>
                <a:ea typeface="Times New Roman"/>
                <a:cs typeface="Times New Roman"/>
                <a:sym typeface="Times New Roman"/>
              </a:defRPr>
            </a:lvl1pPr>
          </a:lstStyle>
          <a:p>
            <a:br/>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610" t="8395" r="4572" b="2671"/>
          <a:stretch/>
        </p:blipFill>
        <p:spPr bwMode="auto">
          <a:xfrm>
            <a:off x="3226338" y="138022"/>
            <a:ext cx="6314522" cy="6607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77220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6384A8-62F6-545B-5104-4A9F3B6CE51D}"/>
              </a:ext>
            </a:extLst>
          </p:cNvPr>
          <p:cNvPicPr>
            <a:picLocks noChangeAspect="1"/>
          </p:cNvPicPr>
          <p:nvPr/>
        </p:nvPicPr>
        <p:blipFill>
          <a:blip r:embed="rId2"/>
          <a:stretch>
            <a:fillRect/>
          </a:stretch>
        </p:blipFill>
        <p:spPr>
          <a:xfrm>
            <a:off x="2209800" y="1119662"/>
            <a:ext cx="7772400" cy="5295331"/>
          </a:xfrm>
          <a:prstGeom prst="rect">
            <a:avLst/>
          </a:prstGeom>
        </p:spPr>
      </p:pic>
      <p:sp>
        <p:nvSpPr>
          <p:cNvPr id="3" name="TextBox 2">
            <a:extLst>
              <a:ext uri="{FF2B5EF4-FFF2-40B4-BE49-F238E27FC236}">
                <a16:creationId xmlns:a16="http://schemas.microsoft.com/office/drawing/2014/main" id="{D6233829-38F4-D97D-8A06-5E0CE69766A7}"/>
              </a:ext>
            </a:extLst>
          </p:cNvPr>
          <p:cNvSpPr txBox="1"/>
          <p:nvPr/>
        </p:nvSpPr>
        <p:spPr>
          <a:xfrm>
            <a:off x="292608" y="237744"/>
            <a:ext cx="5303520"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1" dirty="0">
                <a:solidFill>
                  <a:srgbClr val="46B0FA"/>
                </a:solidFill>
                <a:latin typeface="Arial"/>
                <a:cs typeface="Arial"/>
                <a:sym typeface="Arial"/>
              </a:rPr>
              <a:t> 6. Website </a:t>
            </a:r>
            <a:r>
              <a:rPr lang="en-US" sz="3200" b="1" dirty="0">
                <a:solidFill>
                  <a:srgbClr val="46B0FA"/>
                </a:solidFill>
                <a:latin typeface="Arial"/>
                <a:cs typeface="Arial"/>
              </a:rPr>
              <a:t>Design</a:t>
            </a:r>
          </a:p>
        </p:txBody>
      </p:sp>
    </p:spTree>
    <p:extLst>
      <p:ext uri="{BB962C8B-B14F-4D97-AF65-F5344CB8AC3E}">
        <p14:creationId xmlns:p14="http://schemas.microsoft.com/office/powerpoint/2010/main" val="203483134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FAC6D6-8220-8F1A-A6BB-78015B12D464}"/>
              </a:ext>
            </a:extLst>
          </p:cNvPr>
          <p:cNvPicPr>
            <a:picLocks noChangeAspect="1"/>
          </p:cNvPicPr>
          <p:nvPr/>
        </p:nvPicPr>
        <p:blipFill>
          <a:blip r:embed="rId2"/>
          <a:stretch>
            <a:fillRect/>
          </a:stretch>
        </p:blipFill>
        <p:spPr>
          <a:xfrm>
            <a:off x="2209800" y="781334"/>
            <a:ext cx="7772400" cy="5295331"/>
          </a:xfrm>
          <a:prstGeom prst="rect">
            <a:avLst/>
          </a:prstGeom>
        </p:spPr>
      </p:pic>
    </p:spTree>
    <p:extLst>
      <p:ext uri="{BB962C8B-B14F-4D97-AF65-F5344CB8AC3E}">
        <p14:creationId xmlns:p14="http://schemas.microsoft.com/office/powerpoint/2010/main" val="111328913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C2C210-0410-EEFA-233F-BA0C08573CDE}"/>
              </a:ext>
            </a:extLst>
          </p:cNvPr>
          <p:cNvPicPr>
            <a:picLocks noChangeAspect="1"/>
          </p:cNvPicPr>
          <p:nvPr/>
        </p:nvPicPr>
        <p:blipFill>
          <a:blip r:embed="rId2"/>
          <a:stretch>
            <a:fillRect/>
          </a:stretch>
        </p:blipFill>
        <p:spPr>
          <a:xfrm>
            <a:off x="2209800" y="781334"/>
            <a:ext cx="7772400" cy="5295331"/>
          </a:xfrm>
          <a:prstGeom prst="rect">
            <a:avLst/>
          </a:prstGeom>
        </p:spPr>
      </p:pic>
    </p:spTree>
    <p:extLst>
      <p:ext uri="{BB962C8B-B14F-4D97-AF65-F5344CB8AC3E}">
        <p14:creationId xmlns:p14="http://schemas.microsoft.com/office/powerpoint/2010/main" val="302299384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
          <p:cNvSpPr txBox="1"/>
          <p:nvPr/>
        </p:nvSpPr>
        <p:spPr>
          <a:xfrm>
            <a:off x="1941014" y="3601496"/>
            <a:ext cx="8309973" cy="11029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7200" b="1">
                <a:solidFill>
                  <a:srgbClr val="46B0FA"/>
                </a:solidFill>
                <a:latin typeface="Arial"/>
                <a:ea typeface="Arial"/>
                <a:cs typeface="Arial"/>
                <a:sym typeface="Arial"/>
              </a:defRPr>
            </a:lvl1pPr>
          </a:lstStyle>
          <a:p>
            <a:r>
              <a:t>Thank You</a:t>
            </a:r>
          </a:p>
        </p:txBody>
      </p:sp>
      <p:sp>
        <p:nvSpPr>
          <p:cNvPr id="95" name="Rectangle 3"/>
          <p:cNvSpPr/>
          <p:nvPr/>
        </p:nvSpPr>
        <p:spPr>
          <a:xfrm>
            <a:off x="10667999" y="150471"/>
            <a:ext cx="1381248" cy="682906"/>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96" name="Picture 4" descr="Picture 4"/>
          <p:cNvPicPr>
            <a:picLocks noChangeAspect="1"/>
          </p:cNvPicPr>
          <p:nvPr/>
        </p:nvPicPr>
        <p:blipFill>
          <a:blip r:embed="rId2"/>
          <a:stretch>
            <a:fillRect/>
          </a:stretch>
        </p:blipFill>
        <p:spPr>
          <a:xfrm>
            <a:off x="3992879" y="1709986"/>
            <a:ext cx="4206242" cy="1806855"/>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1"/>
          <p:cNvSpPr txBox="1"/>
          <p:nvPr/>
        </p:nvSpPr>
        <p:spPr>
          <a:xfrm>
            <a:off x="385677" y="276685"/>
            <a:ext cx="7438923"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b="1">
                <a:solidFill>
                  <a:srgbClr val="46B0FA"/>
                </a:solidFill>
                <a:latin typeface="Arial"/>
                <a:ea typeface="Arial"/>
                <a:cs typeface="Arial"/>
                <a:sym typeface="Arial"/>
              </a:defRPr>
            </a:lvl1pPr>
          </a:lstStyle>
          <a:p>
            <a:r>
              <a:rPr lang="en-IN" dirty="0"/>
              <a:t>Table Of Contents</a:t>
            </a:r>
            <a:endParaRPr dirty="0"/>
          </a:p>
        </p:txBody>
      </p:sp>
      <p:sp>
        <p:nvSpPr>
          <p:cNvPr id="51" name="TextBox 2"/>
          <p:cNvSpPr txBox="1"/>
          <p:nvPr/>
        </p:nvSpPr>
        <p:spPr>
          <a:xfrm>
            <a:off x="1035469" y="1139676"/>
            <a:ext cx="9397835" cy="4524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numCol="2">
            <a:spAutoFit/>
          </a:bodyPr>
          <a:lstStyle/>
          <a:p>
            <a:pPr algn="just">
              <a:lnSpc>
                <a:spcPct val="200000"/>
              </a:lnSpc>
              <a:buSzPct val="100000"/>
              <a:defRPr>
                <a:latin typeface="+mn-lt"/>
                <a:ea typeface="+mn-ea"/>
                <a:cs typeface="+mn-cs"/>
                <a:sym typeface="Helvetica"/>
              </a:defRPr>
            </a:pPr>
            <a:r>
              <a:rPr lang="en-IN" dirty="0"/>
              <a:t>Abstract</a:t>
            </a:r>
          </a:p>
          <a:p>
            <a:pPr algn="just">
              <a:lnSpc>
                <a:spcPct val="200000"/>
              </a:lnSpc>
              <a:buSzPct val="100000"/>
              <a:defRPr>
                <a:latin typeface="+mn-lt"/>
                <a:ea typeface="+mn-ea"/>
                <a:cs typeface="+mn-cs"/>
                <a:sym typeface="Helvetica"/>
              </a:defRPr>
            </a:pPr>
            <a:r>
              <a:rPr lang="en-IN" dirty="0"/>
              <a:t>1. Introduction</a:t>
            </a:r>
          </a:p>
          <a:p>
            <a:pPr algn="just">
              <a:lnSpc>
                <a:spcPct val="200000"/>
              </a:lnSpc>
              <a:buSzPct val="100000"/>
              <a:defRPr>
                <a:latin typeface="+mn-lt"/>
                <a:ea typeface="+mn-ea"/>
                <a:cs typeface="+mn-cs"/>
                <a:sym typeface="Helvetica"/>
              </a:defRPr>
            </a:pPr>
            <a:r>
              <a:rPr lang="en-IN" dirty="0"/>
              <a:t>1.1 Problem Statement</a:t>
            </a:r>
          </a:p>
          <a:p>
            <a:pPr algn="just">
              <a:lnSpc>
                <a:spcPct val="200000"/>
              </a:lnSpc>
              <a:buSzPct val="100000"/>
              <a:defRPr>
                <a:latin typeface="+mn-lt"/>
                <a:ea typeface="+mn-ea"/>
                <a:cs typeface="+mn-cs"/>
                <a:sym typeface="Helvetica"/>
              </a:defRPr>
            </a:pPr>
            <a:r>
              <a:rPr lang="en-IN" dirty="0"/>
              <a:t>2. Objectives</a:t>
            </a:r>
          </a:p>
          <a:p>
            <a:pPr algn="just">
              <a:lnSpc>
                <a:spcPct val="200000"/>
              </a:lnSpc>
              <a:buSzPct val="100000"/>
              <a:defRPr>
                <a:latin typeface="+mn-lt"/>
                <a:ea typeface="+mn-ea"/>
                <a:cs typeface="+mn-cs"/>
                <a:sym typeface="Helvetica"/>
              </a:defRPr>
            </a:pPr>
            <a:r>
              <a:rPr lang="en-IN" dirty="0"/>
              <a:t>3. SWOT Analysis</a:t>
            </a:r>
          </a:p>
          <a:p>
            <a:pPr algn="just">
              <a:lnSpc>
                <a:spcPct val="200000"/>
              </a:lnSpc>
              <a:buSzPct val="100000"/>
              <a:defRPr>
                <a:latin typeface="+mn-lt"/>
                <a:ea typeface="+mn-ea"/>
                <a:cs typeface="+mn-cs"/>
                <a:sym typeface="Helvetica"/>
              </a:defRPr>
            </a:pPr>
            <a:r>
              <a:rPr lang="en-US" dirty="0">
                <a:sym typeface="Helvetica"/>
              </a:rPr>
              <a:t>4. </a:t>
            </a:r>
            <a:r>
              <a:rPr lang="en-IN" dirty="0"/>
              <a:t>Methodology</a:t>
            </a:r>
          </a:p>
          <a:p>
            <a:pPr algn="just">
              <a:lnSpc>
                <a:spcPct val="200000"/>
              </a:lnSpc>
              <a:buSzPct val="100000"/>
              <a:defRPr>
                <a:latin typeface="+mn-lt"/>
                <a:ea typeface="+mn-ea"/>
                <a:cs typeface="+mn-cs"/>
                <a:sym typeface="Helvetica"/>
              </a:defRPr>
            </a:pPr>
            <a:r>
              <a:rPr lang="en-IN" dirty="0"/>
              <a:t>5. Project Plan</a:t>
            </a:r>
          </a:p>
          <a:p>
            <a:pPr algn="just">
              <a:lnSpc>
                <a:spcPct val="200000"/>
              </a:lnSpc>
              <a:buSzPct val="100000"/>
              <a:defRPr>
                <a:latin typeface="+mn-lt"/>
                <a:ea typeface="+mn-ea"/>
                <a:cs typeface="+mn-cs"/>
                <a:sym typeface="Helvetica"/>
              </a:defRPr>
            </a:pPr>
            <a:r>
              <a:rPr lang="en-IN" dirty="0"/>
              <a:t>6. Website Design</a:t>
            </a:r>
          </a:p>
          <a:p>
            <a:pPr algn="just">
              <a:lnSpc>
                <a:spcPct val="200000"/>
              </a:lnSpc>
              <a:buSzPct val="100000"/>
              <a:defRPr>
                <a:latin typeface="+mn-lt"/>
                <a:ea typeface="+mn-ea"/>
                <a:cs typeface="+mn-cs"/>
                <a:sym typeface="Helvetica"/>
              </a:defRPr>
            </a:pPr>
            <a:endParaRPr lang="en-IN"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Abstract"/>
          <p:cNvSpPr txBox="1"/>
          <p:nvPr/>
        </p:nvSpPr>
        <p:spPr>
          <a:xfrm>
            <a:off x="333415" y="386524"/>
            <a:ext cx="1752760" cy="548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b="1">
                <a:solidFill>
                  <a:srgbClr val="46B0FA"/>
                </a:solidFill>
                <a:latin typeface="Arial"/>
                <a:ea typeface="Arial"/>
                <a:cs typeface="Arial"/>
                <a:sym typeface="Arial"/>
              </a:defRPr>
            </a:lvl1pPr>
          </a:lstStyle>
          <a:p>
            <a:r>
              <a:t>Abstract</a:t>
            </a:r>
          </a:p>
        </p:txBody>
      </p:sp>
      <p:sp>
        <p:nvSpPr>
          <p:cNvPr id="54" name="• While there are numerous tools available to aid…"/>
          <p:cNvSpPr txBox="1"/>
          <p:nvPr/>
        </p:nvSpPr>
        <p:spPr>
          <a:xfrm>
            <a:off x="1209795" y="1687523"/>
            <a:ext cx="9689114" cy="230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n-lt"/>
                <a:ea typeface="+mn-ea"/>
                <a:cs typeface="+mn-cs"/>
                <a:sym typeface="Helvetica"/>
              </a:defRPr>
            </a:pPr>
            <a:r>
              <a:rPr lang="en-IN" dirty="0"/>
              <a:t>This project brings together Large Language Models (LLMs), </a:t>
            </a:r>
            <a:r>
              <a:rPr lang="en-IN" dirty="0" err="1"/>
              <a:t>LangChain</a:t>
            </a:r>
            <a:r>
              <a:rPr lang="en-IN" dirty="0"/>
              <a:t>, vector databases, and LLM APIs to provide an intelligent system for efficient data retrieval, processing, and analysis. The system improves the responses by using NLP to do semantic searches, resulting in more organised and context-sensitive results. </a:t>
            </a:r>
            <a:r>
              <a:rPr lang="en-IN" dirty="0" err="1"/>
              <a:t>LangChain</a:t>
            </a:r>
            <a:r>
              <a:rPr lang="en-IN" dirty="0"/>
              <a:t> coordinates LLM duties, text embeddings enable semantic search, and vector databases enable quick, context-aware searches. The APIs used will provide for greater flexibility in external integrations. The system seeks to provide real-time insights, improve human-machine interactions, and increase reliability.</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1"/>
          <p:cNvSpPr txBox="1"/>
          <p:nvPr/>
        </p:nvSpPr>
        <p:spPr>
          <a:xfrm>
            <a:off x="385701" y="278864"/>
            <a:ext cx="7438924"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b="1">
                <a:solidFill>
                  <a:srgbClr val="46B0FA"/>
                </a:solidFill>
                <a:latin typeface="Arial"/>
                <a:ea typeface="Arial"/>
                <a:cs typeface="Arial"/>
                <a:sym typeface="Arial"/>
              </a:defRPr>
            </a:lvl1pPr>
          </a:lstStyle>
          <a:p>
            <a:r>
              <a:rPr dirty="0"/>
              <a:t>1. </a:t>
            </a:r>
            <a:r>
              <a:rPr lang="en-IN" dirty="0"/>
              <a:t>Introduction</a:t>
            </a:r>
          </a:p>
        </p:txBody>
      </p:sp>
      <p:sp>
        <p:nvSpPr>
          <p:cNvPr id="57" name="TextBox 4"/>
          <p:cNvSpPr txBox="1"/>
          <p:nvPr/>
        </p:nvSpPr>
        <p:spPr>
          <a:xfrm>
            <a:off x="781214" y="1262270"/>
            <a:ext cx="10622945" cy="88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Times New Roman"/>
                <a:ea typeface="Times New Roman"/>
                <a:cs typeface="Times New Roman"/>
                <a:sym typeface="Times New Roman"/>
              </a:defRPr>
            </a:lvl1pPr>
          </a:lstStyle>
          <a:p>
            <a:br/>
            <a:endParaRPr/>
          </a:p>
        </p:txBody>
      </p:sp>
      <p:sp>
        <p:nvSpPr>
          <p:cNvPr id="58" name="1.1 Purpose:…"/>
          <p:cNvSpPr txBox="1"/>
          <p:nvPr/>
        </p:nvSpPr>
        <p:spPr>
          <a:xfrm>
            <a:off x="1123246" y="1354281"/>
            <a:ext cx="9973380" cy="3831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lang="en-IN" b="1" dirty="0"/>
              <a:t>Objective:</a:t>
            </a:r>
            <a:r>
              <a:rPr lang="en-IN" dirty="0"/>
              <a:t> Develop a user-friendly web application for efficient text and document processing.</a:t>
            </a:r>
          </a:p>
          <a:p>
            <a:endParaRPr lang="en-IN" dirty="0"/>
          </a:p>
          <a:p>
            <a:r>
              <a:rPr lang="en-IN" b="1" dirty="0"/>
              <a:t>Core Features:</a:t>
            </a:r>
          </a:p>
          <a:p>
            <a:pPr>
              <a:lnSpc>
                <a:spcPct val="150000"/>
              </a:lnSpc>
            </a:pPr>
            <a:r>
              <a:rPr lang="en-IN" b="1" dirty="0"/>
              <a:t>	1. </a:t>
            </a:r>
            <a:r>
              <a:rPr lang="en-IN" dirty="0"/>
              <a:t>Text summarization</a:t>
            </a:r>
          </a:p>
          <a:p>
            <a:pPr lvl="1" indent="0"/>
            <a:r>
              <a:rPr lang="en-IN" dirty="0"/>
              <a:t>	</a:t>
            </a:r>
            <a:r>
              <a:rPr lang="en-IN" b="1" dirty="0"/>
              <a:t>2. </a:t>
            </a:r>
            <a:r>
              <a:rPr lang="en-IN" dirty="0"/>
              <a:t>Grammar correction</a:t>
            </a:r>
          </a:p>
          <a:p>
            <a:r>
              <a:rPr lang="en-IN" dirty="0"/>
              <a:t>	</a:t>
            </a:r>
            <a:r>
              <a:rPr lang="en-IN" b="1" dirty="0"/>
              <a:t>3. </a:t>
            </a:r>
            <a:r>
              <a:rPr lang="en-IN" dirty="0"/>
              <a:t>Sentiment analysis</a:t>
            </a:r>
          </a:p>
          <a:p>
            <a:r>
              <a:rPr lang="en-IN" dirty="0"/>
              <a:t>	</a:t>
            </a:r>
            <a:r>
              <a:rPr lang="en-IN" b="1" dirty="0"/>
              <a:t>4. </a:t>
            </a:r>
            <a:r>
              <a:rPr lang="en-IN" dirty="0"/>
              <a:t>Dynamic question-answering</a:t>
            </a:r>
          </a:p>
          <a:p>
            <a:endParaRPr lang="en-IN" dirty="0"/>
          </a:p>
          <a:p>
            <a:r>
              <a:rPr lang="en-IN" b="1" dirty="0"/>
              <a:t>Input Support</a:t>
            </a:r>
            <a:r>
              <a:rPr lang="en-IN" dirty="0"/>
              <a:t>: Direct text entry and PDF uploads for flexible use.</a:t>
            </a:r>
          </a:p>
          <a:p>
            <a:endParaRPr lang="en-IN" dirty="0"/>
          </a:p>
          <a:p>
            <a:r>
              <a:rPr lang="en-IN" b="1" dirty="0"/>
              <a:t>Impact</a:t>
            </a:r>
            <a:r>
              <a:rPr lang="en-IN" dirty="0"/>
              <a:t>: Enhances productivity by consolidating multiple text-processing tools into a single platform.</a:t>
            </a:r>
          </a:p>
          <a:p>
            <a:endParaRPr lang="en-IN" b="1" dirty="0"/>
          </a:p>
          <a:p>
            <a:r>
              <a:rPr lang="en-IN" b="1" dirty="0"/>
              <a:t>Future Scope</a:t>
            </a:r>
            <a:r>
              <a:rPr lang="en-IN" dirty="0"/>
              <a:t>: Potential expansion with additional features and integrations to meet evolving user needs.</a:t>
            </a:r>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1"/>
          <p:cNvSpPr txBox="1"/>
          <p:nvPr/>
        </p:nvSpPr>
        <p:spPr>
          <a:xfrm>
            <a:off x="385701" y="278864"/>
            <a:ext cx="7438924"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b="1">
                <a:solidFill>
                  <a:srgbClr val="46B0FA"/>
                </a:solidFill>
                <a:latin typeface="Arial"/>
                <a:ea typeface="Arial"/>
                <a:cs typeface="Arial"/>
                <a:sym typeface="Arial"/>
              </a:defRPr>
            </a:lvl1pPr>
          </a:lstStyle>
          <a:p>
            <a:r>
              <a:rPr dirty="0"/>
              <a:t>1.</a:t>
            </a:r>
            <a:r>
              <a:rPr lang="en-IN" dirty="0"/>
              <a:t>1</a:t>
            </a:r>
            <a:r>
              <a:rPr dirty="0"/>
              <a:t> </a:t>
            </a:r>
            <a:r>
              <a:rPr lang="en-IN" dirty="0"/>
              <a:t>Problem Statement</a:t>
            </a:r>
            <a:endParaRPr dirty="0"/>
          </a:p>
        </p:txBody>
      </p:sp>
      <p:sp>
        <p:nvSpPr>
          <p:cNvPr id="57" name="TextBox 4"/>
          <p:cNvSpPr txBox="1"/>
          <p:nvPr/>
        </p:nvSpPr>
        <p:spPr>
          <a:xfrm>
            <a:off x="781214" y="1262270"/>
            <a:ext cx="10622945" cy="88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Times New Roman"/>
                <a:ea typeface="Times New Roman"/>
                <a:cs typeface="Times New Roman"/>
                <a:sym typeface="Times New Roman"/>
              </a:defRPr>
            </a:lvl1pPr>
          </a:lstStyle>
          <a:p>
            <a:br/>
            <a:endParaRPr/>
          </a:p>
        </p:txBody>
      </p:sp>
      <p:sp>
        <p:nvSpPr>
          <p:cNvPr id="58" name="1.1 Purpose:…"/>
          <p:cNvSpPr txBox="1"/>
          <p:nvPr/>
        </p:nvSpPr>
        <p:spPr>
          <a:xfrm>
            <a:off x="1123246" y="1354281"/>
            <a:ext cx="9973380" cy="39703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buFont typeface="Arial" panose="020B0604020202020204" pitchFamily="34" charset="0"/>
              <a:buChar char="•"/>
            </a:pPr>
            <a:r>
              <a:rPr lang="en-IN" dirty="0"/>
              <a:t>Traditional text-processing systems face </a:t>
            </a:r>
            <a:r>
              <a:rPr lang="en-IN" b="1" dirty="0"/>
              <a:t>scalability and adaptability challenges</a:t>
            </a:r>
            <a:r>
              <a:rPr lang="en-IN" dirty="0"/>
              <a:t> due to the rapid increase in textual data and evolving contexts.</a:t>
            </a:r>
          </a:p>
          <a:p>
            <a:endParaRPr lang="en-IN" dirty="0"/>
          </a:p>
          <a:p>
            <a:pPr>
              <a:buFont typeface="Arial" panose="020B0604020202020204" pitchFamily="34" charset="0"/>
              <a:buChar char="•"/>
            </a:pPr>
            <a:r>
              <a:rPr lang="en-IN" dirty="0"/>
              <a:t>These limitations lead to </a:t>
            </a:r>
            <a:r>
              <a:rPr lang="en-IN" b="1" dirty="0"/>
              <a:t>inefficiencies in processing, retrieving, and </a:t>
            </a:r>
            <a:r>
              <a:rPr lang="en-IN" b="1" dirty="0" err="1"/>
              <a:t>analyzing</a:t>
            </a:r>
            <a:r>
              <a:rPr lang="en-IN" b="1" dirty="0"/>
              <a:t> information</a:t>
            </a:r>
            <a:r>
              <a:rPr lang="en-IN" dirty="0"/>
              <a:t> with accuracy.</a:t>
            </a:r>
          </a:p>
          <a:p>
            <a:endParaRPr lang="en-IN" dirty="0"/>
          </a:p>
          <a:p>
            <a:pPr>
              <a:buFont typeface="Arial" panose="020B0604020202020204" pitchFamily="34" charset="0"/>
              <a:buChar char="•"/>
            </a:pPr>
            <a:r>
              <a:rPr lang="en-IN" dirty="0"/>
              <a:t>Handling diverse tasks such as </a:t>
            </a:r>
            <a:r>
              <a:rPr lang="en-IN" b="1" dirty="0"/>
              <a:t>text summarization, grammatical correction, sentiment analysis, and question-answering</a:t>
            </a:r>
            <a:r>
              <a:rPr lang="en-IN" dirty="0"/>
              <a:t> becomes complex.</a:t>
            </a:r>
          </a:p>
          <a:p>
            <a:endParaRPr lang="en-IN" dirty="0"/>
          </a:p>
          <a:p>
            <a:pPr>
              <a:buFont typeface="Arial" panose="020B0604020202020204" pitchFamily="34" charset="0"/>
              <a:buChar char="•"/>
            </a:pPr>
            <a:r>
              <a:rPr lang="en-IN" dirty="0"/>
              <a:t>Existing solutions often </a:t>
            </a:r>
            <a:r>
              <a:rPr lang="en-IN" b="1" dirty="0"/>
              <a:t>lack context awareness and real-time adaptability</a:t>
            </a:r>
            <a:r>
              <a:rPr lang="en-IN" dirty="0"/>
              <a:t>, making them less effective for dynamic user needs.</a:t>
            </a:r>
          </a:p>
          <a:p>
            <a:endParaRPr lang="en-IN" dirty="0"/>
          </a:p>
          <a:p>
            <a:pPr>
              <a:buFont typeface="Arial" panose="020B0604020202020204" pitchFamily="34" charset="0"/>
              <a:buChar char="•"/>
            </a:pPr>
            <a:r>
              <a:rPr lang="en-IN" dirty="0"/>
              <a:t>A more </a:t>
            </a:r>
            <a:r>
              <a:rPr lang="en-IN" b="1" dirty="0"/>
              <a:t>intelligent, efficient, and context-aware</a:t>
            </a:r>
            <a:r>
              <a:rPr lang="en-IN" dirty="0"/>
              <a:t> approach is needed to enhance text processing and information retrieval.</a:t>
            </a:r>
          </a:p>
        </p:txBody>
      </p:sp>
    </p:spTree>
    <p:extLst>
      <p:ext uri="{BB962C8B-B14F-4D97-AF65-F5344CB8AC3E}">
        <p14:creationId xmlns:p14="http://schemas.microsoft.com/office/powerpoint/2010/main" val="13884841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D6D9F-DA4C-0D3A-AF73-6E40895B3B15}"/>
            </a:ext>
          </a:extLst>
        </p:cNvPr>
        <p:cNvGrpSpPr/>
        <p:nvPr/>
      </p:nvGrpSpPr>
      <p:grpSpPr>
        <a:xfrm>
          <a:off x="0" y="0"/>
          <a:ext cx="0" cy="0"/>
          <a:chOff x="0" y="0"/>
          <a:chExt cx="0" cy="0"/>
        </a:xfrm>
      </p:grpSpPr>
      <p:sp>
        <p:nvSpPr>
          <p:cNvPr id="56" name="TextBox 1">
            <a:extLst>
              <a:ext uri="{FF2B5EF4-FFF2-40B4-BE49-F238E27FC236}">
                <a16:creationId xmlns:a16="http://schemas.microsoft.com/office/drawing/2014/main" id="{F5352656-89CD-3014-51DA-AED81B3C4F94}"/>
              </a:ext>
            </a:extLst>
          </p:cNvPr>
          <p:cNvSpPr txBox="1"/>
          <p:nvPr/>
        </p:nvSpPr>
        <p:spPr>
          <a:xfrm>
            <a:off x="385701" y="278864"/>
            <a:ext cx="7438924"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200" b="1">
                <a:solidFill>
                  <a:srgbClr val="46B0FA"/>
                </a:solidFill>
                <a:latin typeface="Arial"/>
                <a:ea typeface="Arial"/>
                <a:cs typeface="Arial"/>
                <a:sym typeface="Arial"/>
              </a:defRPr>
            </a:lvl1pPr>
          </a:lstStyle>
          <a:p>
            <a:r>
              <a:rPr lang="en-IN"/>
              <a:t>2. </a:t>
            </a:r>
            <a:r>
              <a:rPr lang="en-US" dirty="0"/>
              <a:t>Objectives</a:t>
            </a:r>
            <a:endParaRPr dirty="0"/>
          </a:p>
        </p:txBody>
      </p:sp>
      <p:sp>
        <p:nvSpPr>
          <p:cNvPr id="57" name="TextBox 4">
            <a:extLst>
              <a:ext uri="{FF2B5EF4-FFF2-40B4-BE49-F238E27FC236}">
                <a16:creationId xmlns:a16="http://schemas.microsoft.com/office/drawing/2014/main" id="{E3D84BD5-B571-E46B-92A4-25066F73B9E8}"/>
              </a:ext>
            </a:extLst>
          </p:cNvPr>
          <p:cNvSpPr txBox="1"/>
          <p:nvPr/>
        </p:nvSpPr>
        <p:spPr>
          <a:xfrm>
            <a:off x="781214" y="1262270"/>
            <a:ext cx="10622945" cy="88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a:latin typeface="Times New Roman"/>
                <a:ea typeface="Times New Roman"/>
                <a:cs typeface="Times New Roman"/>
                <a:sym typeface="Times New Roman"/>
              </a:defRPr>
            </a:lvl1pPr>
          </a:lstStyle>
          <a:p>
            <a:br/>
            <a:endParaRPr/>
          </a:p>
        </p:txBody>
      </p:sp>
      <p:sp>
        <p:nvSpPr>
          <p:cNvPr id="58" name="1.1 Purpose:…">
            <a:extLst>
              <a:ext uri="{FF2B5EF4-FFF2-40B4-BE49-F238E27FC236}">
                <a16:creationId xmlns:a16="http://schemas.microsoft.com/office/drawing/2014/main" id="{9A045E2D-0282-FD47-61D9-2096571F531B}"/>
              </a:ext>
            </a:extLst>
          </p:cNvPr>
          <p:cNvSpPr txBox="1"/>
          <p:nvPr/>
        </p:nvSpPr>
        <p:spPr>
          <a:xfrm>
            <a:off x="1123246" y="1354281"/>
            <a:ext cx="9973380" cy="2308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a:latin typeface="+mn-lt"/>
                <a:ea typeface="+mn-ea"/>
                <a:cs typeface="+mn-cs"/>
                <a:sym typeface="Helvetica"/>
              </a:defRPr>
            </a:pPr>
            <a:r>
              <a:rPr lang="en-US" dirty="0"/>
              <a:t>This project aims to achieve the following key objectives:</a:t>
            </a:r>
          </a:p>
          <a:p>
            <a:pPr algn="just">
              <a:defRPr>
                <a:latin typeface="+mn-lt"/>
                <a:ea typeface="+mn-ea"/>
                <a:cs typeface="+mn-cs"/>
                <a:sym typeface="Helvetica"/>
              </a:defRPr>
            </a:pPr>
            <a:endParaRPr lang="en-US" dirty="0"/>
          </a:p>
          <a:p>
            <a:pPr algn="just">
              <a:defRPr>
                <a:latin typeface="+mn-lt"/>
                <a:ea typeface="+mn-ea"/>
                <a:cs typeface="+mn-cs"/>
                <a:sym typeface="Helvetica"/>
              </a:defRPr>
            </a:pPr>
            <a:endParaRPr lang="en-US" dirty="0"/>
          </a:p>
          <a:p>
            <a:pPr marL="342900" indent="-342900" algn="just">
              <a:buFont typeface="+mj-lt"/>
              <a:buAutoNum type="arabicPeriod"/>
              <a:defRPr>
                <a:latin typeface="+mn-lt"/>
                <a:ea typeface="+mn-ea"/>
                <a:cs typeface="+mn-cs"/>
                <a:sym typeface="Helvetica"/>
              </a:defRPr>
            </a:pPr>
            <a:r>
              <a:rPr lang="en-US" b="1" dirty="0"/>
              <a:t>User-Friendly Web Interface: </a:t>
            </a:r>
          </a:p>
          <a:p>
            <a:pPr algn="just">
              <a:defRPr>
                <a:latin typeface="+mn-lt"/>
                <a:ea typeface="+mn-ea"/>
                <a:cs typeface="+mn-cs"/>
                <a:sym typeface="Helvetica"/>
              </a:defRPr>
            </a:pPr>
            <a:endParaRPr lang="en-US" dirty="0"/>
          </a:p>
          <a:p>
            <a:pPr lvl="6" indent="0" algn="just">
              <a:defRPr>
                <a:latin typeface="+mn-lt"/>
                <a:ea typeface="+mn-ea"/>
                <a:cs typeface="+mn-cs"/>
                <a:sym typeface="Helvetica"/>
              </a:defRPr>
            </a:pPr>
            <a:r>
              <a:rPr lang="en-US" dirty="0"/>
              <a:t>Creating an intuitive and accessible web interface for seamless interaction with the application’s functionalities. The interface will be easy to navigate, allowing users to effortlessly input text and PDF documents, select desired functions, and view processed output.</a:t>
            </a:r>
          </a:p>
        </p:txBody>
      </p:sp>
      <p:pic>
        <p:nvPicPr>
          <p:cNvPr id="1026" name="Picture 2">
            <a:extLst>
              <a:ext uri="{FF2B5EF4-FFF2-40B4-BE49-F238E27FC236}">
                <a16:creationId xmlns:a16="http://schemas.microsoft.com/office/drawing/2014/main" id="{839A0E3E-B460-F42D-04FD-51C3C364C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66" y="4130433"/>
            <a:ext cx="10748940" cy="161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2255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1"/>
          <p:cNvSpPr txBox="1"/>
          <p:nvPr/>
        </p:nvSpPr>
        <p:spPr>
          <a:xfrm>
            <a:off x="385701" y="278864"/>
            <a:ext cx="7438924"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b="1">
                <a:solidFill>
                  <a:srgbClr val="46B0FA"/>
                </a:solidFill>
                <a:latin typeface="Arial"/>
                <a:ea typeface="Arial"/>
                <a:cs typeface="Arial"/>
                <a:sym typeface="Arial"/>
              </a:defRPr>
            </a:lvl1pPr>
          </a:lstStyle>
          <a:p>
            <a:r>
              <a:rPr lang="en-IN"/>
              <a:t>2. </a:t>
            </a:r>
            <a:r>
              <a:rPr lang="en-US" dirty="0"/>
              <a:t>Objectives</a:t>
            </a:r>
            <a:endParaRPr dirty="0"/>
          </a:p>
        </p:txBody>
      </p:sp>
      <p:sp>
        <p:nvSpPr>
          <p:cNvPr id="57" name="TextBox 4"/>
          <p:cNvSpPr txBox="1"/>
          <p:nvPr/>
        </p:nvSpPr>
        <p:spPr>
          <a:xfrm>
            <a:off x="781214" y="1262270"/>
            <a:ext cx="10622945" cy="88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Times New Roman"/>
                <a:ea typeface="Times New Roman"/>
                <a:cs typeface="Times New Roman"/>
                <a:sym typeface="Times New Roman"/>
              </a:defRPr>
            </a:lvl1pPr>
          </a:lstStyle>
          <a:p>
            <a:br/>
            <a:endParaRPr/>
          </a:p>
        </p:txBody>
      </p:sp>
      <p:sp>
        <p:nvSpPr>
          <p:cNvPr id="58" name="1.1 Purpose:…"/>
          <p:cNvSpPr txBox="1"/>
          <p:nvPr/>
        </p:nvSpPr>
        <p:spPr>
          <a:xfrm>
            <a:off x="1123246" y="1354281"/>
            <a:ext cx="9973380" cy="175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gn="just">
              <a:buFont typeface="+mj-lt"/>
              <a:buAutoNum type="arabicPeriod" startAt="2"/>
              <a:defRPr>
                <a:latin typeface="+mn-lt"/>
                <a:ea typeface="+mn-ea"/>
                <a:cs typeface="+mn-cs"/>
                <a:sym typeface="Helvetica"/>
              </a:defRPr>
            </a:pPr>
            <a:r>
              <a:rPr lang="en-US" b="1" dirty="0"/>
              <a:t>Robust Text Summarization: </a:t>
            </a:r>
          </a:p>
          <a:p>
            <a:pPr algn="just">
              <a:defRPr>
                <a:latin typeface="+mn-lt"/>
                <a:ea typeface="+mn-ea"/>
                <a:cs typeface="+mn-cs"/>
                <a:sym typeface="Helvetica"/>
              </a:defRPr>
            </a:pPr>
            <a:endParaRPr lang="en-US" dirty="0"/>
          </a:p>
          <a:p>
            <a:pPr algn="just">
              <a:defRPr>
                <a:latin typeface="+mn-lt"/>
                <a:ea typeface="+mn-ea"/>
                <a:cs typeface="+mn-cs"/>
                <a:sym typeface="Helvetica"/>
              </a:defRPr>
            </a:pPr>
            <a:r>
              <a:rPr lang="en-US" dirty="0"/>
              <a:t>Develop a text summarization feature that accurately condenses input text and PDF content into concise summaries. The summarization process will preserve key information while eliminating redundancy, aiming to provide users with a quick overview of the main points.</a:t>
            </a:r>
          </a:p>
          <a:p>
            <a:pPr marL="342900" indent="-342900" algn="just">
              <a:buFont typeface="+mj-lt"/>
              <a:buAutoNum type="arabicPeriod" startAt="2"/>
              <a:defRPr>
                <a:latin typeface="+mn-lt"/>
                <a:ea typeface="+mn-ea"/>
                <a:cs typeface="+mn-cs"/>
                <a:sym typeface="Helvetica"/>
              </a:defRPr>
            </a:pP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60"/>
          <a:stretch/>
        </p:blipFill>
        <p:spPr bwMode="auto">
          <a:xfrm>
            <a:off x="3517165" y="3108607"/>
            <a:ext cx="515104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1162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1"/>
          <p:cNvSpPr txBox="1"/>
          <p:nvPr/>
        </p:nvSpPr>
        <p:spPr>
          <a:xfrm>
            <a:off x="385701" y="278864"/>
            <a:ext cx="7438924"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b="1">
                <a:solidFill>
                  <a:srgbClr val="46B0FA"/>
                </a:solidFill>
                <a:latin typeface="Arial"/>
                <a:ea typeface="Arial"/>
                <a:cs typeface="Arial"/>
                <a:sym typeface="Arial"/>
              </a:defRPr>
            </a:lvl1pPr>
          </a:lstStyle>
          <a:p>
            <a:r>
              <a:rPr lang="en-IN"/>
              <a:t>2. </a:t>
            </a:r>
            <a:r>
              <a:rPr lang="en-US" dirty="0"/>
              <a:t>Objectives</a:t>
            </a:r>
            <a:endParaRPr dirty="0"/>
          </a:p>
        </p:txBody>
      </p:sp>
      <p:sp>
        <p:nvSpPr>
          <p:cNvPr id="57" name="TextBox 4"/>
          <p:cNvSpPr txBox="1"/>
          <p:nvPr/>
        </p:nvSpPr>
        <p:spPr>
          <a:xfrm>
            <a:off x="781214" y="1262270"/>
            <a:ext cx="10622945" cy="88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Times New Roman"/>
                <a:ea typeface="Times New Roman"/>
                <a:cs typeface="Times New Roman"/>
                <a:sym typeface="Times New Roman"/>
              </a:defRPr>
            </a:lvl1pPr>
          </a:lstStyle>
          <a:p>
            <a:br/>
            <a:endParaRPr/>
          </a:p>
        </p:txBody>
      </p:sp>
      <p:sp>
        <p:nvSpPr>
          <p:cNvPr id="58" name="1.1 Purpose:…"/>
          <p:cNvSpPr txBox="1"/>
          <p:nvPr/>
        </p:nvSpPr>
        <p:spPr>
          <a:xfrm>
            <a:off x="1123246" y="1354281"/>
            <a:ext cx="9973380" cy="175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gn="just">
              <a:buFont typeface="+mj-lt"/>
              <a:buAutoNum type="arabicPeriod" startAt="3"/>
              <a:defRPr>
                <a:latin typeface="+mn-lt"/>
                <a:ea typeface="+mn-ea"/>
                <a:cs typeface="+mn-cs"/>
                <a:sym typeface="Helvetica"/>
              </a:defRPr>
            </a:pPr>
            <a:r>
              <a:rPr lang="en-US" b="1" dirty="0"/>
              <a:t>Accurate Grammatical Error Correction: </a:t>
            </a:r>
          </a:p>
          <a:p>
            <a:pPr marL="342900" indent="-342900" algn="just">
              <a:buFont typeface="+mj-lt"/>
              <a:buAutoNum type="arabicPeriod" startAt="3"/>
              <a:defRPr>
                <a:latin typeface="+mn-lt"/>
                <a:ea typeface="+mn-ea"/>
                <a:cs typeface="+mn-cs"/>
                <a:sym typeface="Helvetica"/>
              </a:defRPr>
            </a:pPr>
            <a:endParaRPr lang="en-US" dirty="0"/>
          </a:p>
          <a:p>
            <a:pPr algn="just">
              <a:defRPr>
                <a:latin typeface="+mn-lt"/>
                <a:ea typeface="+mn-ea"/>
                <a:cs typeface="+mn-cs"/>
                <a:sym typeface="Helvetica"/>
              </a:defRPr>
            </a:pPr>
            <a:r>
              <a:rPr lang="en-US" dirty="0"/>
              <a:t>Incorporate a grammar correction tool that effectively identifies and corrects grammatical errors and stylistic issues in the input text. The tool should handle a wide range of errors, including spelling, punctuation, and grammar, enhancing the overall quality of the writing.</a:t>
            </a:r>
          </a:p>
          <a:p>
            <a:pPr algn="just">
              <a:defRPr>
                <a:latin typeface="+mn-lt"/>
                <a:ea typeface="+mn-ea"/>
                <a:cs typeface="+mn-cs"/>
                <a:sym typeface="Helvetica"/>
              </a:defRPr>
            </a:pPr>
            <a:endParaRPr 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633"/>
          <a:stretch/>
        </p:blipFill>
        <p:spPr bwMode="auto">
          <a:xfrm>
            <a:off x="3557236" y="3191773"/>
            <a:ext cx="5105400" cy="302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696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1"/>
          <p:cNvSpPr txBox="1"/>
          <p:nvPr/>
        </p:nvSpPr>
        <p:spPr>
          <a:xfrm>
            <a:off x="385701" y="278864"/>
            <a:ext cx="7438924"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b="1">
                <a:solidFill>
                  <a:srgbClr val="46B0FA"/>
                </a:solidFill>
                <a:latin typeface="Arial"/>
                <a:ea typeface="Arial"/>
                <a:cs typeface="Arial"/>
                <a:sym typeface="Arial"/>
              </a:defRPr>
            </a:lvl1pPr>
          </a:lstStyle>
          <a:p>
            <a:r>
              <a:rPr lang="en-IN"/>
              <a:t>2. </a:t>
            </a:r>
            <a:r>
              <a:rPr lang="en-US" dirty="0"/>
              <a:t>Objectives</a:t>
            </a:r>
            <a:endParaRPr dirty="0"/>
          </a:p>
        </p:txBody>
      </p:sp>
      <p:sp>
        <p:nvSpPr>
          <p:cNvPr id="57" name="TextBox 4"/>
          <p:cNvSpPr txBox="1"/>
          <p:nvPr/>
        </p:nvSpPr>
        <p:spPr>
          <a:xfrm>
            <a:off x="781214" y="1262270"/>
            <a:ext cx="10622945" cy="88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Times New Roman"/>
                <a:ea typeface="Times New Roman"/>
                <a:cs typeface="Times New Roman"/>
                <a:sym typeface="Times New Roman"/>
              </a:defRPr>
            </a:lvl1pPr>
          </a:lstStyle>
          <a:p>
            <a:br/>
            <a:endParaRPr/>
          </a:p>
        </p:txBody>
      </p:sp>
      <p:sp>
        <p:nvSpPr>
          <p:cNvPr id="58" name="1.1 Purpose:…"/>
          <p:cNvSpPr txBox="1"/>
          <p:nvPr/>
        </p:nvSpPr>
        <p:spPr>
          <a:xfrm>
            <a:off x="1123246" y="1354281"/>
            <a:ext cx="9973380" cy="1477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gn="just">
              <a:buFont typeface="+mj-lt"/>
              <a:buAutoNum type="arabicPeriod" startAt="4"/>
              <a:defRPr>
                <a:latin typeface="+mn-lt"/>
                <a:ea typeface="+mn-ea"/>
                <a:cs typeface="+mn-cs"/>
                <a:sym typeface="Helvetica"/>
              </a:defRPr>
            </a:pPr>
            <a:r>
              <a:rPr lang="en-US" b="1" dirty="0"/>
              <a:t>Comprehensive Sentiment Analysis: </a:t>
            </a:r>
          </a:p>
          <a:p>
            <a:pPr algn="just">
              <a:defRPr>
                <a:latin typeface="+mn-lt"/>
                <a:ea typeface="+mn-ea"/>
                <a:cs typeface="+mn-cs"/>
                <a:sym typeface="Helvetica"/>
              </a:defRPr>
            </a:pPr>
            <a:endParaRPr lang="en-US" dirty="0"/>
          </a:p>
          <a:p>
            <a:pPr algn="just">
              <a:defRPr>
                <a:latin typeface="+mn-lt"/>
                <a:ea typeface="+mn-ea"/>
                <a:cs typeface="+mn-cs"/>
                <a:sym typeface="Helvetica"/>
              </a:defRPr>
            </a:pPr>
            <a:r>
              <a:rPr lang="en-US" dirty="0"/>
              <a:t>Implement a sentiment analysis feature that accurately assesses the sentiment expressed in the input text, classifying it as positive, negative, or neutral. The analysis should provide users with valuable insights into the emotional tone of the text.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273" y="3066518"/>
            <a:ext cx="526732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18483"/>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291</TotalTime>
  <Words>820</Words>
  <Application>Microsoft Macintosh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Debanjana Pal</dc:creator>
  <cp:lastModifiedBy>Ritvik Gupta</cp:lastModifiedBy>
  <cp:revision>24</cp:revision>
  <dcterms:modified xsi:type="dcterms:W3CDTF">2025-01-30T17:39:46Z</dcterms:modified>
</cp:coreProperties>
</file>