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8" r:id="rId3"/>
    <p:sldId id="311" r:id="rId4"/>
    <p:sldId id="262" r:id="rId5"/>
    <p:sldId id="263" r:id="rId6"/>
    <p:sldId id="310" r:id="rId7"/>
    <p:sldId id="265" r:id="rId8"/>
    <p:sldId id="266" r:id="rId9"/>
    <p:sldId id="267" r:id="rId10"/>
    <p:sldId id="269" r:id="rId11"/>
    <p:sldId id="312" r:id="rId12"/>
    <p:sldId id="314" r:id="rId13"/>
    <p:sldId id="315" r:id="rId14"/>
    <p:sldId id="316" r:id="rId15"/>
    <p:sldId id="317" r:id="rId16"/>
    <p:sldId id="274" r:id="rId17"/>
    <p:sldId id="319" r:id="rId18"/>
    <p:sldId id="276" r:id="rId19"/>
    <p:sldId id="277" r:id="rId20"/>
    <p:sldId id="278" r:id="rId21"/>
    <p:sldId id="279" r:id="rId22"/>
    <p:sldId id="280" r:id="rId23"/>
    <p:sldId id="281" r:id="rId24"/>
    <p:sldId id="284" r:id="rId25"/>
    <p:sldId id="285" r:id="rId26"/>
    <p:sldId id="286" r:id="rId27"/>
    <p:sldId id="287" r:id="rId28"/>
    <p:sldId id="289" r:id="rId29"/>
    <p:sldId id="290" r:id="rId30"/>
    <p:sldId id="291" r:id="rId31"/>
    <p:sldId id="292" r:id="rId32"/>
    <p:sldId id="293" r:id="rId33"/>
    <p:sldId id="295" r:id="rId34"/>
    <p:sldId id="296" r:id="rId35"/>
    <p:sldId id="297" r:id="rId36"/>
    <p:sldId id="298" r:id="rId37"/>
    <p:sldId id="299" r:id="rId38"/>
    <p:sldId id="300" r:id="rId39"/>
    <p:sldId id="301" r:id="rId40"/>
    <p:sldId id="302" r:id="rId41"/>
    <p:sldId id="303" r:id="rId42"/>
    <p:sldId id="309" r:id="rId43"/>
    <p:sldId id="304" r:id="rId44"/>
    <p:sldId id="305" r:id="rId45"/>
    <p:sldId id="306" r:id="rId46"/>
    <p:sldId id="307" r:id="rId47"/>
    <p:sldId id="318"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660"/>
  </p:normalViewPr>
  <p:slideViewPr>
    <p:cSldViewPr snapToGrid="0">
      <p:cViewPr varScale="1">
        <p:scale>
          <a:sx n="86" d="100"/>
          <a:sy n="86" d="100"/>
        </p:scale>
        <p:origin x="6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tvik\Desktop\MS%20stats\MS%20Stats%20Defence\Results_Summ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UniVariate</c:v>
          </c:tx>
          <c:spPr>
            <a:ln w="25400" cap="rnd">
              <a:noFill/>
              <a:round/>
            </a:ln>
            <a:effectLst/>
          </c:spPr>
          <c:marker>
            <c:symbol val="circle"/>
            <c:size val="5"/>
            <c:spPr>
              <a:solidFill>
                <a:schemeClr val="accent1"/>
              </a:solidFill>
              <a:ln w="9525">
                <a:solidFill>
                  <a:schemeClr val="accent1"/>
                </a:solidFill>
              </a:ln>
              <a:effectLst/>
            </c:spPr>
          </c:marker>
          <c:xVal>
            <c:numRef>
              <c:f>Sheet1!$E$3:$E$18</c:f>
              <c:numCache>
                <c:formatCode>General</c:formatCode>
                <c:ptCount val="16"/>
                <c:pt idx="0">
                  <c:v>1370</c:v>
                </c:pt>
                <c:pt idx="1">
                  <c:v>1530</c:v>
                </c:pt>
                <c:pt idx="2">
                  <c:v>1910</c:v>
                </c:pt>
                <c:pt idx="3">
                  <c:v>2175</c:v>
                </c:pt>
                <c:pt idx="4">
                  <c:v>2312</c:v>
                </c:pt>
                <c:pt idx="5">
                  <c:v>3229</c:v>
                </c:pt>
                <c:pt idx="6">
                  <c:v>4525</c:v>
                </c:pt>
                <c:pt idx="7">
                  <c:v>4526</c:v>
                </c:pt>
                <c:pt idx="8">
                  <c:v>6065</c:v>
                </c:pt>
                <c:pt idx="9">
                  <c:v>9840</c:v>
                </c:pt>
                <c:pt idx="10">
                  <c:v>23133</c:v>
                </c:pt>
                <c:pt idx="11">
                  <c:v>26747</c:v>
                </c:pt>
                <c:pt idx="12">
                  <c:v>49046</c:v>
                </c:pt>
                <c:pt idx="13">
                  <c:v>53641</c:v>
                </c:pt>
                <c:pt idx="14">
                  <c:v>224668</c:v>
                </c:pt>
                <c:pt idx="15">
                  <c:v>313453</c:v>
                </c:pt>
              </c:numCache>
            </c:numRef>
          </c:xVal>
          <c:yVal>
            <c:numRef>
              <c:f>Sheet1!$D$3:$D$18</c:f>
              <c:numCache>
                <c:formatCode>General</c:formatCode>
                <c:ptCount val="16"/>
                <c:pt idx="0">
                  <c:v>16.899999999999999</c:v>
                </c:pt>
                <c:pt idx="1">
                  <c:v>33.5</c:v>
                </c:pt>
                <c:pt idx="2">
                  <c:v>60.1</c:v>
                </c:pt>
                <c:pt idx="3">
                  <c:v>71</c:v>
                </c:pt>
                <c:pt idx="4">
                  <c:v>110</c:v>
                </c:pt>
                <c:pt idx="5">
                  <c:v>52.9</c:v>
                </c:pt>
                <c:pt idx="6">
                  <c:v>40.6</c:v>
                </c:pt>
                <c:pt idx="7">
                  <c:v>54.6</c:v>
                </c:pt>
                <c:pt idx="8">
                  <c:v>32.299999999999997</c:v>
                </c:pt>
                <c:pt idx="9">
                  <c:v>17.899999999999999</c:v>
                </c:pt>
                <c:pt idx="10">
                  <c:v>2.6</c:v>
                </c:pt>
                <c:pt idx="11">
                  <c:v>13.1</c:v>
                </c:pt>
                <c:pt idx="12">
                  <c:v>10</c:v>
                </c:pt>
                <c:pt idx="13">
                  <c:v>20.399999999999999</c:v>
                </c:pt>
                <c:pt idx="14">
                  <c:v>24.7</c:v>
                </c:pt>
                <c:pt idx="15">
                  <c:v>17.399999999999999</c:v>
                </c:pt>
              </c:numCache>
            </c:numRef>
          </c:yVal>
          <c:smooth val="0"/>
          <c:extLst>
            <c:ext xmlns:c16="http://schemas.microsoft.com/office/drawing/2014/chart" uri="{C3380CC4-5D6E-409C-BE32-E72D297353CC}">
              <c16:uniqueId val="{00000000-0207-4A25-9BB8-F3DA7F12F7DF}"/>
            </c:ext>
          </c:extLst>
        </c:ser>
        <c:ser>
          <c:idx val="1"/>
          <c:order val="1"/>
          <c:tx>
            <c:v>Multivariate</c:v>
          </c:tx>
          <c:spPr>
            <a:ln w="25400" cap="rnd">
              <a:noFill/>
              <a:round/>
            </a:ln>
            <a:effectLst/>
          </c:spPr>
          <c:marker>
            <c:symbol val="circle"/>
            <c:size val="5"/>
            <c:spPr>
              <a:solidFill>
                <a:schemeClr val="accent2"/>
              </a:solidFill>
              <a:ln w="9525">
                <a:solidFill>
                  <a:schemeClr val="accent2"/>
                </a:solidFill>
              </a:ln>
              <a:effectLst/>
            </c:spPr>
          </c:marker>
          <c:xVal>
            <c:numRef>
              <c:f>Sheet1!$E$3:$E$18</c:f>
              <c:numCache>
                <c:formatCode>General</c:formatCode>
                <c:ptCount val="16"/>
                <c:pt idx="0">
                  <c:v>1370</c:v>
                </c:pt>
                <c:pt idx="1">
                  <c:v>1530</c:v>
                </c:pt>
                <c:pt idx="2">
                  <c:v>1910</c:v>
                </c:pt>
                <c:pt idx="3">
                  <c:v>2175</c:v>
                </c:pt>
                <c:pt idx="4">
                  <c:v>2312</c:v>
                </c:pt>
                <c:pt idx="5">
                  <c:v>3229</c:v>
                </c:pt>
                <c:pt idx="6">
                  <c:v>4525</c:v>
                </c:pt>
                <c:pt idx="7">
                  <c:v>4526</c:v>
                </c:pt>
                <c:pt idx="8">
                  <c:v>6065</c:v>
                </c:pt>
                <c:pt idx="9">
                  <c:v>9840</c:v>
                </c:pt>
                <c:pt idx="10">
                  <c:v>23133</c:v>
                </c:pt>
                <c:pt idx="11">
                  <c:v>26747</c:v>
                </c:pt>
                <c:pt idx="12">
                  <c:v>49046</c:v>
                </c:pt>
                <c:pt idx="13">
                  <c:v>53641</c:v>
                </c:pt>
                <c:pt idx="14">
                  <c:v>224668</c:v>
                </c:pt>
                <c:pt idx="15">
                  <c:v>313453</c:v>
                </c:pt>
              </c:numCache>
            </c:numRef>
          </c:xVal>
          <c:yVal>
            <c:numRef>
              <c:f>Sheet1!$B$3:$B$18</c:f>
              <c:numCache>
                <c:formatCode>General</c:formatCode>
                <c:ptCount val="16"/>
                <c:pt idx="0">
                  <c:v>11.8</c:v>
                </c:pt>
                <c:pt idx="1">
                  <c:v>72</c:v>
                </c:pt>
                <c:pt idx="2">
                  <c:v>55.1</c:v>
                </c:pt>
                <c:pt idx="3">
                  <c:v>70.900000000000006</c:v>
                </c:pt>
                <c:pt idx="4">
                  <c:v>37</c:v>
                </c:pt>
                <c:pt idx="5">
                  <c:v>20.399999999999999</c:v>
                </c:pt>
                <c:pt idx="6">
                  <c:v>37.200000000000003</c:v>
                </c:pt>
                <c:pt idx="7">
                  <c:v>71.400000000000006</c:v>
                </c:pt>
                <c:pt idx="8">
                  <c:v>2.2999999999999998</c:v>
                </c:pt>
                <c:pt idx="9">
                  <c:v>9.1999999999999993</c:v>
                </c:pt>
                <c:pt idx="10">
                  <c:v>54.2</c:v>
                </c:pt>
                <c:pt idx="11">
                  <c:v>48</c:v>
                </c:pt>
                <c:pt idx="12">
                  <c:v>16.899999999999999</c:v>
                </c:pt>
                <c:pt idx="13">
                  <c:v>22</c:v>
                </c:pt>
                <c:pt idx="14">
                  <c:v>8.6</c:v>
                </c:pt>
                <c:pt idx="15">
                  <c:v>27.5</c:v>
                </c:pt>
              </c:numCache>
            </c:numRef>
          </c:yVal>
          <c:smooth val="0"/>
          <c:extLst>
            <c:ext xmlns:c16="http://schemas.microsoft.com/office/drawing/2014/chart" uri="{C3380CC4-5D6E-409C-BE32-E72D297353CC}">
              <c16:uniqueId val="{00000001-0207-4A25-9BB8-F3DA7F12F7DF}"/>
            </c:ext>
          </c:extLst>
        </c:ser>
        <c:ser>
          <c:idx val="2"/>
          <c:order val="2"/>
          <c:tx>
            <c:v>Bivariate Data</c:v>
          </c:tx>
          <c:spPr>
            <a:ln w="25400" cap="rnd">
              <a:noFill/>
              <a:round/>
            </a:ln>
            <a:effectLst/>
          </c:spPr>
          <c:marker>
            <c:symbol val="circle"/>
            <c:size val="5"/>
            <c:spPr>
              <a:solidFill>
                <a:schemeClr val="accent3"/>
              </a:solidFill>
              <a:ln w="9525">
                <a:solidFill>
                  <a:schemeClr val="accent3"/>
                </a:solidFill>
              </a:ln>
              <a:effectLst/>
            </c:spPr>
          </c:marker>
          <c:xVal>
            <c:numRef>
              <c:f>Sheet1!$E$3:$E$18</c:f>
              <c:numCache>
                <c:formatCode>General</c:formatCode>
                <c:ptCount val="16"/>
                <c:pt idx="0">
                  <c:v>1370</c:v>
                </c:pt>
                <c:pt idx="1">
                  <c:v>1530</c:v>
                </c:pt>
                <c:pt idx="2">
                  <c:v>1910</c:v>
                </c:pt>
                <c:pt idx="3">
                  <c:v>2175</c:v>
                </c:pt>
                <c:pt idx="4">
                  <c:v>2312</c:v>
                </c:pt>
                <c:pt idx="5">
                  <c:v>3229</c:v>
                </c:pt>
                <c:pt idx="6">
                  <c:v>4525</c:v>
                </c:pt>
                <c:pt idx="7">
                  <c:v>4526</c:v>
                </c:pt>
                <c:pt idx="8">
                  <c:v>6065</c:v>
                </c:pt>
                <c:pt idx="9">
                  <c:v>9840</c:v>
                </c:pt>
                <c:pt idx="10">
                  <c:v>23133</c:v>
                </c:pt>
                <c:pt idx="11">
                  <c:v>26747</c:v>
                </c:pt>
                <c:pt idx="12">
                  <c:v>49046</c:v>
                </c:pt>
                <c:pt idx="13">
                  <c:v>53641</c:v>
                </c:pt>
                <c:pt idx="14">
                  <c:v>224668</c:v>
                </c:pt>
                <c:pt idx="15">
                  <c:v>313453</c:v>
                </c:pt>
              </c:numCache>
            </c:numRef>
          </c:xVal>
          <c:yVal>
            <c:numRef>
              <c:f>Sheet1!$C$3:$C$18</c:f>
              <c:numCache>
                <c:formatCode>General</c:formatCode>
                <c:ptCount val="16"/>
                <c:pt idx="0">
                  <c:v>58.5</c:v>
                </c:pt>
                <c:pt idx="1">
                  <c:v>4.3</c:v>
                </c:pt>
                <c:pt idx="2">
                  <c:v>47.2</c:v>
                </c:pt>
                <c:pt idx="3">
                  <c:v>83.8</c:v>
                </c:pt>
                <c:pt idx="4">
                  <c:v>75.900000000000006</c:v>
                </c:pt>
                <c:pt idx="5">
                  <c:v>32.799999999999997</c:v>
                </c:pt>
                <c:pt idx="6">
                  <c:v>13.5</c:v>
                </c:pt>
                <c:pt idx="7">
                  <c:v>94.8</c:v>
                </c:pt>
                <c:pt idx="8">
                  <c:v>6.3</c:v>
                </c:pt>
                <c:pt idx="9">
                  <c:v>11.6</c:v>
                </c:pt>
                <c:pt idx="10">
                  <c:v>5.55</c:v>
                </c:pt>
                <c:pt idx="11">
                  <c:v>21.8</c:v>
                </c:pt>
                <c:pt idx="12">
                  <c:v>11.9</c:v>
                </c:pt>
                <c:pt idx="13">
                  <c:v>4</c:v>
                </c:pt>
                <c:pt idx="14">
                  <c:v>23.6</c:v>
                </c:pt>
                <c:pt idx="15">
                  <c:v>8</c:v>
                </c:pt>
              </c:numCache>
            </c:numRef>
          </c:yVal>
          <c:smooth val="0"/>
          <c:extLst>
            <c:ext xmlns:c16="http://schemas.microsoft.com/office/drawing/2014/chart" uri="{C3380CC4-5D6E-409C-BE32-E72D297353CC}">
              <c16:uniqueId val="{00000002-0207-4A25-9BB8-F3DA7F12F7DF}"/>
            </c:ext>
          </c:extLst>
        </c:ser>
        <c:dLbls>
          <c:showLegendKey val="0"/>
          <c:showVal val="0"/>
          <c:showCatName val="0"/>
          <c:showSerName val="0"/>
          <c:showPercent val="0"/>
          <c:showBubbleSize val="0"/>
        </c:dLbls>
        <c:axId val="691510360"/>
        <c:axId val="691512328"/>
      </c:scatterChart>
      <c:valAx>
        <c:axId val="691510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Market</a:t>
                </a:r>
                <a:r>
                  <a:rPr lang="en-US" baseline="0"/>
                  <a:t> Cap (millions)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512328"/>
        <c:crosses val="autoZero"/>
        <c:crossBetween val="midCat"/>
      </c:valAx>
      <c:valAx>
        <c:axId val="691512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510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19815-7004-4014-9160-21425B628777}"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18956-BC4B-4009-9198-28CCE2C91FBB}" type="slidenum">
              <a:rPr lang="en-US" smtClean="0"/>
              <a:t>‹#›</a:t>
            </a:fld>
            <a:endParaRPr lang="en-US"/>
          </a:p>
        </p:txBody>
      </p:sp>
    </p:spTree>
    <p:extLst>
      <p:ext uri="{BB962C8B-B14F-4D97-AF65-F5344CB8AC3E}">
        <p14:creationId xmlns:p14="http://schemas.microsoft.com/office/powerpoint/2010/main" val="3926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5407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77934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647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149830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4479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827243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358327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380742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69758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6BB7E9-4D8F-402C-AA59-A5AD11A9F3A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98453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6BB7E9-4D8F-402C-AA59-A5AD11A9F3A9}"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393860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6BB7E9-4D8F-402C-AA59-A5AD11A9F3A9}"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124822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6BB7E9-4D8F-402C-AA59-A5AD11A9F3A9}"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417560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B7E9-4D8F-402C-AA59-A5AD11A9F3A9}"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399159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6BB7E9-4D8F-402C-AA59-A5AD11A9F3A9}"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282741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6BB7E9-4D8F-402C-AA59-A5AD11A9F3A9}"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76407-7F68-438D-BBEB-1CFD61AE894E}" type="slidenum">
              <a:rPr lang="en-US" smtClean="0"/>
              <a:t>‹#›</a:t>
            </a:fld>
            <a:endParaRPr lang="en-US"/>
          </a:p>
        </p:txBody>
      </p:sp>
    </p:spTree>
    <p:extLst>
      <p:ext uri="{BB962C8B-B14F-4D97-AF65-F5344CB8AC3E}">
        <p14:creationId xmlns:p14="http://schemas.microsoft.com/office/powerpoint/2010/main" val="283507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6BB7E9-4D8F-402C-AA59-A5AD11A9F3A9}" type="datetimeFigureOut">
              <a:rPr lang="en-US" smtClean="0"/>
              <a:t>12/11/2019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776407-7F68-438D-BBEB-1CFD61AE894E}" type="slidenum">
              <a:rPr lang="en-US" smtClean="0"/>
              <a:t>‹#›</a:t>
            </a:fld>
            <a:endParaRPr lang="en-US"/>
          </a:p>
        </p:txBody>
      </p:sp>
    </p:spTree>
    <p:extLst>
      <p:ext uri="{BB962C8B-B14F-4D97-AF65-F5344CB8AC3E}">
        <p14:creationId xmlns:p14="http://schemas.microsoft.com/office/powerpoint/2010/main" val="2469634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1E4-A6D0-452E-AB18-6A6AD2A370C7}"/>
              </a:ext>
            </a:extLst>
          </p:cNvPr>
          <p:cNvSpPr>
            <a:spLocks noGrp="1"/>
          </p:cNvSpPr>
          <p:nvPr>
            <p:ph type="ctrTitle"/>
          </p:nvPr>
        </p:nvSpPr>
        <p:spPr>
          <a:xfrm>
            <a:off x="1773397" y="3123625"/>
            <a:ext cx="7766936" cy="1646302"/>
          </a:xfrm>
        </p:spPr>
        <p:txBody>
          <a:bodyPr/>
          <a:lstStyle/>
          <a:p>
            <a:pPr algn="ctr"/>
            <a:r>
              <a:rPr lang="en-US" dirty="0"/>
              <a:t>Stock Price Prediction and Portfolio Optimization using Deep Learning</a:t>
            </a:r>
          </a:p>
        </p:txBody>
      </p:sp>
      <p:sp>
        <p:nvSpPr>
          <p:cNvPr id="3" name="Subtitle 2">
            <a:extLst>
              <a:ext uri="{FF2B5EF4-FFF2-40B4-BE49-F238E27FC236}">
                <a16:creationId xmlns:a16="http://schemas.microsoft.com/office/drawing/2014/main" id="{0DC935E1-4232-4674-9A62-F8D238DFEC29}"/>
              </a:ext>
            </a:extLst>
          </p:cNvPr>
          <p:cNvSpPr>
            <a:spLocks noGrp="1"/>
          </p:cNvSpPr>
          <p:nvPr>
            <p:ph type="subTitle" idx="1"/>
          </p:nvPr>
        </p:nvSpPr>
        <p:spPr>
          <a:xfrm>
            <a:off x="1613599" y="1180730"/>
            <a:ext cx="8586844" cy="4571999"/>
          </a:xfrm>
        </p:spPr>
        <p:txBody>
          <a:bodyPr/>
          <a:lstStyle/>
          <a:p>
            <a:endParaRPr lang="en-US" dirty="0"/>
          </a:p>
        </p:txBody>
      </p:sp>
      <p:sp>
        <p:nvSpPr>
          <p:cNvPr id="4" name="TextBox 3">
            <a:extLst>
              <a:ext uri="{FF2B5EF4-FFF2-40B4-BE49-F238E27FC236}">
                <a16:creationId xmlns:a16="http://schemas.microsoft.com/office/drawing/2014/main" id="{25B35499-151C-4DC2-9C4D-0F0BF1B67F2F}"/>
              </a:ext>
            </a:extLst>
          </p:cNvPr>
          <p:cNvSpPr txBox="1"/>
          <p:nvPr/>
        </p:nvSpPr>
        <p:spPr>
          <a:xfrm>
            <a:off x="275208" y="6054571"/>
            <a:ext cx="2663301" cy="369332"/>
          </a:xfrm>
          <a:prstGeom prst="rect">
            <a:avLst/>
          </a:prstGeom>
          <a:noFill/>
        </p:spPr>
        <p:txBody>
          <a:bodyPr wrap="square" rtlCol="0">
            <a:spAutoFit/>
          </a:bodyPr>
          <a:lstStyle/>
          <a:p>
            <a:r>
              <a:rPr lang="en-US" dirty="0"/>
              <a:t>Ritvik </a:t>
            </a:r>
            <a:r>
              <a:rPr lang="en-US" dirty="0" err="1"/>
              <a:t>Dhupkar</a:t>
            </a:r>
            <a:endParaRPr lang="en-US" dirty="0"/>
          </a:p>
        </p:txBody>
      </p:sp>
    </p:spTree>
    <p:extLst>
      <p:ext uri="{BB962C8B-B14F-4D97-AF65-F5344CB8AC3E}">
        <p14:creationId xmlns:p14="http://schemas.microsoft.com/office/powerpoint/2010/main" val="47457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74AE-F6F5-4524-98A8-4E7B9CC55C6D}"/>
              </a:ext>
            </a:extLst>
          </p:cNvPr>
          <p:cNvSpPr>
            <a:spLocks noGrp="1"/>
          </p:cNvSpPr>
          <p:nvPr>
            <p:ph type="title"/>
          </p:nvPr>
        </p:nvSpPr>
        <p:spPr/>
        <p:txBody>
          <a:bodyPr/>
          <a:lstStyle/>
          <a:p>
            <a:r>
              <a:rPr lang="en-US" dirty="0"/>
              <a:t>Backpropagation Through Time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5FCAE83-DA69-4804-8FF5-D0AFBE13F50F}"/>
                  </a:ext>
                </a:extLst>
              </p:cNvPr>
              <p:cNvSpPr>
                <a:spLocks noGrp="1"/>
              </p:cNvSpPr>
              <p:nvPr>
                <p:ph sz="half" idx="1"/>
              </p:nvPr>
            </p:nvSpPr>
            <p:spPr>
              <a:xfrm>
                <a:off x="677334" y="2160589"/>
                <a:ext cx="5483242" cy="3880772"/>
              </a:xfrm>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e>
                        </m:d>
                      </m:e>
                    </m:func>
                  </m:oMath>
                </a14:m>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(3)</m:t>
                        </m:r>
                      </m:sup>
                    </m:sSup>
                  </m:oMath>
                </a14:m>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𝑦h𝑎𝑡</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𝑠𝑜𝑓𝑡𝑚𝑎𝑥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b="0" i="1" dirty="0">
                  <a:latin typeface="Cambria Math" panose="02040503050406030204" pitchFamily="18" charset="0"/>
                </a:endParaRPr>
              </a:p>
              <a:p>
                <a:r>
                  <a:rPr lang="en-US" b="0" dirty="0">
                    <a:latin typeface="Cambria Math" panose="02040503050406030204" pitchFamily="18" charset="0"/>
                  </a:rPr>
                  <a:t>Compute </a:t>
                </a:r>
                <a:r>
                  <a:rPr lang="en-US" b="0" dirty="0" err="1">
                    <a:latin typeface="Cambria Math" panose="02040503050406030204" pitchFamily="18" charset="0"/>
                  </a:rPr>
                  <a:t>deivatives</a:t>
                </a:r>
                <a:r>
                  <a:rPr lang="en-US" b="0" dirty="0">
                    <a:latin typeface="Cambria Math" panose="02040503050406030204" pitchFamily="18" charset="0"/>
                  </a:rPr>
                  <a:t> of loss w.r.t V,W,U</a:t>
                </a:r>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num>
                      <m:den>
                        <m:r>
                          <a:rPr lang="en-US" b="0" i="1" smtClean="0">
                            <a:latin typeface="Cambria Math" panose="02040503050406030204" pitchFamily="18" charset="0"/>
                          </a:rPr>
                          <m:t>𝑑𝑉</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h𝑎𝑡</m:t>
                                </m:r>
                              </m:sub>
                            </m:sSub>
                          </m:e>
                          <m:sub>
                            <m:r>
                              <a:rPr lang="en-US" b="0" i="1" smtClean="0">
                                <a:latin typeface="Cambria Math" panose="02040503050406030204" pitchFamily="18" charset="0"/>
                              </a:rPr>
                              <m:t>3</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h𝑎𝑡</m:t>
                            </m:r>
                            <m:r>
                              <a:rPr lang="en-US" b="0" i="1" smtClean="0">
                                <a:latin typeface="Cambria Math" panose="02040503050406030204" pitchFamily="18" charset="0"/>
                              </a:rPr>
                              <m:t>3</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den>
                    </m:f>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do</m:t>
                            </m:r>
                          </m:e>
                          <m:sub>
                            <m:r>
                              <a:rPr lang="en-US" b="0" i="0" smtClean="0">
                                <a:latin typeface="Cambria Math" panose="02040503050406030204" pitchFamily="18" charset="0"/>
                              </a:rPr>
                              <m:t>3</m:t>
                            </m:r>
                          </m:sub>
                        </m:sSub>
                      </m:num>
                      <m:den>
                        <m:r>
                          <m:rPr>
                            <m:sty m:val="p"/>
                          </m:rPr>
                          <a:rPr lang="en-US" b="0" i="0" smtClean="0">
                            <a:latin typeface="Cambria Math" panose="02040503050406030204" pitchFamily="18" charset="0"/>
                          </a:rPr>
                          <m:t>dV</m:t>
                        </m:r>
                      </m:den>
                    </m:f>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3</m:t>
                            </m:r>
                          </m:sub>
                        </m:sSub>
                      </m:num>
                      <m:den>
                        <m:r>
                          <a:rPr lang="en-US" i="1">
                            <a:latin typeface="Cambria Math" panose="02040503050406030204" pitchFamily="18" charset="0"/>
                          </a:rPr>
                          <m:t>𝑑</m:t>
                        </m:r>
                        <m:r>
                          <a:rPr lang="en-US" b="0" i="1" smtClean="0">
                            <a:latin typeface="Cambria Math" panose="02040503050406030204" pitchFamily="18" charset="0"/>
                          </a:rPr>
                          <m:t>𝑊</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3</m:t>
                            </m:r>
                          </m:sub>
                        </m:sSub>
                      </m:num>
                      <m:den>
                        <m:r>
                          <a:rPr lang="en-US" i="1">
                            <a:latin typeface="Cambria Math" panose="02040503050406030204" pitchFamily="18" charset="0"/>
                          </a:rPr>
                          <m:t>𝑑</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h𝑎𝑡</m:t>
                                </m:r>
                              </m:sub>
                            </m:sSub>
                          </m:e>
                          <m:sub>
                            <m:r>
                              <a:rPr lang="en-US" i="1">
                                <a:latin typeface="Cambria Math" panose="02040503050406030204" pitchFamily="18" charset="0"/>
                              </a:rPr>
                              <m:t>3</m:t>
                            </m:r>
                          </m:sub>
                        </m:sSub>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h𝑎𝑡</m:t>
                            </m:r>
                            <m:r>
                              <a:rPr lang="en-US" i="1">
                                <a:latin typeface="Cambria Math" panose="02040503050406030204" pitchFamily="18" charset="0"/>
                              </a:rPr>
                              <m:t>3</m:t>
                            </m:r>
                          </m:sub>
                        </m:sSub>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3</m:t>
                            </m:r>
                          </m:sub>
                        </m:sSub>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do</m:t>
                            </m:r>
                          </m:e>
                          <m:sub>
                            <m:r>
                              <a:rPr lang="en-US">
                                <a:latin typeface="Cambria Math" panose="02040503050406030204" pitchFamily="18" charset="0"/>
                              </a:rPr>
                              <m:t>3</m:t>
                            </m:r>
                          </m:sub>
                        </m:sSub>
                      </m:num>
                      <m:den>
                        <m:r>
                          <m:rPr>
                            <m:sty m:val="p"/>
                          </m:rPr>
                          <a:rPr lang="en-US">
                            <a:latin typeface="Cambria Math" panose="02040503050406030204" pitchFamily="18" charset="0"/>
                          </a:rPr>
                          <m:t>d</m:t>
                        </m:r>
                        <m:r>
                          <a:rPr lang="en-US" b="0" i="1" smtClean="0">
                            <a:latin typeface="Cambria Math" panose="02040503050406030204" pitchFamily="18" charset="0"/>
                          </a:rPr>
                          <m:t>𝑊</m:t>
                        </m:r>
                      </m:den>
                    </m:f>
                  </m:oMath>
                </a14:m>
                <a:endParaRPr lang="en-US" dirty="0"/>
              </a:p>
              <a:p>
                <a14:m>
                  <m:oMath xmlns:m="http://schemas.openxmlformats.org/officeDocument/2006/math">
                    <m:r>
                      <m:rPr>
                        <m:sty m:val="p"/>
                      </m:rPr>
                      <a:rPr lang="en-US" b="0" i="0" smtClean="0">
                        <a:latin typeface="Cambria Math" panose="02040503050406030204" pitchFamily="18" charset="0"/>
                      </a:rPr>
                      <m:t>Compute</m:t>
                    </m:r>
                    <m:r>
                      <a:rPr lang="en-US" b="0" i="0" smtClean="0">
                        <a:latin typeface="Cambria Math" panose="02040503050406030204" pitchFamily="18" charset="0"/>
                      </a:rPr>
                      <m:t> </m:t>
                    </m:r>
                    <m:r>
                      <m:rPr>
                        <m:sty m:val="p"/>
                      </m:rPr>
                      <a:rPr lang="en-US" b="0" i="0" smtClean="0">
                        <a:latin typeface="Cambria Math" panose="02040503050406030204" pitchFamily="18" charset="0"/>
                      </a:rPr>
                      <m:t>Derivative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Loss</m:t>
                    </m:r>
                  </m:oMath>
                </a14:m>
                <a:endParaRPr lang="en-US" dirty="0"/>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𝐿</m:t>
                          </m:r>
                        </m:num>
                        <m:den>
                          <m:r>
                            <a:rPr lang="en-US" i="1">
                              <a:latin typeface="Cambria Math" panose="02040503050406030204" pitchFamily="18" charset="0"/>
                            </a:rPr>
                            <m:t>𝑑𝑊</m:t>
                          </m:r>
                        </m:den>
                      </m:f>
                      <m:r>
                        <a:rPr lang="en-US" i="1">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0</m:t>
                          </m:r>
                        </m:sub>
                        <m:sup>
                          <m:r>
                            <a:rPr lang="en-US" b="0" i="1" smtClean="0">
                              <a:latin typeface="Cambria Math" panose="02040503050406030204" pitchFamily="18" charset="0"/>
                            </a:rPr>
                            <m:t>3</m:t>
                          </m:r>
                        </m:sup>
                      </m:sSubSup>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𝑑𝑊</m:t>
                          </m:r>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m:rPr>
                              <m:sty m:val="p"/>
                            </m:rPr>
                            <a:rPr lang="en-US" b="0" i="0" smtClean="0">
                              <a:latin typeface="Cambria Math" panose="02040503050406030204" pitchFamily="18" charset="0"/>
                            </a:rPr>
                            <m:t>k</m:t>
                          </m:r>
                          <m:r>
                            <a:rPr lang="en-US" b="0" i="0"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=3</m:t>
                          </m:r>
                        </m:sup>
                      </m:sSubSup>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3</m:t>
                              </m:r>
                            </m:sub>
                          </m:sSub>
                        </m:num>
                        <m:den>
                          <m:r>
                            <a:rPr lang="en-US" i="1">
                              <a:latin typeface="Cambria Math" panose="02040503050406030204" pitchFamily="18" charset="0"/>
                            </a:rPr>
                            <m:t>𝑑</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h𝑎𝑡</m:t>
                                  </m:r>
                                </m:sub>
                              </m:sSub>
                            </m:e>
                            <m:sub>
                              <m:r>
                                <a:rPr lang="en-US" i="1">
                                  <a:latin typeface="Cambria Math" panose="02040503050406030204" pitchFamily="18" charset="0"/>
                                </a:rPr>
                                <m:t>3</m:t>
                              </m:r>
                            </m:sub>
                          </m:sSub>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h𝑎𝑡</m:t>
                              </m:r>
                              <m:r>
                                <a:rPr lang="en-US" i="1">
                                  <a:latin typeface="Cambria Math" panose="02040503050406030204" pitchFamily="18" charset="0"/>
                                </a:rPr>
                                <m:t>3</m:t>
                              </m:r>
                            </m:sub>
                          </m:sSub>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3</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3</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d</m:t>
                              </m:r>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k</m:t>
                              </m:r>
                            </m:sub>
                          </m:sSub>
                        </m:num>
                        <m:den>
                          <m:r>
                            <m:rPr>
                              <m:sty m:val="p"/>
                            </m:rPr>
                            <a:rPr lang="en-US">
                              <a:latin typeface="Cambria Math" panose="02040503050406030204" pitchFamily="18" charset="0"/>
                            </a:rPr>
                            <m:t>d</m:t>
                          </m:r>
                          <m:r>
                            <a:rPr lang="en-US" i="1">
                              <a:latin typeface="Cambria Math" panose="02040503050406030204" pitchFamily="18" charset="0"/>
                            </a:rPr>
                            <m:t>𝑊</m:t>
                          </m:r>
                        </m:den>
                      </m:f>
                    </m:oMath>
                  </m:oMathPara>
                </a14:m>
                <a:endParaRPr lang="en-US" dirty="0"/>
              </a:p>
            </p:txBody>
          </p:sp>
        </mc:Choice>
        <mc:Fallback xmlns="">
          <p:sp>
            <p:nvSpPr>
              <p:cNvPr id="5" name="Content Placeholder 4">
                <a:extLst>
                  <a:ext uri="{FF2B5EF4-FFF2-40B4-BE49-F238E27FC236}">
                    <a16:creationId xmlns:a16="http://schemas.microsoft.com/office/drawing/2014/main" id="{15FCAE83-DA69-4804-8FF5-D0AFBE13F50F}"/>
                  </a:ext>
                </a:extLst>
              </p:cNvPr>
              <p:cNvSpPr>
                <a:spLocks noGrp="1" noRot="1" noChangeAspect="1" noMove="1" noResize="1" noEditPoints="1" noAdjustHandles="1" noChangeArrowheads="1" noChangeShapeType="1" noTextEdit="1"/>
              </p:cNvSpPr>
              <p:nvPr>
                <p:ph sz="half" idx="1"/>
              </p:nvPr>
            </p:nvSpPr>
            <p:spPr>
              <a:xfrm>
                <a:off x="677334" y="2160589"/>
                <a:ext cx="5483242" cy="3880772"/>
              </a:xfrm>
              <a:blipFill>
                <a:blip r:embed="rId2"/>
                <a:stretch>
                  <a:fillRect l="-222"/>
                </a:stretch>
              </a:blipFill>
            </p:spPr>
            <p:txBody>
              <a:bodyPr/>
              <a:lstStyle/>
              <a:p>
                <a:r>
                  <a:rPr lang="en-US">
                    <a:noFill/>
                  </a:rPr>
                  <a:t> </a:t>
                </a:r>
              </a:p>
            </p:txBody>
          </p:sp>
        </mc:Fallback>
      </mc:AlternateContent>
      <p:pic>
        <p:nvPicPr>
          <p:cNvPr id="10" name="Content Placeholder 4">
            <a:extLst>
              <a:ext uri="{FF2B5EF4-FFF2-40B4-BE49-F238E27FC236}">
                <a16:creationId xmlns:a16="http://schemas.microsoft.com/office/drawing/2014/main" id="{A030C96B-DFA8-47D2-9B8E-96B4166C60C3}"/>
              </a:ext>
            </a:extLst>
          </p:cNvPr>
          <p:cNvPicPr>
            <a:picLocks noGrp="1" noChangeAspect="1"/>
          </p:cNvPicPr>
          <p:nvPr>
            <p:ph sz="half" idx="2"/>
          </p:nvPr>
        </p:nvPicPr>
        <p:blipFill>
          <a:blip r:embed="rId3"/>
          <a:stretch>
            <a:fillRect/>
          </a:stretch>
        </p:blipFill>
        <p:spPr>
          <a:xfrm>
            <a:off x="6096000" y="2835848"/>
            <a:ext cx="4184650" cy="2530253"/>
          </a:xfrm>
          <a:prstGeom prst="rect">
            <a:avLst/>
          </a:prstGeom>
        </p:spPr>
      </p:pic>
      <p:sp>
        <p:nvSpPr>
          <p:cNvPr id="8" name="TextBox 7">
            <a:extLst>
              <a:ext uri="{FF2B5EF4-FFF2-40B4-BE49-F238E27FC236}">
                <a16:creationId xmlns:a16="http://schemas.microsoft.com/office/drawing/2014/main" id="{22FFED01-D9A2-46A8-9B34-CF254AD9D4FD}"/>
              </a:ext>
            </a:extLst>
          </p:cNvPr>
          <p:cNvSpPr txBox="1"/>
          <p:nvPr/>
        </p:nvSpPr>
        <p:spPr>
          <a:xfrm>
            <a:off x="6096000" y="5366433"/>
            <a:ext cx="4580877" cy="369332"/>
          </a:xfrm>
          <a:prstGeom prst="rect">
            <a:avLst/>
          </a:prstGeom>
          <a:noFill/>
        </p:spPr>
        <p:txBody>
          <a:bodyPr wrap="square" rtlCol="0">
            <a:spAutoFit/>
          </a:bodyPr>
          <a:lstStyle/>
          <a:p>
            <a:pPr algn="ctr"/>
            <a:r>
              <a:rPr lang="en-US" b="1" dirty="0"/>
              <a:t>(Deep Learning, Ian Goodfellow)</a:t>
            </a:r>
            <a:endParaRPr lang="en-US" dirty="0"/>
          </a:p>
        </p:txBody>
      </p:sp>
    </p:spTree>
    <p:extLst>
      <p:ext uri="{BB962C8B-B14F-4D97-AF65-F5344CB8AC3E}">
        <p14:creationId xmlns:p14="http://schemas.microsoft.com/office/powerpoint/2010/main" val="269830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C445-804B-49C4-8AF4-C6641D65101C}"/>
              </a:ext>
            </a:extLst>
          </p:cNvPr>
          <p:cNvSpPr>
            <a:spLocks noGrp="1"/>
          </p:cNvSpPr>
          <p:nvPr>
            <p:ph type="title"/>
          </p:nvPr>
        </p:nvSpPr>
        <p:spPr/>
        <p:txBody>
          <a:bodyPr/>
          <a:lstStyle/>
          <a:p>
            <a:r>
              <a:rPr lang="en-US" dirty="0"/>
              <a:t>LSTM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C684C7-EC0F-4B12-8EC4-2A1C2BF03B3F}"/>
                  </a:ext>
                </a:extLst>
              </p:cNvPr>
              <p:cNvSpPr txBox="1"/>
              <p:nvPr/>
            </p:nvSpPr>
            <p:spPr>
              <a:xfrm>
                <a:off x="1118586" y="5353235"/>
                <a:ext cx="10209321"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oMath>
                </a14:m>
                <a:r>
                  <a:rPr lang="en-US" dirty="0"/>
                  <a:t>: forget gate, </a:t>
                </a: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I</m:t>
                        </m:r>
                      </m:e>
                      <m:sub>
                        <m:r>
                          <m:rPr>
                            <m:sty m:val="p"/>
                          </m:rPr>
                          <a:rPr lang="en-US" i="0" dirty="0" smtClean="0">
                            <a:latin typeface="Cambria Math" panose="02040503050406030204" pitchFamily="18" charset="0"/>
                          </a:rPr>
                          <m:t>t</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input</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gate</m:t>
                    </m:r>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o</m:t>
                        </m:r>
                      </m:e>
                      <m:sub>
                        <m:r>
                          <m:rPr>
                            <m:sty m:val="p"/>
                          </m:rPr>
                          <a:rPr lang="en-US" b="0" i="0" dirty="0" smtClean="0">
                            <a:latin typeface="Cambria Math" panose="02040503050406030204" pitchFamily="18" charset="0"/>
                          </a:rPr>
                          <m:t>t</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output</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gate</m:t>
                    </m:r>
                    <m:r>
                      <a:rPr lang="en-US" b="0" i="0" dirty="0" smtClean="0">
                        <a:latin typeface="Cambria Math" panose="02040503050406030204" pitchFamily="18" charset="0"/>
                      </a:rPr>
                      <m:t> </m:t>
                    </m:r>
                  </m:oMath>
                </a14:m>
                <a:r>
                  <a:rPr lang="en-US" dirty="0"/>
                  <a:t> </a:t>
                </a:r>
              </a:p>
            </p:txBody>
          </p:sp>
        </mc:Choice>
        <mc:Fallback xmlns="">
          <p:sp>
            <p:nvSpPr>
              <p:cNvPr id="5" name="TextBox 4">
                <a:extLst>
                  <a:ext uri="{FF2B5EF4-FFF2-40B4-BE49-F238E27FC236}">
                    <a16:creationId xmlns:a16="http://schemas.microsoft.com/office/drawing/2014/main" id="{F0C684C7-EC0F-4B12-8EC4-2A1C2BF03B3F}"/>
                  </a:ext>
                </a:extLst>
              </p:cNvPr>
              <p:cNvSpPr txBox="1">
                <a:spLocks noRot="1" noChangeAspect="1" noMove="1" noResize="1" noEditPoints="1" noAdjustHandles="1" noChangeArrowheads="1" noChangeShapeType="1" noTextEdit="1"/>
              </p:cNvSpPr>
              <p:nvPr/>
            </p:nvSpPr>
            <p:spPr>
              <a:xfrm>
                <a:off x="1118586" y="5353235"/>
                <a:ext cx="10209321" cy="369332"/>
              </a:xfrm>
              <a:prstGeom prst="rect">
                <a:avLst/>
              </a:prstGeom>
              <a:blipFill>
                <a:blip r:embed="rId3"/>
                <a:stretch>
                  <a:fillRect l="-179" t="-9836" b="-22951"/>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06AEF0A5-9609-414E-B15E-26B0ED91EEA5}"/>
              </a:ext>
            </a:extLst>
          </p:cNvPr>
          <p:cNvPicPr>
            <a:picLocks noGrp="1" noChangeAspect="1"/>
          </p:cNvPicPr>
          <p:nvPr>
            <p:ph idx="1"/>
          </p:nvPr>
        </p:nvPicPr>
        <p:blipFill>
          <a:blip r:embed="rId4"/>
          <a:stretch>
            <a:fillRect/>
          </a:stretch>
        </p:blipFill>
        <p:spPr>
          <a:xfrm>
            <a:off x="1357561" y="1270000"/>
            <a:ext cx="8596667" cy="3881437"/>
          </a:xfrm>
          <a:prstGeom prst="rect">
            <a:avLst/>
          </a:prstGeom>
        </p:spPr>
      </p:pic>
      <p:sp>
        <p:nvSpPr>
          <p:cNvPr id="6" name="TextBox 5">
            <a:extLst>
              <a:ext uri="{FF2B5EF4-FFF2-40B4-BE49-F238E27FC236}">
                <a16:creationId xmlns:a16="http://schemas.microsoft.com/office/drawing/2014/main" id="{FBC9A2C8-3361-402B-A0BB-20876CB86FEF}"/>
              </a:ext>
            </a:extLst>
          </p:cNvPr>
          <p:cNvSpPr txBox="1"/>
          <p:nvPr/>
        </p:nvSpPr>
        <p:spPr>
          <a:xfrm>
            <a:off x="1793289" y="5879068"/>
            <a:ext cx="7057747" cy="369332"/>
          </a:xfrm>
          <a:prstGeom prst="rect">
            <a:avLst/>
          </a:prstGeom>
          <a:noFill/>
        </p:spPr>
        <p:txBody>
          <a:bodyPr wrap="square" rtlCol="0">
            <a:spAutoFit/>
          </a:bodyPr>
          <a:lstStyle/>
          <a:p>
            <a:r>
              <a:rPr lang="en-US" dirty="0"/>
              <a:t>Taken from Chris </a:t>
            </a:r>
            <a:r>
              <a:rPr lang="en-US" dirty="0" err="1"/>
              <a:t>Olah’s</a:t>
            </a:r>
            <a:r>
              <a:rPr lang="en-US" dirty="0"/>
              <a:t> Blog post: </a:t>
            </a:r>
          </a:p>
        </p:txBody>
      </p:sp>
    </p:spTree>
    <p:extLst>
      <p:ext uri="{BB962C8B-B14F-4D97-AF65-F5344CB8AC3E}">
        <p14:creationId xmlns:p14="http://schemas.microsoft.com/office/powerpoint/2010/main" val="13549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A83F-D6DD-4353-B263-E3C71043C0DC}"/>
              </a:ext>
            </a:extLst>
          </p:cNvPr>
          <p:cNvSpPr>
            <a:spLocks noGrp="1"/>
          </p:cNvSpPr>
          <p:nvPr>
            <p:ph type="title"/>
          </p:nvPr>
        </p:nvSpPr>
        <p:spPr/>
        <p:txBody>
          <a:bodyPr/>
          <a:lstStyle/>
          <a:p>
            <a:r>
              <a:rPr lang="en-US" dirty="0"/>
              <a:t>LSTM</a:t>
            </a:r>
          </a:p>
        </p:txBody>
      </p:sp>
      <p:pic>
        <p:nvPicPr>
          <p:cNvPr id="4" name="Content Placeholder 3">
            <a:extLst>
              <a:ext uri="{FF2B5EF4-FFF2-40B4-BE49-F238E27FC236}">
                <a16:creationId xmlns:a16="http://schemas.microsoft.com/office/drawing/2014/main" id="{3440C58A-2486-4A08-B3FB-7CF84B26F7BE}"/>
              </a:ext>
            </a:extLst>
          </p:cNvPr>
          <p:cNvPicPr>
            <a:picLocks noGrp="1" noChangeAspect="1"/>
          </p:cNvPicPr>
          <p:nvPr>
            <p:ph idx="1"/>
          </p:nvPr>
        </p:nvPicPr>
        <p:blipFill>
          <a:blip r:embed="rId2"/>
          <a:stretch>
            <a:fillRect/>
          </a:stretch>
        </p:blipFill>
        <p:spPr>
          <a:xfrm>
            <a:off x="968202" y="2208098"/>
            <a:ext cx="8305800" cy="2809875"/>
          </a:xfrm>
          <a:prstGeom prst="rect">
            <a:avLst/>
          </a:prstGeom>
        </p:spPr>
      </p:pic>
      <p:sp>
        <p:nvSpPr>
          <p:cNvPr id="5" name="TextBox 4">
            <a:extLst>
              <a:ext uri="{FF2B5EF4-FFF2-40B4-BE49-F238E27FC236}">
                <a16:creationId xmlns:a16="http://schemas.microsoft.com/office/drawing/2014/main" id="{E99E1A35-C96E-4233-9B86-BFEE877B7A19}"/>
              </a:ext>
            </a:extLst>
          </p:cNvPr>
          <p:cNvSpPr txBox="1"/>
          <p:nvPr/>
        </p:nvSpPr>
        <p:spPr>
          <a:xfrm>
            <a:off x="5655076" y="3053918"/>
            <a:ext cx="3373514" cy="375082"/>
          </a:xfrm>
          <a:prstGeom prst="rect">
            <a:avLst/>
          </a:prstGeom>
          <a:noFill/>
        </p:spPr>
        <p:txBody>
          <a:bodyPr wrap="square" rtlCol="0">
            <a:spAutoFit/>
          </a:bodyPr>
          <a:lstStyle/>
          <a:p>
            <a:r>
              <a:rPr lang="en-US" dirty="0"/>
              <a:t>Forget Gate</a:t>
            </a:r>
          </a:p>
        </p:txBody>
      </p:sp>
      <p:sp>
        <p:nvSpPr>
          <p:cNvPr id="6" name="TextBox 5">
            <a:extLst>
              <a:ext uri="{FF2B5EF4-FFF2-40B4-BE49-F238E27FC236}">
                <a16:creationId xmlns:a16="http://schemas.microsoft.com/office/drawing/2014/main" id="{0CCF4A69-BA0F-4AEA-9C1C-67A3574E34B4}"/>
              </a:ext>
            </a:extLst>
          </p:cNvPr>
          <p:cNvSpPr txBox="1"/>
          <p:nvPr/>
        </p:nvSpPr>
        <p:spPr>
          <a:xfrm>
            <a:off x="1811045" y="5017973"/>
            <a:ext cx="7057747" cy="369332"/>
          </a:xfrm>
          <a:prstGeom prst="rect">
            <a:avLst/>
          </a:prstGeom>
          <a:noFill/>
        </p:spPr>
        <p:txBody>
          <a:bodyPr wrap="square" rtlCol="0">
            <a:spAutoFit/>
          </a:bodyPr>
          <a:lstStyle/>
          <a:p>
            <a:r>
              <a:rPr lang="en-US" dirty="0"/>
              <a:t>Taken from Chris </a:t>
            </a:r>
            <a:r>
              <a:rPr lang="en-US" dirty="0" err="1"/>
              <a:t>Olah’s</a:t>
            </a:r>
            <a:r>
              <a:rPr lang="en-US" dirty="0"/>
              <a:t> Blog post: </a:t>
            </a:r>
          </a:p>
        </p:txBody>
      </p:sp>
      <p:sp>
        <p:nvSpPr>
          <p:cNvPr id="3" name="TextBox 2">
            <a:extLst>
              <a:ext uri="{FF2B5EF4-FFF2-40B4-BE49-F238E27FC236}">
                <a16:creationId xmlns:a16="http://schemas.microsoft.com/office/drawing/2014/main" id="{3F5C64DD-CDAF-4B8B-9664-F8BB30EE13FF}"/>
              </a:ext>
            </a:extLst>
          </p:cNvPr>
          <p:cNvSpPr txBox="1"/>
          <p:nvPr/>
        </p:nvSpPr>
        <p:spPr>
          <a:xfrm>
            <a:off x="1890944" y="5530788"/>
            <a:ext cx="7383058" cy="646331"/>
          </a:xfrm>
          <a:prstGeom prst="rect">
            <a:avLst/>
          </a:prstGeom>
          <a:noFill/>
        </p:spPr>
        <p:txBody>
          <a:bodyPr wrap="square" rtlCol="0">
            <a:spAutoFit/>
          </a:bodyPr>
          <a:lstStyle/>
          <a:p>
            <a:r>
              <a:rPr lang="en-US" dirty="0"/>
              <a:t>If ft=1, the previous cell state ct-1 </a:t>
            </a:r>
            <a:r>
              <a:rPr lang="en-US" dirty="0" err="1"/>
              <a:t>willBe</a:t>
            </a:r>
            <a:r>
              <a:rPr lang="en-US" dirty="0"/>
              <a:t> remembered. If ft=0, the </a:t>
            </a:r>
          </a:p>
          <a:p>
            <a:r>
              <a:rPr lang="en-US" dirty="0"/>
              <a:t>Previous state ct-1 will be forgotten </a:t>
            </a:r>
          </a:p>
        </p:txBody>
      </p:sp>
    </p:spTree>
    <p:extLst>
      <p:ext uri="{BB962C8B-B14F-4D97-AF65-F5344CB8AC3E}">
        <p14:creationId xmlns:p14="http://schemas.microsoft.com/office/powerpoint/2010/main" val="196095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7726-2C57-4106-945D-3F799B5F8180}"/>
              </a:ext>
            </a:extLst>
          </p:cNvPr>
          <p:cNvSpPr>
            <a:spLocks noGrp="1"/>
          </p:cNvSpPr>
          <p:nvPr>
            <p:ph type="title"/>
          </p:nvPr>
        </p:nvSpPr>
        <p:spPr/>
        <p:txBody>
          <a:bodyPr/>
          <a:lstStyle/>
          <a:p>
            <a:r>
              <a:rPr lang="en-US" dirty="0"/>
              <a:t>LSTM</a:t>
            </a:r>
          </a:p>
        </p:txBody>
      </p:sp>
      <p:pic>
        <p:nvPicPr>
          <p:cNvPr id="4" name="Content Placeholder 3">
            <a:extLst>
              <a:ext uri="{FF2B5EF4-FFF2-40B4-BE49-F238E27FC236}">
                <a16:creationId xmlns:a16="http://schemas.microsoft.com/office/drawing/2014/main" id="{CF7045C6-FE9B-4FC4-87C7-D86D7454A2BB}"/>
              </a:ext>
            </a:extLst>
          </p:cNvPr>
          <p:cNvPicPr>
            <a:picLocks noGrp="1" noChangeAspect="1"/>
          </p:cNvPicPr>
          <p:nvPr>
            <p:ph idx="1"/>
          </p:nvPr>
        </p:nvPicPr>
        <p:blipFill>
          <a:blip r:embed="rId2"/>
          <a:stretch>
            <a:fillRect/>
          </a:stretch>
        </p:blipFill>
        <p:spPr>
          <a:xfrm>
            <a:off x="1103991" y="2388263"/>
            <a:ext cx="8596312" cy="2414032"/>
          </a:xfrm>
          <a:prstGeom prst="rect">
            <a:avLst/>
          </a:prstGeom>
        </p:spPr>
      </p:pic>
      <p:sp>
        <p:nvSpPr>
          <p:cNvPr id="5" name="TextBox 4">
            <a:extLst>
              <a:ext uri="{FF2B5EF4-FFF2-40B4-BE49-F238E27FC236}">
                <a16:creationId xmlns:a16="http://schemas.microsoft.com/office/drawing/2014/main" id="{80EA5C51-4852-4B9C-9CAC-1E0B3A20A440}"/>
              </a:ext>
            </a:extLst>
          </p:cNvPr>
          <p:cNvSpPr txBox="1"/>
          <p:nvPr/>
        </p:nvSpPr>
        <p:spPr>
          <a:xfrm>
            <a:off x="5504155" y="2805344"/>
            <a:ext cx="3373514" cy="375082"/>
          </a:xfrm>
          <a:prstGeom prst="rect">
            <a:avLst/>
          </a:prstGeom>
          <a:noFill/>
        </p:spPr>
        <p:txBody>
          <a:bodyPr wrap="square" rtlCol="0">
            <a:spAutoFit/>
          </a:bodyPr>
          <a:lstStyle/>
          <a:p>
            <a:r>
              <a:rPr lang="en-US" dirty="0"/>
              <a:t>Input gate, cell state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E24F8D7-CF60-4201-8B90-BC8ADB7EC71B}"/>
                  </a:ext>
                </a:extLst>
              </p:cNvPr>
              <p:cNvSpPr txBox="1"/>
              <p:nvPr/>
            </p:nvSpPr>
            <p:spPr>
              <a:xfrm>
                <a:off x="1890944" y="5499469"/>
                <a:ext cx="73830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controls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weight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candidate</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r>
                        <a:rPr lang="en-US" b="0" i="0" smtClean="0">
                          <a:latin typeface="Cambria Math" panose="02040503050406030204" pitchFamily="18" charset="0"/>
                        </a:rPr>
                        <m:t> </m:t>
                      </m:r>
                      <m:r>
                        <m:rPr>
                          <m:sty m:val="p"/>
                        </m:rPr>
                        <a:rPr lang="en-US" b="0" i="0" smtClean="0">
                          <a:latin typeface="Cambria Math" panose="02040503050406030204" pitchFamily="18" charset="0"/>
                        </a:rPr>
                        <m:t>on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new</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𝑐</m:t>
                          </m:r>
                        </m:e>
                        <m:sub>
                          <m:r>
                            <m:rPr>
                              <m:sty m:val="p"/>
                            </m:rPr>
                            <a:rPr lang="en-US" b="0" i="0" smtClean="0">
                              <a:latin typeface="Cambria Math" panose="02040503050406030204" pitchFamily="18" charset="0"/>
                            </a:rPr>
                            <m:t>t</m:t>
                          </m:r>
                        </m:sub>
                        <m:sup>
                          <m:r>
                            <a:rPr lang="en-US" b="0" i="0" smtClean="0">
                              <a:latin typeface="Cambria Math" panose="02040503050406030204" pitchFamily="18" charset="0"/>
                            </a:rPr>
                            <m:t>~</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added</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obtain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new</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oMath>
                  </m:oMathPara>
                </a14:m>
                <a:endParaRPr lang="en-US" dirty="0"/>
              </a:p>
            </p:txBody>
          </p:sp>
        </mc:Choice>
        <mc:Fallback xmlns="">
          <p:sp>
            <p:nvSpPr>
              <p:cNvPr id="7" name="TextBox 6">
                <a:extLst>
                  <a:ext uri="{FF2B5EF4-FFF2-40B4-BE49-F238E27FC236}">
                    <a16:creationId xmlns:a16="http://schemas.microsoft.com/office/drawing/2014/main" id="{3E24F8D7-CF60-4201-8B90-BC8ADB7EC71B}"/>
                  </a:ext>
                </a:extLst>
              </p:cNvPr>
              <p:cNvSpPr txBox="1">
                <a:spLocks noRot="1" noChangeAspect="1" noMove="1" noResize="1" noEditPoints="1" noAdjustHandles="1" noChangeArrowheads="1" noChangeShapeType="1" noTextEdit="1"/>
              </p:cNvSpPr>
              <p:nvPr/>
            </p:nvSpPr>
            <p:spPr>
              <a:xfrm>
                <a:off x="1890944" y="5499469"/>
                <a:ext cx="7383058" cy="646331"/>
              </a:xfrm>
              <a:prstGeom prst="rect">
                <a:avLst/>
              </a:prstGeom>
              <a:blipFill>
                <a:blip r:embed="rId3"/>
                <a:stretch>
                  <a:fillRect b="-943"/>
                </a:stretch>
              </a:blipFill>
            </p:spPr>
            <p:txBody>
              <a:bodyPr/>
              <a:lstStyle/>
              <a:p>
                <a:r>
                  <a:rPr lang="en-US">
                    <a:noFill/>
                  </a:rPr>
                  <a:t> </a:t>
                </a:r>
              </a:p>
            </p:txBody>
          </p:sp>
        </mc:Fallback>
      </mc:AlternateContent>
    </p:spTree>
    <p:extLst>
      <p:ext uri="{BB962C8B-B14F-4D97-AF65-F5344CB8AC3E}">
        <p14:creationId xmlns:p14="http://schemas.microsoft.com/office/powerpoint/2010/main" val="115978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6A15-9C31-4C1A-86E1-F45DA2BFEAAA}"/>
              </a:ext>
            </a:extLst>
          </p:cNvPr>
          <p:cNvSpPr>
            <a:spLocks noGrp="1"/>
          </p:cNvSpPr>
          <p:nvPr>
            <p:ph type="title"/>
          </p:nvPr>
        </p:nvSpPr>
        <p:spPr/>
        <p:txBody>
          <a:bodyPr/>
          <a:lstStyle/>
          <a:p>
            <a:r>
              <a:rPr lang="en-US" dirty="0"/>
              <a:t>LSTM</a:t>
            </a:r>
          </a:p>
        </p:txBody>
      </p:sp>
      <p:pic>
        <p:nvPicPr>
          <p:cNvPr id="4" name="Content Placeholder 3">
            <a:extLst>
              <a:ext uri="{FF2B5EF4-FFF2-40B4-BE49-F238E27FC236}">
                <a16:creationId xmlns:a16="http://schemas.microsoft.com/office/drawing/2014/main" id="{D2D65CCE-5041-4646-B86C-8F35EE874935}"/>
              </a:ext>
            </a:extLst>
          </p:cNvPr>
          <p:cNvPicPr>
            <a:picLocks noGrp="1" noChangeAspect="1"/>
          </p:cNvPicPr>
          <p:nvPr>
            <p:ph idx="1"/>
          </p:nvPr>
        </p:nvPicPr>
        <p:blipFill>
          <a:blip r:embed="rId2"/>
          <a:stretch>
            <a:fillRect/>
          </a:stretch>
        </p:blipFill>
        <p:spPr>
          <a:xfrm>
            <a:off x="677690" y="2924719"/>
            <a:ext cx="8596312" cy="2488159"/>
          </a:xfrm>
          <a:prstGeom prst="rect">
            <a:avLst/>
          </a:prstGeom>
        </p:spPr>
      </p:pic>
      <p:sp>
        <p:nvSpPr>
          <p:cNvPr id="5" name="TextBox 4">
            <a:extLst>
              <a:ext uri="{FF2B5EF4-FFF2-40B4-BE49-F238E27FC236}">
                <a16:creationId xmlns:a16="http://schemas.microsoft.com/office/drawing/2014/main" id="{A88425CD-654C-45AF-8C49-15CA5EE01160}"/>
              </a:ext>
            </a:extLst>
          </p:cNvPr>
          <p:cNvSpPr txBox="1"/>
          <p:nvPr/>
        </p:nvSpPr>
        <p:spPr>
          <a:xfrm>
            <a:off x="5850385" y="3577701"/>
            <a:ext cx="3089429" cy="369332"/>
          </a:xfrm>
          <a:prstGeom prst="rect">
            <a:avLst/>
          </a:prstGeom>
          <a:noFill/>
        </p:spPr>
        <p:txBody>
          <a:bodyPr wrap="square" rtlCol="0">
            <a:spAutoFit/>
          </a:bodyPr>
          <a:lstStyle/>
          <a:p>
            <a:r>
              <a:rPr lang="en-US" dirty="0"/>
              <a:t>Cell State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AB978A3-3A58-46B2-A6DC-1AEA586595CE}"/>
                  </a:ext>
                </a:extLst>
              </p:cNvPr>
              <p:cNvSpPr txBox="1"/>
              <p:nvPr/>
            </p:nvSpPr>
            <p:spPr>
              <a:xfrm>
                <a:off x="1890944" y="5499469"/>
                <a:ext cx="73830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controls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weight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candidate</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r>
                        <a:rPr lang="en-US" b="0" i="0" smtClean="0">
                          <a:latin typeface="Cambria Math" panose="02040503050406030204" pitchFamily="18" charset="0"/>
                        </a:rPr>
                        <m:t> </m:t>
                      </m:r>
                      <m:r>
                        <m:rPr>
                          <m:sty m:val="p"/>
                        </m:rPr>
                        <a:rPr lang="en-US" b="0" i="0" smtClean="0">
                          <a:latin typeface="Cambria Math" panose="02040503050406030204" pitchFamily="18" charset="0"/>
                        </a:rPr>
                        <m:t>on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new</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controls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weight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old</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r>
                        <a:rPr lang="en-US" b="0" i="0" smtClean="0">
                          <a:latin typeface="Cambria Math" panose="02040503050406030204" pitchFamily="18" charset="0"/>
                        </a:rPr>
                        <m:t> </m:t>
                      </m:r>
                      <m:r>
                        <m:rPr>
                          <m:sty m:val="p"/>
                        </m:rPr>
                        <a:rPr lang="en-US" b="0" i="0" smtClean="0">
                          <a:latin typeface="Cambria Math" panose="02040503050406030204" pitchFamily="18" charset="0"/>
                        </a:rPr>
                        <m:t>on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new</m:t>
                      </m:r>
                      <m:r>
                        <a:rPr lang="en-US" b="0" i="0" smtClean="0">
                          <a:latin typeface="Cambria Math" panose="02040503050406030204" pitchFamily="18" charset="0"/>
                        </a:rPr>
                        <m:t> </m:t>
                      </m:r>
                      <m:r>
                        <m:rPr>
                          <m:sty m:val="p"/>
                        </m:rPr>
                        <a:rPr lang="en-US" b="0" i="0" smtClean="0">
                          <a:latin typeface="Cambria Math" panose="02040503050406030204" pitchFamily="18" charset="0"/>
                        </a:rPr>
                        <m:t>cell</m:t>
                      </m:r>
                      <m:r>
                        <a:rPr lang="en-US" b="0" i="0" smtClean="0">
                          <a:latin typeface="Cambria Math" panose="02040503050406030204" pitchFamily="18" charset="0"/>
                        </a:rPr>
                        <m:t> </m:t>
                      </m:r>
                      <m:r>
                        <m:rPr>
                          <m:sty m:val="p"/>
                        </m:rPr>
                        <a:rPr lang="en-US" b="0" i="0" smtClean="0">
                          <a:latin typeface="Cambria Math" panose="02040503050406030204" pitchFamily="18" charset="0"/>
                        </a:rPr>
                        <m:t>state</m:t>
                      </m:r>
                    </m:oMath>
                  </m:oMathPara>
                </a14:m>
                <a:endParaRPr lang="en-US" dirty="0"/>
              </a:p>
            </p:txBody>
          </p:sp>
        </mc:Choice>
        <mc:Fallback xmlns="">
          <p:sp>
            <p:nvSpPr>
              <p:cNvPr id="6" name="TextBox 5">
                <a:extLst>
                  <a:ext uri="{FF2B5EF4-FFF2-40B4-BE49-F238E27FC236}">
                    <a16:creationId xmlns:a16="http://schemas.microsoft.com/office/drawing/2014/main" id="{3AB978A3-3A58-46B2-A6DC-1AEA586595CE}"/>
                  </a:ext>
                </a:extLst>
              </p:cNvPr>
              <p:cNvSpPr txBox="1">
                <a:spLocks noRot="1" noChangeAspect="1" noMove="1" noResize="1" noEditPoints="1" noAdjustHandles="1" noChangeArrowheads="1" noChangeShapeType="1" noTextEdit="1"/>
              </p:cNvSpPr>
              <p:nvPr/>
            </p:nvSpPr>
            <p:spPr>
              <a:xfrm>
                <a:off x="1890944" y="5499469"/>
                <a:ext cx="7383058" cy="646331"/>
              </a:xfrm>
              <a:prstGeom prst="rect">
                <a:avLst/>
              </a:prstGeom>
              <a:blipFill>
                <a:blip r:embed="rId3"/>
                <a:stretch>
                  <a:fillRect b="-8491"/>
                </a:stretch>
              </a:blipFill>
            </p:spPr>
            <p:txBody>
              <a:bodyPr/>
              <a:lstStyle/>
              <a:p>
                <a:r>
                  <a:rPr lang="en-US">
                    <a:noFill/>
                  </a:rPr>
                  <a:t> </a:t>
                </a:r>
              </a:p>
            </p:txBody>
          </p:sp>
        </mc:Fallback>
      </mc:AlternateContent>
    </p:spTree>
    <p:extLst>
      <p:ext uri="{BB962C8B-B14F-4D97-AF65-F5344CB8AC3E}">
        <p14:creationId xmlns:p14="http://schemas.microsoft.com/office/powerpoint/2010/main" val="89471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6962-A2A5-44DB-9E3D-EAB64E34961B}"/>
              </a:ext>
            </a:extLst>
          </p:cNvPr>
          <p:cNvSpPr>
            <a:spLocks noGrp="1"/>
          </p:cNvSpPr>
          <p:nvPr>
            <p:ph type="title"/>
          </p:nvPr>
        </p:nvSpPr>
        <p:spPr/>
        <p:txBody>
          <a:bodyPr/>
          <a:lstStyle/>
          <a:p>
            <a:r>
              <a:rPr lang="en-US" dirty="0"/>
              <a:t>LSTM</a:t>
            </a:r>
          </a:p>
        </p:txBody>
      </p:sp>
      <p:pic>
        <p:nvPicPr>
          <p:cNvPr id="4" name="Content Placeholder 3">
            <a:extLst>
              <a:ext uri="{FF2B5EF4-FFF2-40B4-BE49-F238E27FC236}">
                <a16:creationId xmlns:a16="http://schemas.microsoft.com/office/drawing/2014/main" id="{6E7597A7-6526-4E79-BAE8-A16FAC8B65AD}"/>
              </a:ext>
            </a:extLst>
          </p:cNvPr>
          <p:cNvPicPr>
            <a:picLocks noGrp="1" noChangeAspect="1"/>
          </p:cNvPicPr>
          <p:nvPr>
            <p:ph idx="1"/>
          </p:nvPr>
        </p:nvPicPr>
        <p:blipFill>
          <a:blip r:embed="rId2"/>
          <a:stretch>
            <a:fillRect/>
          </a:stretch>
        </p:blipFill>
        <p:spPr>
          <a:xfrm>
            <a:off x="677863" y="2712737"/>
            <a:ext cx="8596312" cy="277713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47F5AD-2F45-47B0-9456-FF12FFA61244}"/>
                  </a:ext>
                </a:extLst>
              </p:cNvPr>
              <p:cNvSpPr txBox="1"/>
              <p:nvPr/>
            </p:nvSpPr>
            <p:spPr>
              <a:xfrm>
                <a:off x="1890944" y="5499469"/>
                <a:ext cx="7383058"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weight</m:t>
                    </m:r>
                    <m:r>
                      <a:rPr lang="en-US" b="0" i="0" smtClean="0">
                        <a:latin typeface="Cambria Math" panose="02040503050406030204" pitchFamily="18" charset="0"/>
                      </a:rPr>
                      <m:t> </m:t>
                    </m:r>
                    <m:r>
                      <m:rPr>
                        <m:sty m:val="p"/>
                      </m:rPr>
                      <a:rPr lang="en-US" b="0" i="0" smtClean="0">
                        <a:latin typeface="Cambria Math" panose="02040503050406030204" pitchFamily="18" charset="0"/>
                      </a:rPr>
                      <m:t>muliplied</m:t>
                    </m:r>
                    <m:r>
                      <a:rPr lang="en-US" b="0" i="0" smtClean="0">
                        <a:latin typeface="Cambria Math" panose="02040503050406030204" pitchFamily="18" charset="0"/>
                      </a:rPr>
                      <m:t> </m:t>
                    </m:r>
                    <m:r>
                      <m:rPr>
                        <m:sty m:val="p"/>
                      </m:rPr>
                      <a:rPr lang="en-US" b="0" i="0" smtClean="0">
                        <a:latin typeface="Cambria Math" panose="02040503050406030204" pitchFamily="18" charset="0"/>
                      </a:rPr>
                      <m:t>by</m:t>
                    </m:r>
                    <m:r>
                      <a:rPr lang="en-US" b="0" i="0" smtClean="0">
                        <a:latin typeface="Cambria Math" panose="02040503050406030204" pitchFamily="18" charset="0"/>
                      </a:rPr>
                      <m:t> </m:t>
                    </m:r>
                    <m:r>
                      <m:rPr>
                        <m:sty m:val="p"/>
                      </m:rPr>
                      <a:rPr lang="en-US" b="0" i="0" smtClean="0">
                        <a:latin typeface="Cambria Math" panose="02040503050406030204" pitchFamily="18" charset="0"/>
                      </a:rPr>
                      <m:t>tanh</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oMath>
                </a14:m>
                <a:r>
                  <a:rPr lang="en-US" dirty="0"/>
                  <a:t>, the current cell state</a:t>
                </a:r>
              </a:p>
            </p:txBody>
          </p:sp>
        </mc:Choice>
        <mc:Fallback xmlns="">
          <p:sp>
            <p:nvSpPr>
              <p:cNvPr id="5" name="TextBox 4">
                <a:extLst>
                  <a:ext uri="{FF2B5EF4-FFF2-40B4-BE49-F238E27FC236}">
                    <a16:creationId xmlns:a16="http://schemas.microsoft.com/office/drawing/2014/main" id="{7A47F5AD-2F45-47B0-9456-FF12FFA61244}"/>
                  </a:ext>
                </a:extLst>
              </p:cNvPr>
              <p:cNvSpPr txBox="1">
                <a:spLocks noRot="1" noChangeAspect="1" noMove="1" noResize="1" noEditPoints="1" noAdjustHandles="1" noChangeArrowheads="1" noChangeShapeType="1" noTextEdit="1"/>
              </p:cNvSpPr>
              <p:nvPr/>
            </p:nvSpPr>
            <p:spPr>
              <a:xfrm>
                <a:off x="1890944" y="5499469"/>
                <a:ext cx="7383058" cy="369332"/>
              </a:xfrm>
              <a:prstGeom prst="rect">
                <a:avLst/>
              </a:prstGeom>
              <a:blipFill>
                <a:blip r:embed="rId3"/>
                <a:stretch>
                  <a:fillRect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207718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6B328-2209-45F7-A1DB-E8D9BB5E8FD1}"/>
              </a:ext>
            </a:extLst>
          </p:cNvPr>
          <p:cNvSpPr>
            <a:spLocks noGrp="1"/>
          </p:cNvSpPr>
          <p:nvPr>
            <p:ph type="title"/>
          </p:nvPr>
        </p:nvSpPr>
        <p:spPr/>
        <p:txBody>
          <a:bodyPr/>
          <a:lstStyle/>
          <a:p>
            <a:r>
              <a:rPr lang="en-US" dirty="0"/>
              <a:t>Sequence to Sequence Encoder Decoder Model</a:t>
            </a:r>
          </a:p>
        </p:txBody>
      </p:sp>
      <p:sp>
        <p:nvSpPr>
          <p:cNvPr id="6" name="Content Placeholder 5">
            <a:extLst>
              <a:ext uri="{FF2B5EF4-FFF2-40B4-BE49-F238E27FC236}">
                <a16:creationId xmlns:a16="http://schemas.microsoft.com/office/drawing/2014/main" id="{54C2DA61-F7CA-44D9-B5F3-172D886E9876}"/>
              </a:ext>
            </a:extLst>
          </p:cNvPr>
          <p:cNvSpPr>
            <a:spLocks noGrp="1"/>
          </p:cNvSpPr>
          <p:nvPr>
            <p:ph sz="half" idx="2"/>
          </p:nvPr>
        </p:nvSpPr>
        <p:spPr>
          <a:xfrm>
            <a:off x="839788" y="1864311"/>
            <a:ext cx="5157787" cy="4325352"/>
          </a:xfrm>
        </p:spPr>
        <p:txBody>
          <a:bodyPr/>
          <a:lstStyle/>
          <a:p>
            <a:r>
              <a:rPr lang="en-US" dirty="0"/>
              <a:t>Used when input sequence and output sequence are of different length</a:t>
            </a:r>
          </a:p>
          <a:p>
            <a:r>
              <a:rPr lang="en-US" dirty="0"/>
              <a:t>Input RNN transmits input to a function C</a:t>
            </a:r>
          </a:p>
          <a:p>
            <a:r>
              <a:rPr lang="en-US" dirty="0"/>
              <a:t>C recreates the input to an output RNN</a:t>
            </a:r>
          </a:p>
          <a:p>
            <a:r>
              <a:rPr lang="en-US" dirty="0"/>
              <a:t>C compresses the input sequence and extracts essential features which are passed to the decoder</a:t>
            </a:r>
          </a:p>
          <a:p>
            <a:pPr marL="0" indent="0">
              <a:buNone/>
            </a:pPr>
            <a:endParaRPr lang="en-US" dirty="0"/>
          </a:p>
        </p:txBody>
      </p:sp>
      <p:pic>
        <p:nvPicPr>
          <p:cNvPr id="9" name="Content Placeholder 8">
            <a:extLst>
              <a:ext uri="{FF2B5EF4-FFF2-40B4-BE49-F238E27FC236}">
                <a16:creationId xmlns:a16="http://schemas.microsoft.com/office/drawing/2014/main" id="{1FC24923-8DBB-4056-B419-36629B8D072B}"/>
              </a:ext>
            </a:extLst>
          </p:cNvPr>
          <p:cNvPicPr>
            <a:picLocks noGrp="1" noChangeAspect="1"/>
          </p:cNvPicPr>
          <p:nvPr>
            <p:ph sz="quarter" idx="4"/>
          </p:nvPr>
        </p:nvPicPr>
        <p:blipFill>
          <a:blip r:embed="rId2"/>
          <a:stretch>
            <a:fillRect/>
          </a:stretch>
        </p:blipFill>
        <p:spPr>
          <a:xfrm>
            <a:off x="5997575" y="1491326"/>
            <a:ext cx="5086905" cy="4508500"/>
          </a:xfrm>
          <a:prstGeom prst="rect">
            <a:avLst/>
          </a:prstGeom>
        </p:spPr>
      </p:pic>
      <p:sp>
        <p:nvSpPr>
          <p:cNvPr id="5" name="TextBox 4">
            <a:extLst>
              <a:ext uri="{FF2B5EF4-FFF2-40B4-BE49-F238E27FC236}">
                <a16:creationId xmlns:a16="http://schemas.microsoft.com/office/drawing/2014/main" id="{FB1E8D65-B2AB-4BE1-A8B6-50C557573A71}"/>
              </a:ext>
            </a:extLst>
          </p:cNvPr>
          <p:cNvSpPr txBox="1"/>
          <p:nvPr/>
        </p:nvSpPr>
        <p:spPr>
          <a:xfrm>
            <a:off x="6096000" y="5999826"/>
            <a:ext cx="4580877" cy="369332"/>
          </a:xfrm>
          <a:prstGeom prst="rect">
            <a:avLst/>
          </a:prstGeom>
          <a:noFill/>
        </p:spPr>
        <p:txBody>
          <a:bodyPr wrap="square" rtlCol="0">
            <a:spAutoFit/>
          </a:bodyPr>
          <a:lstStyle/>
          <a:p>
            <a:pPr algn="ctr"/>
            <a:r>
              <a:rPr lang="en-US" b="1" dirty="0"/>
              <a:t>(Deep Learning, Ian Goodfellow)</a:t>
            </a:r>
            <a:endParaRPr lang="en-US" dirty="0"/>
          </a:p>
        </p:txBody>
      </p:sp>
    </p:spTree>
    <p:extLst>
      <p:ext uri="{BB962C8B-B14F-4D97-AF65-F5344CB8AC3E}">
        <p14:creationId xmlns:p14="http://schemas.microsoft.com/office/powerpoint/2010/main" val="342558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24C9-622A-4556-906F-BF55DFF16214}"/>
              </a:ext>
            </a:extLst>
          </p:cNvPr>
          <p:cNvSpPr>
            <a:spLocks noGrp="1"/>
          </p:cNvSpPr>
          <p:nvPr>
            <p:ph type="title"/>
          </p:nvPr>
        </p:nvSpPr>
        <p:spPr>
          <a:xfrm>
            <a:off x="677334" y="557939"/>
            <a:ext cx="8596668" cy="907512"/>
          </a:xfrm>
        </p:spPr>
        <p:txBody>
          <a:bodyPr/>
          <a:lstStyle/>
          <a:p>
            <a:r>
              <a:rPr lang="en-US" dirty="0"/>
              <a:t>Part A :Introduction</a:t>
            </a:r>
          </a:p>
        </p:txBody>
      </p:sp>
      <p:sp>
        <p:nvSpPr>
          <p:cNvPr id="7" name="Content Placeholder 6">
            <a:extLst>
              <a:ext uri="{FF2B5EF4-FFF2-40B4-BE49-F238E27FC236}">
                <a16:creationId xmlns:a16="http://schemas.microsoft.com/office/drawing/2014/main" id="{76F6115A-49FB-4BAA-B025-277B9A612984}"/>
              </a:ext>
            </a:extLst>
          </p:cNvPr>
          <p:cNvSpPr>
            <a:spLocks noGrp="1"/>
          </p:cNvSpPr>
          <p:nvPr>
            <p:ph idx="1"/>
          </p:nvPr>
        </p:nvSpPr>
        <p:spPr>
          <a:xfrm>
            <a:off x="677334" y="1534333"/>
            <a:ext cx="8596668" cy="4142820"/>
          </a:xfrm>
        </p:spPr>
        <p:txBody>
          <a:bodyPr/>
          <a:lstStyle/>
          <a:p>
            <a:r>
              <a:rPr lang="en-US" dirty="0"/>
              <a:t>Objective: To use Fundamentals in combination with timeseries DL techniques for Stock Price Prediction</a:t>
            </a:r>
          </a:p>
          <a:p>
            <a:r>
              <a:rPr lang="en-US" dirty="0"/>
              <a:t>Performed for NYSE Oil &amp; Gas Stock</a:t>
            </a:r>
          </a:p>
          <a:p>
            <a:r>
              <a:rPr lang="en-US" dirty="0"/>
              <a:t>3 Models compared: Multivariate Model, Bi-Variate Model, Uni-Variate Model. </a:t>
            </a:r>
          </a:p>
          <a:p>
            <a:r>
              <a:rPr lang="en-US" dirty="0"/>
              <a:t>Multi-Variate Model Features:-</a:t>
            </a:r>
            <a:r>
              <a:rPr lang="en-US" dirty="0" err="1"/>
              <a:t>Returns_t</a:t>
            </a:r>
            <a:r>
              <a:rPr lang="en-US" dirty="0"/>
              <a:t>, XOI. P/E ratio, P/B ratio, BVPS.</a:t>
            </a:r>
          </a:p>
          <a:p>
            <a:r>
              <a:rPr lang="en-US" dirty="0"/>
              <a:t>Bi-Variate model Feature:- </a:t>
            </a:r>
            <a:r>
              <a:rPr lang="en-US" dirty="0" err="1"/>
              <a:t>Returns_t</a:t>
            </a:r>
            <a:r>
              <a:rPr lang="en-US" dirty="0"/>
              <a:t>, XOI</a:t>
            </a:r>
          </a:p>
          <a:p>
            <a:r>
              <a:rPr lang="en-US" dirty="0"/>
              <a:t>Uni-Variate model Features: </a:t>
            </a:r>
            <a:r>
              <a:rPr lang="en-US" dirty="0" err="1"/>
              <a:t>Returns_t</a:t>
            </a:r>
            <a:endParaRPr lang="en-US" dirty="0"/>
          </a:p>
          <a:p>
            <a:r>
              <a:rPr lang="en-US" dirty="0"/>
              <a:t>Training &amp; Testing performed individually for every stock. If there are N stocks-&gt; N models</a:t>
            </a:r>
          </a:p>
        </p:txBody>
      </p:sp>
    </p:spTree>
    <p:extLst>
      <p:ext uri="{BB962C8B-B14F-4D97-AF65-F5344CB8AC3E}">
        <p14:creationId xmlns:p14="http://schemas.microsoft.com/office/powerpoint/2010/main" val="397631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D2CF-F910-4C94-AEA4-68DA651235F2}"/>
              </a:ext>
            </a:extLst>
          </p:cNvPr>
          <p:cNvSpPr>
            <a:spLocks noGrp="1"/>
          </p:cNvSpPr>
          <p:nvPr>
            <p:ph type="title"/>
          </p:nvPr>
        </p:nvSpPr>
        <p:spPr/>
        <p:txBody>
          <a:bodyPr/>
          <a:lstStyle/>
          <a:p>
            <a:r>
              <a:rPr lang="en-US" dirty="0" err="1"/>
              <a:t>Fama</a:t>
            </a:r>
            <a:r>
              <a:rPr lang="en-US" dirty="0"/>
              <a:t> –French Fundamental Factor Models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3AFC5B6-4159-4257-998F-C668E1786217}"/>
                  </a:ext>
                </a:extLst>
              </p:cNvPr>
              <p:cNvSpPr>
                <a:spLocks noGrp="1"/>
              </p:cNvSpPr>
              <p:nvPr>
                <p:ph idx="1"/>
              </p:nvPr>
            </p:nvSpPr>
            <p:spPr/>
            <p:txBody>
              <a:bodyPr/>
              <a:lstStyle/>
              <a:p>
                <a:r>
                  <a:rPr lang="en-US" dirty="0"/>
                  <a:t>Stock Returns Regressed against Fundamental Asset Specific attributed like P/E ratio of the Asset,  Dividend Yield, Market Capitalization, BVPS, B/P ratio etc.</a:t>
                </a:r>
              </a:p>
              <a:p>
                <a:r>
                  <a:rPr lang="en-US" dirty="0"/>
                  <a:t>Regressions performed are usually panel regressions</a:t>
                </a:r>
              </a:p>
              <a:p>
                <a:r>
                  <a:rPr lang="en-US" dirty="0"/>
                  <a:t>Firms with lower market capitalization have higher average returns and higher volatility, converse is true.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𝐸𝑥𝑎𝑚𝑝𝑙𝑒</m:t>
                        </m:r>
                        <m:r>
                          <a:rPr lang="en-US" b="0" i="1" smtClean="0">
                            <a:latin typeface="Cambria Math" panose="02040503050406030204" pitchFamily="18" charset="0"/>
                          </a:rPr>
                          <m:t>:− </m:t>
                        </m:r>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den>
                    </m:f>
                    <m:r>
                      <a:rPr lang="en-US" b="0" i="1" smtClean="0">
                        <a:latin typeface="Cambria Math" panose="02040503050406030204" pitchFamily="18" charset="0"/>
                      </a:rPr>
                      <m:t>)</m:t>
                    </m:r>
                  </m:oMath>
                </a14:m>
                <a:endParaRPr lang="en-US" dirty="0"/>
              </a:p>
              <a:p>
                <a:endParaRPr lang="en-US" dirty="0"/>
              </a:p>
              <a:p>
                <a:endParaRPr lang="en-US" dirty="0"/>
              </a:p>
            </p:txBody>
          </p:sp>
        </mc:Choice>
        <mc:Fallback xmlns="">
          <p:sp>
            <p:nvSpPr>
              <p:cNvPr id="4" name="Content Placeholder 3">
                <a:extLst>
                  <a:ext uri="{FF2B5EF4-FFF2-40B4-BE49-F238E27FC236}">
                    <a16:creationId xmlns:a16="http://schemas.microsoft.com/office/drawing/2014/main" id="{43AFC5B6-4159-4257-998F-C668E1786217}"/>
                  </a:ext>
                </a:extLst>
              </p:cNvPr>
              <p:cNvSpPr>
                <a:spLocks noGrp="1" noRot="1" noChangeAspect="1" noMove="1" noResize="1" noEditPoints="1" noAdjustHandles="1" noChangeArrowheads="1" noChangeShapeType="1" noTextEdit="1"/>
              </p:cNvSpPr>
              <p:nvPr>
                <p:ph idx="1"/>
              </p:nvPr>
            </p:nvSpPr>
            <p:spPr>
              <a:blipFill>
                <a:blip r:embed="rId2"/>
                <a:stretch>
                  <a:fillRect l="-142" t="-942" r="-71"/>
                </a:stretch>
              </a:blipFill>
            </p:spPr>
            <p:txBody>
              <a:bodyPr/>
              <a:lstStyle/>
              <a:p>
                <a:r>
                  <a:rPr lang="en-US">
                    <a:noFill/>
                  </a:rPr>
                  <a:t> </a:t>
                </a:r>
              </a:p>
            </p:txBody>
          </p:sp>
        </mc:Fallback>
      </mc:AlternateContent>
    </p:spTree>
    <p:extLst>
      <p:ext uri="{BB962C8B-B14F-4D97-AF65-F5344CB8AC3E}">
        <p14:creationId xmlns:p14="http://schemas.microsoft.com/office/powerpoint/2010/main" val="371508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EF0A-D690-4CF1-80E1-57C70553E5F9}"/>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F14943FC-1EB0-42FB-9B28-A859ED7B0B12}"/>
              </a:ext>
            </a:extLst>
          </p:cNvPr>
          <p:cNvSpPr>
            <a:spLocks noGrp="1"/>
          </p:cNvSpPr>
          <p:nvPr>
            <p:ph idx="1"/>
          </p:nvPr>
        </p:nvSpPr>
        <p:spPr/>
        <p:txBody>
          <a:bodyPr/>
          <a:lstStyle/>
          <a:p>
            <a:r>
              <a:rPr lang="en-US" dirty="0"/>
              <a:t>Stock Price Data obtained from Yahoo Finance</a:t>
            </a:r>
          </a:p>
          <a:p>
            <a:r>
              <a:rPr lang="en-US" dirty="0"/>
              <a:t>Fundamentals Data consists of Quarterly, Balance Sheet, Cash Flow and   Income Statement (TTM)</a:t>
            </a:r>
          </a:p>
          <a:p>
            <a:r>
              <a:rPr lang="en-US" dirty="0"/>
              <a:t>Data obtained from XBRL filings and data from securities and exchange commission</a:t>
            </a:r>
          </a:p>
          <a:p>
            <a:r>
              <a:rPr lang="en-US" dirty="0"/>
              <a:t>Important features- P/E ratio</a:t>
            </a:r>
          </a:p>
          <a:p>
            <a:r>
              <a:rPr lang="en-US" dirty="0"/>
              <a:t>P/B ratio</a:t>
            </a:r>
          </a:p>
          <a:p>
            <a:r>
              <a:rPr lang="en-US" dirty="0"/>
              <a:t>Dividend Payout Ratio: Ratio of Dividend (TTM) to Earnings (TTM)</a:t>
            </a:r>
          </a:p>
          <a:p>
            <a:endParaRPr lang="en-US" dirty="0"/>
          </a:p>
        </p:txBody>
      </p:sp>
    </p:spTree>
    <p:extLst>
      <p:ext uri="{BB962C8B-B14F-4D97-AF65-F5344CB8AC3E}">
        <p14:creationId xmlns:p14="http://schemas.microsoft.com/office/powerpoint/2010/main" val="49947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BF42-8C4F-40A3-A56C-37DE5CD0F6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EE14A2-CD84-427B-89D5-6AFC285D6C02}"/>
              </a:ext>
            </a:extLst>
          </p:cNvPr>
          <p:cNvSpPr>
            <a:spLocks noGrp="1"/>
          </p:cNvSpPr>
          <p:nvPr>
            <p:ph idx="1"/>
          </p:nvPr>
        </p:nvSpPr>
        <p:spPr/>
        <p:txBody>
          <a:bodyPr/>
          <a:lstStyle/>
          <a:p>
            <a:r>
              <a:rPr lang="en-US" dirty="0"/>
              <a:t>Fluctuations in Stock Prices  due to difference in the Short, Medium and long term time frame</a:t>
            </a:r>
          </a:p>
          <a:p>
            <a:r>
              <a:rPr lang="en-US" dirty="0"/>
              <a:t>Short Run- Fluctuations and price determined by market Dynamics,</a:t>
            </a:r>
          </a:p>
          <a:p>
            <a:pPr marL="0" indent="0">
              <a:buNone/>
            </a:pPr>
            <a:r>
              <a:rPr lang="en-US" dirty="0"/>
              <a:t>  Dynamics of Order Executions. Scale of Milliseconds</a:t>
            </a:r>
          </a:p>
          <a:p>
            <a:r>
              <a:rPr lang="en-US" dirty="0"/>
              <a:t>Medium Term-  Fluctuations determined by news cycles. Scaler of Days</a:t>
            </a:r>
          </a:p>
          <a:p>
            <a:r>
              <a:rPr lang="en-US" dirty="0"/>
              <a:t>Long Term- fluctuations determined by fundamental financial performance of the company. In the long run Stocks believed to converge to the ‘Intrinsic Value’ of the Company.</a:t>
            </a:r>
          </a:p>
          <a:p>
            <a:pPr marL="0" indent="0">
              <a:buNone/>
            </a:pPr>
            <a:endParaRPr lang="en-US" dirty="0"/>
          </a:p>
        </p:txBody>
      </p:sp>
    </p:spTree>
    <p:extLst>
      <p:ext uri="{BB962C8B-B14F-4D97-AF65-F5344CB8AC3E}">
        <p14:creationId xmlns:p14="http://schemas.microsoft.com/office/powerpoint/2010/main" val="3851015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3286FB-1615-49D8-BEEA-2F576051776A}"/>
              </a:ext>
            </a:extLst>
          </p:cNvPr>
          <p:cNvSpPr>
            <a:spLocks noGrp="1"/>
          </p:cNvSpPr>
          <p:nvPr>
            <p:ph type="title"/>
          </p:nvPr>
        </p:nvSpPr>
        <p:spPr/>
        <p:txBody>
          <a:bodyPr/>
          <a:lstStyle/>
          <a:p>
            <a:r>
              <a:rPr lang="en-US" dirty="0"/>
              <a:t>Data Description</a:t>
            </a:r>
          </a:p>
        </p:txBody>
      </p:sp>
      <p:pic>
        <p:nvPicPr>
          <p:cNvPr id="7" name="Content Placeholder 6">
            <a:extLst>
              <a:ext uri="{FF2B5EF4-FFF2-40B4-BE49-F238E27FC236}">
                <a16:creationId xmlns:a16="http://schemas.microsoft.com/office/drawing/2014/main" id="{F03FCB54-87BA-4E8E-B730-B065F8A7AE51}"/>
              </a:ext>
            </a:extLst>
          </p:cNvPr>
          <p:cNvPicPr>
            <a:picLocks noGrp="1" noChangeAspect="1"/>
          </p:cNvPicPr>
          <p:nvPr>
            <p:ph sz="half" idx="1"/>
          </p:nvPr>
        </p:nvPicPr>
        <p:blipFill>
          <a:blip r:embed="rId2"/>
          <a:stretch>
            <a:fillRect/>
          </a:stretch>
        </p:blipFill>
        <p:spPr>
          <a:xfrm>
            <a:off x="792606" y="2637155"/>
            <a:ext cx="4183062" cy="2547185"/>
          </a:xfrm>
          <a:prstGeom prst="rect">
            <a:avLst/>
          </a:prstGeom>
        </p:spPr>
      </p:pic>
      <p:pic>
        <p:nvPicPr>
          <p:cNvPr id="8" name="Content Placeholder 7">
            <a:extLst>
              <a:ext uri="{FF2B5EF4-FFF2-40B4-BE49-F238E27FC236}">
                <a16:creationId xmlns:a16="http://schemas.microsoft.com/office/drawing/2014/main" id="{DDA74D25-A6EF-48D0-AC62-D4C3248FE6A9}"/>
              </a:ext>
            </a:extLst>
          </p:cNvPr>
          <p:cNvPicPr>
            <a:picLocks noGrp="1" noChangeAspect="1"/>
          </p:cNvPicPr>
          <p:nvPr>
            <p:ph sz="half" idx="2"/>
          </p:nvPr>
        </p:nvPicPr>
        <p:blipFill>
          <a:blip r:embed="rId3"/>
          <a:stretch>
            <a:fillRect/>
          </a:stretch>
        </p:blipFill>
        <p:spPr>
          <a:xfrm>
            <a:off x="5900692" y="2821294"/>
            <a:ext cx="5968753" cy="1397522"/>
          </a:xfrm>
          <a:prstGeom prst="rect">
            <a:avLst/>
          </a:prstGeom>
        </p:spPr>
      </p:pic>
      <p:sp>
        <p:nvSpPr>
          <p:cNvPr id="2" name="TextBox 1">
            <a:extLst>
              <a:ext uri="{FF2B5EF4-FFF2-40B4-BE49-F238E27FC236}">
                <a16:creationId xmlns:a16="http://schemas.microsoft.com/office/drawing/2014/main" id="{FC96B1AB-09D7-49B6-BFF9-91E4CAE64DAD}"/>
              </a:ext>
            </a:extLst>
          </p:cNvPr>
          <p:cNvSpPr txBox="1"/>
          <p:nvPr/>
        </p:nvSpPr>
        <p:spPr>
          <a:xfrm>
            <a:off x="867905" y="2185261"/>
            <a:ext cx="3851329" cy="369332"/>
          </a:xfrm>
          <a:prstGeom prst="rect">
            <a:avLst/>
          </a:prstGeom>
          <a:noFill/>
        </p:spPr>
        <p:txBody>
          <a:bodyPr wrap="square" rtlCol="0">
            <a:spAutoFit/>
          </a:bodyPr>
          <a:lstStyle/>
          <a:p>
            <a:r>
              <a:rPr lang="en-US" dirty="0"/>
              <a:t>Price Data (Daily Data)</a:t>
            </a:r>
          </a:p>
        </p:txBody>
      </p:sp>
      <p:sp>
        <p:nvSpPr>
          <p:cNvPr id="6" name="TextBox 5">
            <a:extLst>
              <a:ext uri="{FF2B5EF4-FFF2-40B4-BE49-F238E27FC236}">
                <a16:creationId xmlns:a16="http://schemas.microsoft.com/office/drawing/2014/main" id="{827CF6D8-012A-4B8A-8B84-ED0B91C2B847}"/>
              </a:ext>
            </a:extLst>
          </p:cNvPr>
          <p:cNvSpPr txBox="1"/>
          <p:nvPr/>
        </p:nvSpPr>
        <p:spPr>
          <a:xfrm>
            <a:off x="5900692" y="2369927"/>
            <a:ext cx="4861302" cy="369332"/>
          </a:xfrm>
          <a:prstGeom prst="rect">
            <a:avLst/>
          </a:prstGeom>
          <a:noFill/>
        </p:spPr>
        <p:txBody>
          <a:bodyPr wrap="square" rtlCol="0">
            <a:spAutoFit/>
          </a:bodyPr>
          <a:lstStyle/>
          <a:p>
            <a:r>
              <a:rPr lang="en-US" dirty="0"/>
              <a:t>Fundamentals Data (Quarterly Data)</a:t>
            </a:r>
          </a:p>
        </p:txBody>
      </p:sp>
    </p:spTree>
    <p:extLst>
      <p:ext uri="{BB962C8B-B14F-4D97-AF65-F5344CB8AC3E}">
        <p14:creationId xmlns:p14="http://schemas.microsoft.com/office/powerpoint/2010/main" val="126287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167D-7C58-4D00-8699-8DCE1CC8C972}"/>
              </a:ext>
            </a:extLst>
          </p:cNvPr>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8EBABCC2-12F2-437A-80AC-A06B0D5D9448}"/>
              </a:ext>
            </a:extLst>
          </p:cNvPr>
          <p:cNvSpPr>
            <a:spLocks noGrp="1"/>
          </p:cNvSpPr>
          <p:nvPr>
            <p:ph idx="1"/>
          </p:nvPr>
        </p:nvSpPr>
        <p:spPr/>
        <p:txBody>
          <a:bodyPr>
            <a:normAutofit fontScale="92500" lnSpcReduction="20000"/>
          </a:bodyPr>
          <a:lstStyle/>
          <a:p>
            <a:r>
              <a:rPr lang="en-US" dirty="0"/>
              <a:t>A daily Average price is calculated from the Price dataset from the Open, High, Low and Close Prices.</a:t>
            </a:r>
          </a:p>
          <a:p>
            <a:r>
              <a:rPr lang="en-US" dirty="0"/>
              <a:t>A Monthly Average price is calculated from this daily average price and the Price Dataset, including XOI are merged with the fundamentals dataset.</a:t>
            </a:r>
          </a:p>
          <a:p>
            <a:r>
              <a:rPr lang="en-US" dirty="0"/>
              <a:t>A Linear Interpolation is performed on the Fundamentals dataset to obtain monthly data for fundamentals.</a:t>
            </a:r>
          </a:p>
          <a:p>
            <a:r>
              <a:rPr lang="en-US" dirty="0"/>
              <a:t>A LSTM model is applied to the dataset. Iterations are performed over the model to choose the most Significant Predictors. This is called the Multivariate Model. Since the Total number of data points for 20 years is only 240 for a particular security, A large number of predictors cannot be selected for the Multivariate model.</a:t>
            </a:r>
          </a:p>
          <a:p>
            <a:r>
              <a:rPr lang="en-US" dirty="0"/>
              <a:t>Tuning and Optimization of hyperparameters and the number of hidden layers are performed.</a:t>
            </a:r>
          </a:p>
          <a:p>
            <a:r>
              <a:rPr lang="en-US" dirty="0"/>
              <a:t>Results of the Bi-Variate, Multi-Variate and Uni-Variate Model are compared</a:t>
            </a:r>
          </a:p>
          <a:p>
            <a:endParaRPr lang="en-US" dirty="0"/>
          </a:p>
          <a:p>
            <a:endParaRPr lang="en-US" dirty="0"/>
          </a:p>
        </p:txBody>
      </p:sp>
    </p:spTree>
    <p:extLst>
      <p:ext uri="{BB962C8B-B14F-4D97-AF65-F5344CB8AC3E}">
        <p14:creationId xmlns:p14="http://schemas.microsoft.com/office/powerpoint/2010/main" val="66892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7F4A-BF30-469F-B26B-FD1C586F062E}"/>
              </a:ext>
            </a:extLst>
          </p:cNvPr>
          <p:cNvSpPr>
            <a:spLocks noGrp="1"/>
          </p:cNvSpPr>
          <p:nvPr>
            <p:ph type="title"/>
          </p:nvPr>
        </p:nvSpPr>
        <p:spPr/>
        <p:txBody>
          <a:bodyPr/>
          <a:lstStyle/>
          <a:p>
            <a:r>
              <a:rPr lang="en-US" dirty="0"/>
              <a:t>Code  and Model Description</a:t>
            </a:r>
          </a:p>
        </p:txBody>
      </p:sp>
      <p:sp>
        <p:nvSpPr>
          <p:cNvPr id="3" name="Content Placeholder 2">
            <a:extLst>
              <a:ext uri="{FF2B5EF4-FFF2-40B4-BE49-F238E27FC236}">
                <a16:creationId xmlns:a16="http://schemas.microsoft.com/office/drawing/2014/main" id="{186B4C6E-D5F4-409F-8F64-BF4E25E8C185}"/>
              </a:ext>
            </a:extLst>
          </p:cNvPr>
          <p:cNvSpPr>
            <a:spLocks noGrp="1"/>
          </p:cNvSpPr>
          <p:nvPr>
            <p:ph idx="1"/>
          </p:nvPr>
        </p:nvSpPr>
        <p:spPr/>
        <p:txBody>
          <a:bodyPr/>
          <a:lstStyle/>
          <a:p>
            <a:r>
              <a:rPr lang="en-US" dirty="0"/>
              <a:t>The Neural Network Model was created on </a:t>
            </a:r>
            <a:r>
              <a:rPr lang="en-US" dirty="0" err="1"/>
              <a:t>Keras</a:t>
            </a:r>
            <a:r>
              <a:rPr lang="en-US" dirty="0"/>
              <a:t> and </a:t>
            </a:r>
            <a:r>
              <a:rPr lang="en-US" dirty="0" err="1"/>
              <a:t>Tensorflow</a:t>
            </a:r>
            <a:r>
              <a:rPr lang="en-US" dirty="0"/>
              <a:t>. Python Libraries used for deep learning</a:t>
            </a:r>
          </a:p>
          <a:p>
            <a:r>
              <a:rPr lang="en-US" dirty="0"/>
              <a:t>Architecture to be tuned: Depth of the Network, Number of Nodes, in each layer, Number of LSTM layers.</a:t>
            </a:r>
          </a:p>
          <a:p>
            <a:r>
              <a:rPr lang="en-US" dirty="0"/>
              <a:t>Hyperparameters:-Bach Size, number of epochs, Dropout, Loss Function, Optimization Algorithm </a:t>
            </a:r>
          </a:p>
        </p:txBody>
      </p:sp>
    </p:spTree>
    <p:extLst>
      <p:ext uri="{BB962C8B-B14F-4D97-AF65-F5344CB8AC3E}">
        <p14:creationId xmlns:p14="http://schemas.microsoft.com/office/powerpoint/2010/main" val="51349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FA7456-23F5-46B3-9069-75A24653541C}"/>
              </a:ext>
            </a:extLst>
          </p:cNvPr>
          <p:cNvSpPr>
            <a:spLocks noGrp="1"/>
          </p:cNvSpPr>
          <p:nvPr>
            <p:ph type="title"/>
          </p:nvPr>
        </p:nvSpPr>
        <p:spPr/>
        <p:txBody>
          <a:bodyPr/>
          <a:lstStyle/>
          <a:p>
            <a:r>
              <a:rPr lang="en-US" dirty="0"/>
              <a:t>Multi-Variate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6C1D873-5E30-4D76-BBB8-1E06726DAD60}"/>
                  </a:ext>
                </a:extLst>
              </p:cNvPr>
              <p:cNvSpPr>
                <a:spLocks noGrp="1"/>
              </p:cNvSpPr>
              <p:nvPr>
                <p:ph sz="half" idx="1"/>
              </p:nvPr>
            </p:nvSpPr>
            <p:spPr/>
            <p:txBody>
              <a:bodyPr>
                <a:normAutofit/>
              </a:bodyPr>
              <a:lstStyle/>
              <a:p>
                <a:r>
                  <a:rPr lang="en-US" dirty="0"/>
                  <a:t>Features:-</a:t>
                </a:r>
                <a14:m>
                  <m:oMath xmlns:m="http://schemas.openxmlformats.org/officeDocument/2006/math">
                    <m:r>
                      <m:rPr>
                        <m:sty m:val="p"/>
                      </m:rPr>
                      <a:rPr lang="en-US" b="0" i="0" smtClean="0">
                        <a:latin typeface="Cambria Math" panose="02040503050406030204" pitchFamily="18" charset="0"/>
                      </a:rPr>
                      <m:t>Return</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t</m:t>
                        </m:r>
                      </m:sub>
                    </m:sSub>
                  </m:oMath>
                </a14:m>
                <a:r>
                  <a:rPr lang="en-US" dirty="0"/>
                  <a:t>, XOI. P/E ratio, P/B ratio, BVPS.</a:t>
                </a:r>
              </a:p>
              <a:p>
                <a:r>
                  <a:rPr lang="en-US" dirty="0"/>
                  <a:t>Input Shape :-(12, 60)= (No. of Lag-Periods, No. of Features* n. of lag periods)</a:t>
                </a:r>
              </a:p>
              <a:p>
                <a:r>
                  <a:rPr lang="en-US" dirty="0"/>
                  <a:t>First Layer: Block of 10 LSTM cells. Output Shape: (12,10)</a:t>
                </a:r>
              </a:p>
              <a:p>
                <a:r>
                  <a:rPr lang="en-US" dirty="0"/>
                  <a:t>Second Layer: Dense Layer with </a:t>
                </a:r>
              </a:p>
              <a:p>
                <a:pPr marL="0" indent="0">
                  <a:buNone/>
                </a:pPr>
                <a:r>
                  <a:rPr lang="en-US" dirty="0" err="1"/>
                  <a:t>Relu</a:t>
                </a:r>
                <a:r>
                  <a:rPr lang="en-US" dirty="0"/>
                  <a:t> Activation. Output Shape: (12,1)</a:t>
                </a:r>
              </a:p>
              <a:p>
                <a:endParaRPr lang="en-US" dirty="0"/>
              </a:p>
            </p:txBody>
          </p:sp>
        </mc:Choice>
        <mc:Fallback xmlns="">
          <p:sp>
            <p:nvSpPr>
              <p:cNvPr id="5" name="Content Placeholder 4">
                <a:extLst>
                  <a:ext uri="{FF2B5EF4-FFF2-40B4-BE49-F238E27FC236}">
                    <a16:creationId xmlns:a16="http://schemas.microsoft.com/office/drawing/2014/main" id="{06C1D873-5E30-4D76-BBB8-1E06726DAD60}"/>
                  </a:ext>
                </a:extLst>
              </p:cNvPr>
              <p:cNvSpPr>
                <a:spLocks noGrp="1" noRot="1" noChangeAspect="1" noMove="1" noResize="1" noEditPoints="1" noAdjustHandles="1" noChangeArrowheads="1" noChangeShapeType="1" noTextEdit="1"/>
              </p:cNvSpPr>
              <p:nvPr>
                <p:ph sz="half" idx="1"/>
              </p:nvPr>
            </p:nvSpPr>
            <p:spPr>
              <a:blipFill>
                <a:blip r:embed="rId2"/>
                <a:stretch>
                  <a:fillRect l="-1166" t="-942" r="-1312"/>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FEB3355E-AE89-4A8D-AFF0-99EA7815FDC8}"/>
              </a:ext>
            </a:extLst>
          </p:cNvPr>
          <p:cNvSpPr>
            <a:spLocks noGrp="1"/>
          </p:cNvSpPr>
          <p:nvPr>
            <p:ph sz="half" idx="2"/>
          </p:nvPr>
        </p:nvSpPr>
        <p:spPr/>
        <p:txBody>
          <a:bodyPr>
            <a:normAutofit/>
          </a:bodyPr>
          <a:lstStyle/>
          <a:p>
            <a:r>
              <a:rPr lang="en-US" dirty="0"/>
              <a:t>0</a:t>
            </a:r>
          </a:p>
        </p:txBody>
      </p:sp>
      <p:pic>
        <p:nvPicPr>
          <p:cNvPr id="2" name="Picture 1">
            <a:extLst>
              <a:ext uri="{FF2B5EF4-FFF2-40B4-BE49-F238E27FC236}">
                <a16:creationId xmlns:a16="http://schemas.microsoft.com/office/drawing/2014/main" id="{69A90F47-E7EC-472C-ADD6-0D3D95E9E7BF}"/>
              </a:ext>
            </a:extLst>
          </p:cNvPr>
          <p:cNvPicPr>
            <a:picLocks noChangeAspect="1"/>
          </p:cNvPicPr>
          <p:nvPr/>
        </p:nvPicPr>
        <p:blipFill>
          <a:blip r:embed="rId3"/>
          <a:stretch>
            <a:fillRect/>
          </a:stretch>
        </p:blipFill>
        <p:spPr>
          <a:xfrm>
            <a:off x="5089021" y="2160589"/>
            <a:ext cx="4483224" cy="2266950"/>
          </a:xfrm>
          <a:prstGeom prst="rect">
            <a:avLst/>
          </a:prstGeom>
        </p:spPr>
      </p:pic>
    </p:spTree>
    <p:extLst>
      <p:ext uri="{BB962C8B-B14F-4D97-AF65-F5344CB8AC3E}">
        <p14:creationId xmlns:p14="http://schemas.microsoft.com/office/powerpoint/2010/main" val="38042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8C69-2748-4F43-AD59-485FB6B3F8C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AF79859-23BF-4808-AB38-37D882CD7C57}"/>
              </a:ext>
            </a:extLst>
          </p:cNvPr>
          <p:cNvSpPr>
            <a:spLocks noGrp="1"/>
          </p:cNvSpPr>
          <p:nvPr>
            <p:ph sz="half" idx="1"/>
          </p:nvPr>
        </p:nvSpPr>
        <p:spPr/>
        <p:txBody>
          <a:bodyPr/>
          <a:lstStyle/>
          <a:p>
            <a:r>
              <a:rPr lang="en-US" dirty="0"/>
              <a:t>Lesser </a:t>
            </a:r>
            <a:r>
              <a:rPr lang="en-US" dirty="0" err="1"/>
              <a:t>Variabiliy</a:t>
            </a:r>
            <a:r>
              <a:rPr lang="en-US" dirty="0"/>
              <a:t> seen on Securities with Market –cap&gt; 5 billion </a:t>
            </a:r>
          </a:p>
          <a:p>
            <a:r>
              <a:rPr lang="en-US" dirty="0"/>
              <a:t>Supports </a:t>
            </a:r>
            <a:r>
              <a:rPr lang="en-US" dirty="0" err="1"/>
              <a:t>Fama</a:t>
            </a:r>
            <a:r>
              <a:rPr lang="en-US" dirty="0"/>
              <a:t> –French Theory</a:t>
            </a:r>
          </a:p>
          <a:p>
            <a:endParaRPr lang="en-US" dirty="0"/>
          </a:p>
          <a:p>
            <a:endParaRPr lang="en-US" dirty="0"/>
          </a:p>
          <a:p>
            <a:endParaRPr lang="en-US" dirty="0"/>
          </a:p>
        </p:txBody>
      </p:sp>
      <p:graphicFrame>
        <p:nvGraphicFramePr>
          <p:cNvPr id="11" name="Content Placeholder 10">
            <a:extLst>
              <a:ext uri="{FF2B5EF4-FFF2-40B4-BE49-F238E27FC236}">
                <a16:creationId xmlns:a16="http://schemas.microsoft.com/office/drawing/2014/main" id="{C4D41A17-16F7-4B6E-972F-436E37F69871}"/>
              </a:ext>
            </a:extLst>
          </p:cNvPr>
          <p:cNvGraphicFramePr>
            <a:graphicFrameLocks noGrp="1"/>
          </p:cNvGraphicFramePr>
          <p:nvPr>
            <p:ph sz="half" idx="2"/>
            <p:extLst>
              <p:ext uri="{D42A27DB-BD31-4B8C-83A1-F6EECF244321}">
                <p14:modId xmlns:p14="http://schemas.microsoft.com/office/powerpoint/2010/main" val="99871264"/>
              </p:ext>
            </p:extLst>
          </p:nvPr>
        </p:nvGraphicFramePr>
        <p:xfrm>
          <a:off x="5089525" y="2160588"/>
          <a:ext cx="4184650"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223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EC01-F38C-43BD-A679-5397604CC402}"/>
              </a:ext>
            </a:extLst>
          </p:cNvPr>
          <p:cNvSpPr>
            <a:spLocks noGrp="1"/>
          </p:cNvSpPr>
          <p:nvPr>
            <p:ph type="title"/>
          </p:nvPr>
        </p:nvSpPr>
        <p:spPr/>
        <p:txBody>
          <a:bodyPr/>
          <a:lstStyle/>
          <a:p>
            <a:r>
              <a:rPr lang="en-US" dirty="0"/>
              <a:t>Results Summary</a:t>
            </a:r>
          </a:p>
        </p:txBody>
      </p:sp>
      <p:sp>
        <p:nvSpPr>
          <p:cNvPr id="3" name="Content Placeholder 2">
            <a:extLst>
              <a:ext uri="{FF2B5EF4-FFF2-40B4-BE49-F238E27FC236}">
                <a16:creationId xmlns:a16="http://schemas.microsoft.com/office/drawing/2014/main" id="{E6B97E8C-71C5-4CDD-A2E0-76CC92E38493}"/>
              </a:ext>
            </a:extLst>
          </p:cNvPr>
          <p:cNvSpPr>
            <a:spLocks noGrp="1"/>
          </p:cNvSpPr>
          <p:nvPr>
            <p:ph sz="half" idx="1"/>
          </p:nvPr>
        </p:nvSpPr>
        <p:spPr/>
        <p:txBody>
          <a:bodyPr/>
          <a:lstStyle/>
          <a:p>
            <a:r>
              <a:rPr lang="en-US" dirty="0"/>
              <a:t>Mixed Results obtained from the Model</a:t>
            </a:r>
          </a:p>
          <a:p>
            <a:r>
              <a:rPr lang="en-US" dirty="0"/>
              <a:t>The Univariate model outperforms the Multivariate model 9/16 occasions</a:t>
            </a:r>
          </a:p>
          <a:p>
            <a:r>
              <a:rPr lang="en-US" dirty="0" err="1"/>
              <a:t>Unviariate</a:t>
            </a:r>
            <a:r>
              <a:rPr lang="en-US" dirty="0"/>
              <a:t> Model outperforms Bivariate Model 8 /16 occasions</a:t>
            </a:r>
          </a:p>
          <a:p>
            <a:r>
              <a:rPr lang="en-US" dirty="0"/>
              <a:t>No conclusive results to show additional features improve prediction</a:t>
            </a:r>
          </a:p>
        </p:txBody>
      </p:sp>
      <p:graphicFrame>
        <p:nvGraphicFramePr>
          <p:cNvPr id="10" name="Content Placeholder 9">
            <a:extLst>
              <a:ext uri="{FF2B5EF4-FFF2-40B4-BE49-F238E27FC236}">
                <a16:creationId xmlns:a16="http://schemas.microsoft.com/office/drawing/2014/main" id="{507CA08C-175B-4AD5-9B31-0564B20D5E6D}"/>
              </a:ext>
            </a:extLst>
          </p:cNvPr>
          <p:cNvGraphicFramePr>
            <a:graphicFrameLocks noGrp="1"/>
          </p:cNvGraphicFramePr>
          <p:nvPr>
            <p:ph sz="half" idx="2"/>
          </p:nvPr>
        </p:nvGraphicFramePr>
        <p:xfrm>
          <a:off x="7239000" y="2191544"/>
          <a:ext cx="3048000" cy="3619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031098968"/>
                    </a:ext>
                  </a:extLst>
                </a:gridCol>
                <a:gridCol w="609600">
                  <a:extLst>
                    <a:ext uri="{9D8B030D-6E8A-4147-A177-3AD203B41FA5}">
                      <a16:colId xmlns:a16="http://schemas.microsoft.com/office/drawing/2014/main" val="1923881175"/>
                    </a:ext>
                  </a:extLst>
                </a:gridCol>
                <a:gridCol w="609600">
                  <a:extLst>
                    <a:ext uri="{9D8B030D-6E8A-4147-A177-3AD203B41FA5}">
                      <a16:colId xmlns:a16="http://schemas.microsoft.com/office/drawing/2014/main" val="2719347085"/>
                    </a:ext>
                  </a:extLst>
                </a:gridCol>
                <a:gridCol w="609600">
                  <a:extLst>
                    <a:ext uri="{9D8B030D-6E8A-4147-A177-3AD203B41FA5}">
                      <a16:colId xmlns:a16="http://schemas.microsoft.com/office/drawing/2014/main" val="514052820"/>
                    </a:ext>
                  </a:extLst>
                </a:gridCol>
                <a:gridCol w="609600">
                  <a:extLst>
                    <a:ext uri="{9D8B030D-6E8A-4147-A177-3AD203B41FA5}">
                      <a16:colId xmlns:a16="http://schemas.microsoft.com/office/drawing/2014/main" val="932334349"/>
                    </a:ext>
                  </a:extLst>
                </a:gridCol>
              </a:tblGrid>
              <a:tr h="182880">
                <a:tc gridSpan="5">
                  <a:txBody>
                    <a:bodyPr/>
                    <a:lstStyle/>
                    <a:p>
                      <a:pPr algn="ctr" fontAlgn="b"/>
                      <a:r>
                        <a:rPr lang="en-US" sz="1100" u="none" strike="noStrike">
                          <a:effectLst/>
                        </a:rPr>
                        <a:t>%RMSE For Various Models</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5248773"/>
                  </a:ext>
                </a:extLst>
              </a:tr>
              <a:tr h="182880">
                <a:tc>
                  <a:txBody>
                    <a:bodyPr/>
                    <a:lstStyle/>
                    <a:p>
                      <a:pPr algn="l" fontAlgn="b"/>
                      <a:r>
                        <a:rPr lang="en-US" sz="1100" u="none" strike="noStrike">
                          <a:effectLst/>
                        </a:rPr>
                        <a:t>Security</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Multivariate Model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Bi-Variate Model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Uni-Variate- Model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Market Cap (Millions)</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6791349"/>
                  </a:ext>
                </a:extLst>
              </a:tr>
              <a:tr h="182880">
                <a:tc>
                  <a:txBody>
                    <a:bodyPr/>
                    <a:lstStyle/>
                    <a:p>
                      <a:pPr algn="l" fontAlgn="b"/>
                      <a:r>
                        <a:rPr lang="en-US" sz="1100" u="none" strike="noStrike">
                          <a:effectLst/>
                        </a:rPr>
                        <a:t>DO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1370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8743917"/>
                  </a:ext>
                </a:extLst>
              </a:tr>
              <a:tr h="182880">
                <a:tc>
                  <a:txBody>
                    <a:bodyPr/>
                    <a:lstStyle/>
                    <a:p>
                      <a:pPr algn="l" fontAlgn="b"/>
                      <a:r>
                        <a:rPr lang="en-US" sz="1100" u="none" strike="noStrike">
                          <a:effectLst/>
                        </a:rPr>
                        <a:t>RDC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7370859"/>
                  </a:ext>
                </a:extLst>
              </a:tr>
              <a:tr h="182880">
                <a:tc>
                  <a:txBody>
                    <a:bodyPr/>
                    <a:lstStyle/>
                    <a:p>
                      <a:pPr algn="l" fontAlgn="b"/>
                      <a:r>
                        <a:rPr lang="en-US" sz="1100" u="none" strike="noStrike">
                          <a:effectLst/>
                        </a:rPr>
                        <a:t>ESV</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6121953"/>
                  </a:ext>
                </a:extLst>
              </a:tr>
              <a:tr h="182880">
                <a:tc>
                  <a:txBody>
                    <a:bodyPr/>
                    <a:lstStyle/>
                    <a:p>
                      <a:pPr algn="l" fontAlgn="b"/>
                      <a:r>
                        <a:rPr lang="en-US" sz="1100" u="none" strike="noStrike">
                          <a:effectLst/>
                        </a:rPr>
                        <a:t>SWN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2175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4316117"/>
                  </a:ext>
                </a:extLst>
              </a:tr>
              <a:tr h="182880">
                <a:tc>
                  <a:txBody>
                    <a:bodyPr/>
                    <a:lstStyle/>
                    <a:p>
                      <a:pPr algn="l" fontAlgn="b"/>
                      <a:r>
                        <a:rPr lang="en-US" sz="1100" u="none" strike="noStrike">
                          <a:effectLst/>
                        </a:rPr>
                        <a:t>RRC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7795300"/>
                  </a:ext>
                </a:extLst>
              </a:tr>
              <a:tr h="182880">
                <a:tc>
                  <a:txBody>
                    <a:bodyPr/>
                    <a:lstStyle/>
                    <a:p>
                      <a:pPr algn="l" fontAlgn="b"/>
                      <a:r>
                        <a:rPr lang="en-US" sz="1100" u="none" strike="noStrike">
                          <a:effectLst/>
                        </a:rPr>
                        <a:t>NFX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3229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1283864"/>
                  </a:ext>
                </a:extLst>
              </a:tr>
              <a:tr h="182880">
                <a:tc>
                  <a:txBody>
                    <a:bodyPr/>
                    <a:lstStyle/>
                    <a:p>
                      <a:pPr algn="l" fontAlgn="b"/>
                      <a:r>
                        <a:rPr lang="en-US" sz="1100" u="none" strike="noStrike">
                          <a:effectLst/>
                        </a:rPr>
                        <a:t>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4705335"/>
                  </a:ext>
                </a:extLst>
              </a:tr>
              <a:tr h="182880">
                <a:tc>
                  <a:txBody>
                    <a:bodyPr/>
                    <a:lstStyle/>
                    <a:p>
                      <a:pPr algn="l" fontAlgn="b"/>
                      <a:r>
                        <a:rPr lang="en-US" sz="1100" u="none" strike="noStrike">
                          <a:effectLst/>
                        </a:rPr>
                        <a:t>EQT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4526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9491031"/>
                  </a:ext>
                </a:extLst>
              </a:tr>
              <a:tr h="182880">
                <a:tc>
                  <a:txBody>
                    <a:bodyPr/>
                    <a:lstStyle/>
                    <a:p>
                      <a:pPr algn="l" fontAlgn="b"/>
                      <a:r>
                        <a:rPr lang="en-US" sz="1100" u="none" strike="noStrike">
                          <a:effectLst/>
                        </a:rPr>
                        <a:t>HP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25187"/>
                  </a:ext>
                </a:extLst>
              </a:tr>
              <a:tr h="182880">
                <a:tc>
                  <a:txBody>
                    <a:bodyPr/>
                    <a:lstStyle/>
                    <a:p>
                      <a:pPr algn="l" fontAlgn="b"/>
                      <a:r>
                        <a:rPr lang="en-US" sz="1100" u="none" strike="noStrike">
                          <a:effectLst/>
                        </a:rPr>
                        <a:t>NBL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9840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2397823"/>
                  </a:ext>
                </a:extLst>
              </a:tr>
              <a:tr h="182880">
                <a:tc>
                  <a:txBody>
                    <a:bodyPr/>
                    <a:lstStyle/>
                    <a:p>
                      <a:pPr algn="l" fontAlgn="b"/>
                      <a:r>
                        <a:rPr lang="en-US" sz="1100" u="none" strike="noStrike">
                          <a:effectLst/>
                        </a:rPr>
                        <a:t>PXD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23133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3434130"/>
                  </a:ext>
                </a:extLst>
              </a:tr>
              <a:tr h="182880">
                <a:tc>
                  <a:txBody>
                    <a:bodyPr/>
                    <a:lstStyle/>
                    <a:p>
                      <a:pPr algn="l" fontAlgn="b"/>
                      <a:r>
                        <a:rPr lang="en-US" sz="1100" u="none" strike="noStrike">
                          <a:effectLst/>
                        </a:rPr>
                        <a:t>OKE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26747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1617912"/>
                  </a:ext>
                </a:extLst>
              </a:tr>
              <a:tr h="182880">
                <a:tc>
                  <a:txBody>
                    <a:bodyPr/>
                    <a:lstStyle/>
                    <a:p>
                      <a:pPr algn="l" fontAlgn="b"/>
                      <a:r>
                        <a:rPr lang="en-US" sz="1100" u="none" strike="noStrike">
                          <a:effectLst/>
                        </a:rPr>
                        <a:t>OXY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49046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6966330"/>
                  </a:ext>
                </a:extLst>
              </a:tr>
              <a:tr h="182880">
                <a:tc>
                  <a:txBody>
                    <a:bodyPr/>
                    <a:lstStyle/>
                    <a:p>
                      <a:pPr algn="l" fontAlgn="b"/>
                      <a:r>
                        <a:rPr lang="en-US" sz="1100" u="none" strike="noStrike">
                          <a:effectLst/>
                        </a:rPr>
                        <a:t>EOG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53641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134114"/>
                  </a:ext>
                </a:extLst>
              </a:tr>
              <a:tr h="182880">
                <a:tc>
                  <a:txBody>
                    <a:bodyPr/>
                    <a:lstStyle/>
                    <a:p>
                      <a:pPr algn="l" fontAlgn="b"/>
                      <a:r>
                        <a:rPr lang="en-US" sz="1100" u="none" strike="noStrike">
                          <a:effectLst/>
                        </a:rPr>
                        <a:t>CVX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224668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6922055"/>
                  </a:ext>
                </a:extLst>
              </a:tr>
              <a:tr h="182880">
                <a:tc>
                  <a:txBody>
                    <a:bodyPr/>
                    <a:lstStyle/>
                    <a:p>
                      <a:pPr algn="l" fontAlgn="b"/>
                      <a:r>
                        <a:rPr lang="en-US" sz="1100" u="none" strike="noStrike">
                          <a:effectLst/>
                        </a:rPr>
                        <a:t>XOM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313453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9793862"/>
                  </a:ext>
                </a:extLst>
              </a:tr>
            </a:tbl>
          </a:graphicData>
        </a:graphic>
      </p:graphicFrame>
    </p:spTree>
    <p:extLst>
      <p:ext uri="{BB962C8B-B14F-4D97-AF65-F5344CB8AC3E}">
        <p14:creationId xmlns:p14="http://schemas.microsoft.com/office/powerpoint/2010/main" val="131253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8A61-3997-42ED-A74A-6786018B1200}"/>
              </a:ext>
            </a:extLst>
          </p:cNvPr>
          <p:cNvSpPr>
            <a:spLocks noGrp="1"/>
          </p:cNvSpPr>
          <p:nvPr>
            <p:ph type="title"/>
          </p:nvPr>
        </p:nvSpPr>
        <p:spPr/>
        <p:txBody>
          <a:bodyPr/>
          <a:lstStyle/>
          <a:p>
            <a:r>
              <a:rPr lang="en-US" dirty="0"/>
              <a:t>Plots: Chevron Energy (CVX)</a:t>
            </a:r>
          </a:p>
        </p:txBody>
      </p:sp>
      <p:pic>
        <p:nvPicPr>
          <p:cNvPr id="9" name="Content Placeholder 8">
            <a:extLst>
              <a:ext uri="{FF2B5EF4-FFF2-40B4-BE49-F238E27FC236}">
                <a16:creationId xmlns:a16="http://schemas.microsoft.com/office/drawing/2014/main" id="{545C72B3-910D-4B96-A554-9B53548EDD5D}"/>
              </a:ext>
            </a:extLst>
          </p:cNvPr>
          <p:cNvPicPr>
            <a:picLocks noGrp="1" noChangeAspect="1"/>
          </p:cNvPicPr>
          <p:nvPr>
            <p:ph sz="half" idx="1"/>
          </p:nvPr>
        </p:nvPicPr>
        <p:blipFill>
          <a:blip r:embed="rId2"/>
          <a:stretch>
            <a:fillRect/>
          </a:stretch>
        </p:blipFill>
        <p:spPr>
          <a:xfrm>
            <a:off x="677863" y="2611037"/>
            <a:ext cx="4183062" cy="2980539"/>
          </a:xfrm>
          <a:prstGeom prst="rect">
            <a:avLst/>
          </a:prstGeom>
        </p:spPr>
      </p:pic>
      <p:pic>
        <p:nvPicPr>
          <p:cNvPr id="12" name="Content Placeholder 11">
            <a:extLst>
              <a:ext uri="{FF2B5EF4-FFF2-40B4-BE49-F238E27FC236}">
                <a16:creationId xmlns:a16="http://schemas.microsoft.com/office/drawing/2014/main" id="{D0EA3D65-45DD-4096-B8E3-DEB8FBCE0427}"/>
              </a:ext>
            </a:extLst>
          </p:cNvPr>
          <p:cNvPicPr>
            <a:picLocks noGrp="1" noChangeAspect="1"/>
          </p:cNvPicPr>
          <p:nvPr>
            <p:ph sz="half" idx="2"/>
          </p:nvPr>
        </p:nvPicPr>
        <p:blipFill>
          <a:blip r:embed="rId3"/>
          <a:stretch>
            <a:fillRect/>
          </a:stretch>
        </p:blipFill>
        <p:spPr>
          <a:xfrm>
            <a:off x="6185332" y="2396971"/>
            <a:ext cx="4781550" cy="3076575"/>
          </a:xfrm>
          <a:prstGeom prst="rect">
            <a:avLst/>
          </a:prstGeom>
        </p:spPr>
      </p:pic>
      <p:sp>
        <p:nvSpPr>
          <p:cNvPr id="6" name="TextBox 5">
            <a:extLst>
              <a:ext uri="{FF2B5EF4-FFF2-40B4-BE49-F238E27FC236}">
                <a16:creationId xmlns:a16="http://schemas.microsoft.com/office/drawing/2014/main" id="{7EEEC9BB-CD71-4E67-826B-CBABF94F975A}"/>
              </a:ext>
            </a:extLst>
          </p:cNvPr>
          <p:cNvSpPr txBox="1"/>
          <p:nvPr/>
        </p:nvSpPr>
        <p:spPr>
          <a:xfrm>
            <a:off x="1225118" y="1825625"/>
            <a:ext cx="4429958" cy="571346"/>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F33F996C-E84B-4D2A-AF82-D04028EF24EC}"/>
              </a:ext>
            </a:extLst>
          </p:cNvPr>
          <p:cNvSpPr txBox="1"/>
          <p:nvPr/>
        </p:nvSpPr>
        <p:spPr>
          <a:xfrm>
            <a:off x="994299" y="1825625"/>
            <a:ext cx="4660777" cy="369332"/>
          </a:xfrm>
          <a:prstGeom prst="rect">
            <a:avLst/>
          </a:prstGeom>
          <a:noFill/>
        </p:spPr>
        <p:txBody>
          <a:bodyPr wrap="square" rtlCol="0">
            <a:spAutoFit/>
          </a:bodyPr>
          <a:lstStyle/>
          <a:p>
            <a:r>
              <a:rPr lang="en-US" dirty="0"/>
              <a:t>Multivariate Model </a:t>
            </a:r>
          </a:p>
        </p:txBody>
      </p:sp>
      <p:sp>
        <p:nvSpPr>
          <p:cNvPr id="11" name="TextBox 10">
            <a:extLst>
              <a:ext uri="{FF2B5EF4-FFF2-40B4-BE49-F238E27FC236}">
                <a16:creationId xmlns:a16="http://schemas.microsoft.com/office/drawing/2014/main" id="{3D88972B-8508-4493-AD64-6F72968287CC}"/>
              </a:ext>
            </a:extLst>
          </p:cNvPr>
          <p:cNvSpPr txBox="1"/>
          <p:nvPr/>
        </p:nvSpPr>
        <p:spPr>
          <a:xfrm>
            <a:off x="6296880" y="1893999"/>
            <a:ext cx="4932240" cy="369332"/>
          </a:xfrm>
          <a:prstGeom prst="rect">
            <a:avLst/>
          </a:prstGeom>
          <a:noFill/>
        </p:spPr>
        <p:txBody>
          <a:bodyPr wrap="square" rtlCol="0">
            <a:spAutoFit/>
          </a:bodyPr>
          <a:lstStyle/>
          <a:p>
            <a:r>
              <a:rPr lang="en-US" dirty="0"/>
              <a:t>Univariate Model</a:t>
            </a:r>
          </a:p>
        </p:txBody>
      </p:sp>
      <p:sp>
        <p:nvSpPr>
          <p:cNvPr id="3" name="TextBox 2">
            <a:extLst>
              <a:ext uri="{FF2B5EF4-FFF2-40B4-BE49-F238E27FC236}">
                <a16:creationId xmlns:a16="http://schemas.microsoft.com/office/drawing/2014/main" id="{747F0941-2FA9-426F-A835-B2407439C559}"/>
              </a:ext>
            </a:extLst>
          </p:cNvPr>
          <p:cNvSpPr txBox="1"/>
          <p:nvPr/>
        </p:nvSpPr>
        <p:spPr>
          <a:xfrm>
            <a:off x="1100380" y="5473546"/>
            <a:ext cx="3866827" cy="369332"/>
          </a:xfrm>
          <a:prstGeom prst="rect">
            <a:avLst/>
          </a:prstGeom>
          <a:noFill/>
        </p:spPr>
        <p:txBody>
          <a:bodyPr wrap="square" rtlCol="0">
            <a:spAutoFit/>
          </a:bodyPr>
          <a:lstStyle/>
          <a:p>
            <a:r>
              <a:rPr lang="en-US" dirty="0"/>
              <a:t>%RMSE = 8.6%</a:t>
            </a:r>
          </a:p>
        </p:txBody>
      </p:sp>
      <p:sp>
        <p:nvSpPr>
          <p:cNvPr id="13" name="TextBox 12">
            <a:extLst>
              <a:ext uri="{FF2B5EF4-FFF2-40B4-BE49-F238E27FC236}">
                <a16:creationId xmlns:a16="http://schemas.microsoft.com/office/drawing/2014/main" id="{133FC9E0-6EC0-41E5-A566-19C0D137DB38}"/>
              </a:ext>
            </a:extLst>
          </p:cNvPr>
          <p:cNvSpPr txBox="1"/>
          <p:nvPr/>
        </p:nvSpPr>
        <p:spPr>
          <a:xfrm>
            <a:off x="7340588" y="5755451"/>
            <a:ext cx="3866827" cy="369332"/>
          </a:xfrm>
          <a:prstGeom prst="rect">
            <a:avLst/>
          </a:prstGeom>
          <a:noFill/>
        </p:spPr>
        <p:txBody>
          <a:bodyPr wrap="square" rtlCol="0">
            <a:spAutoFit/>
          </a:bodyPr>
          <a:lstStyle/>
          <a:p>
            <a:r>
              <a:rPr lang="en-US" dirty="0"/>
              <a:t>%RMSE = 24.7%</a:t>
            </a:r>
          </a:p>
        </p:txBody>
      </p:sp>
    </p:spTree>
    <p:extLst>
      <p:ext uri="{BB962C8B-B14F-4D97-AF65-F5344CB8AC3E}">
        <p14:creationId xmlns:p14="http://schemas.microsoft.com/office/powerpoint/2010/main" val="1511807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15A1-FC65-4C0F-83B8-7C486E2B0236}"/>
              </a:ext>
            </a:extLst>
          </p:cNvPr>
          <p:cNvSpPr>
            <a:spLocks noGrp="1"/>
          </p:cNvSpPr>
          <p:nvPr>
            <p:ph type="title"/>
          </p:nvPr>
        </p:nvSpPr>
        <p:spPr/>
        <p:txBody>
          <a:bodyPr/>
          <a:lstStyle/>
          <a:p>
            <a:r>
              <a:rPr lang="en-US" dirty="0"/>
              <a:t>Plots: Chevron Energy (CVX)</a:t>
            </a:r>
          </a:p>
        </p:txBody>
      </p:sp>
      <p:pic>
        <p:nvPicPr>
          <p:cNvPr id="6" name="Content Placeholder 5">
            <a:extLst>
              <a:ext uri="{FF2B5EF4-FFF2-40B4-BE49-F238E27FC236}">
                <a16:creationId xmlns:a16="http://schemas.microsoft.com/office/drawing/2014/main" id="{72221CD0-74D2-4D06-9AB4-93F1D0EDBA28}"/>
              </a:ext>
            </a:extLst>
          </p:cNvPr>
          <p:cNvPicPr>
            <a:picLocks noGrp="1" noChangeAspect="1"/>
          </p:cNvPicPr>
          <p:nvPr>
            <p:ph sz="half" idx="1"/>
          </p:nvPr>
        </p:nvPicPr>
        <p:blipFill rotWithShape="1">
          <a:blip r:embed="rId2"/>
          <a:srcRect r="955" b="15409"/>
          <a:stretch/>
        </p:blipFill>
        <p:spPr>
          <a:xfrm>
            <a:off x="1433512" y="2663032"/>
            <a:ext cx="3952875" cy="2264076"/>
          </a:xfrm>
          <a:prstGeom prst="rect">
            <a:avLst/>
          </a:prstGeom>
        </p:spPr>
      </p:pic>
      <p:pic>
        <p:nvPicPr>
          <p:cNvPr id="7" name="Content Placeholder 6">
            <a:extLst>
              <a:ext uri="{FF2B5EF4-FFF2-40B4-BE49-F238E27FC236}">
                <a16:creationId xmlns:a16="http://schemas.microsoft.com/office/drawing/2014/main" id="{4418A277-2E4E-484E-A267-CB012873C78E}"/>
              </a:ext>
            </a:extLst>
          </p:cNvPr>
          <p:cNvPicPr>
            <a:picLocks noGrp="1" noChangeAspect="1"/>
          </p:cNvPicPr>
          <p:nvPr>
            <p:ph sz="half" idx="2"/>
          </p:nvPr>
        </p:nvPicPr>
        <p:blipFill>
          <a:blip r:embed="rId3"/>
          <a:stretch>
            <a:fillRect/>
          </a:stretch>
        </p:blipFill>
        <p:spPr>
          <a:xfrm>
            <a:off x="6805613" y="2473478"/>
            <a:ext cx="3952875" cy="2752725"/>
          </a:xfrm>
          <a:prstGeom prst="rect">
            <a:avLst/>
          </a:prstGeom>
        </p:spPr>
      </p:pic>
      <p:sp>
        <p:nvSpPr>
          <p:cNvPr id="5" name="TextBox 4">
            <a:extLst>
              <a:ext uri="{FF2B5EF4-FFF2-40B4-BE49-F238E27FC236}">
                <a16:creationId xmlns:a16="http://schemas.microsoft.com/office/drawing/2014/main" id="{E73A1CCB-D5C1-4853-9A0B-66E22DB31D2B}"/>
              </a:ext>
            </a:extLst>
          </p:cNvPr>
          <p:cNvSpPr txBox="1"/>
          <p:nvPr/>
        </p:nvSpPr>
        <p:spPr>
          <a:xfrm>
            <a:off x="838200" y="1863355"/>
            <a:ext cx="5181600" cy="369332"/>
          </a:xfrm>
          <a:prstGeom prst="rect">
            <a:avLst/>
          </a:prstGeom>
          <a:noFill/>
        </p:spPr>
        <p:txBody>
          <a:bodyPr wrap="square" rtlCol="0">
            <a:spAutoFit/>
          </a:bodyPr>
          <a:lstStyle/>
          <a:p>
            <a:r>
              <a:rPr lang="en-US" b="1" dirty="0"/>
              <a:t>Bivariate Model </a:t>
            </a:r>
          </a:p>
        </p:txBody>
      </p:sp>
      <p:sp>
        <p:nvSpPr>
          <p:cNvPr id="8" name="TextBox 7">
            <a:extLst>
              <a:ext uri="{FF2B5EF4-FFF2-40B4-BE49-F238E27FC236}">
                <a16:creationId xmlns:a16="http://schemas.microsoft.com/office/drawing/2014/main" id="{A0606B43-D66C-4630-AAFC-AF5C6C03B0FC}"/>
              </a:ext>
            </a:extLst>
          </p:cNvPr>
          <p:cNvSpPr txBox="1"/>
          <p:nvPr/>
        </p:nvSpPr>
        <p:spPr>
          <a:xfrm>
            <a:off x="7338134" y="2048021"/>
            <a:ext cx="5181600" cy="369332"/>
          </a:xfrm>
          <a:prstGeom prst="rect">
            <a:avLst/>
          </a:prstGeom>
          <a:noFill/>
        </p:spPr>
        <p:txBody>
          <a:bodyPr wrap="square" rtlCol="0">
            <a:spAutoFit/>
          </a:bodyPr>
          <a:lstStyle/>
          <a:p>
            <a:r>
              <a:rPr lang="en-US" b="1" dirty="0"/>
              <a:t>Univariate Model 36 Months (48% RMSE)</a:t>
            </a:r>
          </a:p>
        </p:txBody>
      </p:sp>
      <p:sp>
        <p:nvSpPr>
          <p:cNvPr id="9" name="TextBox 8">
            <a:extLst>
              <a:ext uri="{FF2B5EF4-FFF2-40B4-BE49-F238E27FC236}">
                <a16:creationId xmlns:a16="http://schemas.microsoft.com/office/drawing/2014/main" id="{3207497F-9F82-4635-9B5C-BFA621E1A7E1}"/>
              </a:ext>
            </a:extLst>
          </p:cNvPr>
          <p:cNvSpPr txBox="1"/>
          <p:nvPr/>
        </p:nvSpPr>
        <p:spPr>
          <a:xfrm>
            <a:off x="2229173" y="5050033"/>
            <a:ext cx="3866827" cy="369332"/>
          </a:xfrm>
          <a:prstGeom prst="rect">
            <a:avLst/>
          </a:prstGeom>
          <a:noFill/>
        </p:spPr>
        <p:txBody>
          <a:bodyPr wrap="square" rtlCol="0">
            <a:spAutoFit/>
          </a:bodyPr>
          <a:lstStyle/>
          <a:p>
            <a:r>
              <a:rPr lang="en-US" dirty="0"/>
              <a:t>%RMSE = 23.6%</a:t>
            </a:r>
          </a:p>
        </p:txBody>
      </p:sp>
    </p:spTree>
    <p:extLst>
      <p:ext uri="{BB962C8B-B14F-4D97-AF65-F5344CB8AC3E}">
        <p14:creationId xmlns:p14="http://schemas.microsoft.com/office/powerpoint/2010/main" val="377862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4353-477E-4B3A-8590-54B78AD4D33F}"/>
              </a:ext>
            </a:extLst>
          </p:cNvPr>
          <p:cNvSpPr>
            <a:spLocks noGrp="1"/>
          </p:cNvSpPr>
          <p:nvPr>
            <p:ph type="title"/>
          </p:nvPr>
        </p:nvSpPr>
        <p:spPr>
          <a:xfrm>
            <a:off x="677334" y="632848"/>
            <a:ext cx="8596668" cy="955728"/>
          </a:xfrm>
        </p:spPr>
        <p:txBody>
          <a:bodyPr>
            <a:normAutofit fontScale="90000"/>
          </a:bodyPr>
          <a:lstStyle/>
          <a:p>
            <a:r>
              <a:rPr lang="en-US" dirty="0"/>
              <a:t>Part B: Deep Learning and Portfolio Optimization </a:t>
            </a:r>
          </a:p>
        </p:txBody>
      </p:sp>
      <p:sp>
        <p:nvSpPr>
          <p:cNvPr id="5" name="Content Placeholder 4">
            <a:extLst>
              <a:ext uri="{FF2B5EF4-FFF2-40B4-BE49-F238E27FC236}">
                <a16:creationId xmlns:a16="http://schemas.microsoft.com/office/drawing/2014/main" id="{816A3024-53D4-41A5-84E9-84AB2270EC33}"/>
              </a:ext>
            </a:extLst>
          </p:cNvPr>
          <p:cNvSpPr>
            <a:spLocks noGrp="1"/>
          </p:cNvSpPr>
          <p:nvPr>
            <p:ph idx="1"/>
          </p:nvPr>
        </p:nvSpPr>
        <p:spPr>
          <a:xfrm>
            <a:off x="677334" y="1997857"/>
            <a:ext cx="8596668" cy="3880773"/>
          </a:xfrm>
        </p:spPr>
        <p:txBody>
          <a:bodyPr/>
          <a:lstStyle/>
          <a:p>
            <a:r>
              <a:rPr lang="en-US" dirty="0"/>
              <a:t>Objective: Select the best portfolio out of a set of all portfolios considered to Maximize Return/Earnings/Assets at least financial Risk. </a:t>
            </a:r>
          </a:p>
          <a:p>
            <a:r>
              <a:rPr lang="en-US" dirty="0"/>
              <a:t>Performed for NYSE S&amp;P 100 companies.</a:t>
            </a:r>
          </a:p>
          <a:p>
            <a:r>
              <a:rPr lang="en-US" dirty="0"/>
              <a:t>Deep Learning used to Predict Stock Returns</a:t>
            </a:r>
          </a:p>
          <a:p>
            <a:r>
              <a:rPr lang="en-US" dirty="0"/>
              <a:t>Portfolio Optimization techniques used to choose optimum portfolio</a:t>
            </a:r>
          </a:p>
          <a:p>
            <a:r>
              <a:rPr lang="en-US" dirty="0"/>
              <a:t>Maximize Return at any level of Volatility.</a:t>
            </a:r>
          </a:p>
          <a:p>
            <a:r>
              <a:rPr lang="en-US" dirty="0"/>
              <a:t>One model single  trained for N stocks together. This is used for Portfolio Selection</a:t>
            </a:r>
          </a:p>
          <a:p>
            <a:r>
              <a:rPr lang="en-US" dirty="0"/>
              <a:t>Part A: Portfolio optimization for Seen Data. Part B: Portfolio Optimization for Unseen Data.</a:t>
            </a:r>
          </a:p>
        </p:txBody>
      </p:sp>
    </p:spTree>
    <p:extLst>
      <p:ext uri="{BB962C8B-B14F-4D97-AF65-F5344CB8AC3E}">
        <p14:creationId xmlns:p14="http://schemas.microsoft.com/office/powerpoint/2010/main" val="92751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9B3A-FEB5-4059-8FFE-557A2AFF8E1C}"/>
              </a:ext>
            </a:extLst>
          </p:cNvPr>
          <p:cNvSpPr>
            <a:spLocks noGrp="1"/>
          </p:cNvSpPr>
          <p:nvPr>
            <p:ph type="title"/>
          </p:nvPr>
        </p:nvSpPr>
        <p:spPr/>
        <p:txBody>
          <a:bodyPr/>
          <a:lstStyle/>
          <a:p>
            <a:r>
              <a:rPr lang="en-US" dirty="0"/>
              <a:t>Markowitz Mean Variance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431D32-657F-48A0-8FEF-C33F598FB217}"/>
                  </a:ext>
                </a:extLst>
              </p:cNvPr>
              <p:cNvSpPr>
                <a:spLocks noGrp="1"/>
              </p:cNvSpPr>
              <p:nvPr>
                <p:ph idx="1"/>
              </p:nvPr>
            </p:nvSpPr>
            <p:spPr>
              <a:xfrm>
                <a:off x="677334" y="2160589"/>
                <a:ext cx="11514666" cy="3880773"/>
              </a:xfrm>
            </p:spPr>
            <p:txBody>
              <a:bodyPr>
                <a:normAutofit/>
              </a:bodyPr>
              <a:lstStyle/>
              <a:p>
                <a14:m>
                  <m:oMath xmlns:m="http://schemas.openxmlformats.org/officeDocument/2006/math">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m</m:t>
                    </m:r>
                    <m:r>
                      <a:rPr lang="en-US" b="0" i="0" smtClean="0">
                        <a:latin typeface="Cambria Math" panose="02040503050406030204" pitchFamily="18" charset="0"/>
                      </a:rPr>
                      <m:t> </m:t>
                    </m:r>
                    <m:r>
                      <m:rPr>
                        <m:sty m:val="p"/>
                      </m:rPr>
                      <a:rPr lang="en-US" b="0" i="0" smtClean="0">
                        <a:latin typeface="Cambria Math" panose="02040503050406030204" pitchFamily="18" charset="0"/>
                      </a:rPr>
                      <m:t>risky</m:t>
                    </m:r>
                    <m:r>
                      <a:rPr lang="en-US" b="0" i="0" smtClean="0">
                        <a:latin typeface="Cambria Math" panose="02040503050406030204" pitchFamily="18" charset="0"/>
                      </a:rPr>
                      <m:t> </m:t>
                    </m:r>
                    <m:r>
                      <m:rPr>
                        <m:sty m:val="p"/>
                      </m:rPr>
                      <a:rPr lang="en-US" b="0" i="0" smtClean="0">
                        <a:latin typeface="Cambria Math" panose="02040503050406030204" pitchFamily="18" charset="0"/>
                      </a:rPr>
                      <m:t>assets</m:t>
                    </m:r>
                    <m:r>
                      <a:rPr lang="en-US" b="0" i="0" smtClean="0">
                        <a:latin typeface="Cambria Math" panose="02040503050406030204" pitchFamily="18" charset="0"/>
                      </a:rPr>
                      <m:t> </m:t>
                    </m:r>
                    <m:r>
                      <m:rPr>
                        <m:sty m:val="p"/>
                      </m:rPr>
                      <a:rPr lang="en-US" b="0" i="0" smtClean="0">
                        <a:latin typeface="Cambria Math" panose="02040503050406030204" pitchFamily="18" charset="0"/>
                      </a:rPr>
                      <m:t>i</m:t>
                    </m:r>
                    <m:r>
                      <a:rPr lang="en-US" b="0" i="0" smtClean="0">
                        <a:latin typeface="Cambria Math" panose="02040503050406030204" pitchFamily="18" charset="0"/>
                      </a:rPr>
                      <m:t>=1…..</m:t>
                    </m:r>
                    <m:r>
                      <m:rPr>
                        <m:sty m:val="p"/>
                      </m:rPr>
                      <a:rPr lang="en-US" b="0" i="0" smtClean="0">
                        <a:latin typeface="Cambria Math" panose="02040503050406030204" pitchFamily="18" charset="0"/>
                      </a:rPr>
                      <m:t>m</m:t>
                    </m:r>
                  </m:oMath>
                </a14:m>
                <a:endParaRPr lang="en-US" dirty="0"/>
              </a:p>
              <a:p>
                <a:r>
                  <a:rPr lang="en-US" dirty="0"/>
                  <a:t>Return Vector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m</m:t>
                        </m:r>
                      </m:sub>
                    </m:sSub>
                    <m:r>
                      <a:rPr lang="en-US" b="0" i="0" smtClean="0">
                        <a:latin typeface="Cambria Math" panose="02040503050406030204" pitchFamily="18" charset="0"/>
                      </a:rPr>
                      <m:t>]′</m:t>
                    </m:r>
                  </m:oMath>
                </a14:m>
                <a:r>
                  <a:rPr lang="en-US" dirty="0"/>
                  <a:t> </a:t>
                </a:r>
              </a:p>
              <a:p>
                <a14:m>
                  <m:oMath xmlns:m="http://schemas.openxmlformats.org/officeDocument/2006/math">
                    <m:r>
                      <m:rPr>
                        <m:sty m:val="p"/>
                      </m:rPr>
                      <a:rPr lang="en-US" i="0" dirty="0" smtClean="0">
                        <a:latin typeface="Cambria Math" panose="02040503050406030204" pitchFamily="18" charset="0"/>
                      </a:rPr>
                      <m:t>E</m:t>
                    </m:r>
                    <m:d>
                      <m:dPr>
                        <m:begChr m:val="["/>
                        <m:endChr m:val="]"/>
                        <m:ctrlPr>
                          <a:rPr lang="en-US" i="1" dirty="0" smtClean="0">
                            <a:latin typeface="Cambria Math" panose="02040503050406030204" pitchFamily="18" charset="0"/>
                          </a:rPr>
                        </m:ctrlPr>
                      </m:dPr>
                      <m:e>
                        <m:r>
                          <m:rPr>
                            <m:sty m:val="p"/>
                          </m:rPr>
                          <a:rPr lang="en-US" i="0" dirty="0" smtClean="0">
                            <a:latin typeface="Cambria Math" panose="02040503050406030204" pitchFamily="18" charset="0"/>
                          </a:rPr>
                          <m:t>R</m:t>
                        </m:r>
                      </m:e>
                    </m:d>
                    <m:r>
                      <a:rPr lang="en-US" i="0" dirty="0" smtClean="0">
                        <a:latin typeface="Cambria Math" panose="02040503050406030204" pitchFamily="18" charset="0"/>
                      </a:rPr>
                      <m:t>=</m:t>
                    </m:r>
                    <m:r>
                      <a:rPr lang="en-US" b="1" i="1" dirty="0" smtClean="0">
                        <a:latin typeface="Cambria Math" panose="02040503050406030204" pitchFamily="18" charset="0"/>
                      </a:rPr>
                      <m:t>𝜶</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Cov</m:t>
                    </m:r>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R</m:t>
                        </m:r>
                      </m:e>
                    </m:d>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oMath>
                </a14:m>
                <a:r>
                  <a:rPr lang="en-US" dirty="0"/>
                  <a:t>, weight vector </a:t>
                </a:r>
                <a14:m>
                  <m:oMath xmlns:m="http://schemas.openxmlformats.org/officeDocument/2006/math">
                    <m:r>
                      <a:rPr lang="en-US" b="1" i="0" smtClean="0">
                        <a:latin typeface="Cambria Math" panose="02040503050406030204" pitchFamily="18" charset="0"/>
                      </a:rPr>
                      <m:t>𝐰</m:t>
                    </m:r>
                  </m:oMath>
                </a14:m>
                <a:endParaRPr lang="en-US" b="1" dirty="0"/>
              </a:p>
              <a:p>
                <a:r>
                  <a:rPr lang="en-US" dirty="0"/>
                  <a:t>Portfolio Return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𝐰</m:t>
                        </m:r>
                      </m:e>
                      <m:sup>
                        <m:r>
                          <a:rPr lang="en-US" b="1" i="0" smtClean="0">
                            <a:latin typeface="Cambria Math" panose="02040503050406030204" pitchFamily="18" charset="0"/>
                          </a:rPr>
                          <m:t>′</m:t>
                        </m:r>
                      </m:sup>
                    </m:sSup>
                    <m:r>
                      <a:rPr lang="en-US" b="1" i="0" smtClean="0">
                        <a:latin typeface="Cambria Math" panose="02040503050406030204" pitchFamily="18" charset="0"/>
                      </a:rPr>
                      <m:t>𝐑</m:t>
                    </m:r>
                    <m:r>
                      <a:rPr lang="en-US" b="1" i="0" smtClean="0">
                        <a:latin typeface="Cambria Math" panose="02040503050406030204" pitchFamily="18" charset="0"/>
                      </a:rPr>
                      <m:t> , </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w</m:t>
                            </m:r>
                          </m:sub>
                        </m:sSub>
                      </m:e>
                    </m:d>
                    <m:r>
                      <a:rPr lang="en-US" b="0" i="0"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𝐰</m:t>
                        </m:r>
                      </m:e>
                      <m:sup>
                        <m:r>
                          <a:rPr lang="en-US" b="1" i="0" smtClean="0">
                            <a:latin typeface="Cambria Math" panose="02040503050406030204" pitchFamily="18" charset="0"/>
                          </a:rPr>
                          <m:t>′</m:t>
                        </m:r>
                      </m:sup>
                    </m:sSup>
                    <m:r>
                      <a:rPr lang="en-US" b="1" i="1" smtClean="0">
                        <a:latin typeface="Cambria Math" panose="02040503050406030204" pitchFamily="18" charset="0"/>
                      </a:rPr>
                      <m:t>𝜶</m:t>
                    </m:r>
                  </m:oMath>
                </a14:m>
                <a:r>
                  <a:rPr lang="en-US" b="1" dirty="0"/>
                  <a:t>,  </a:t>
                </a:r>
                <a14:m>
                  <m:oMath xmlns:m="http://schemas.openxmlformats.org/officeDocument/2006/math">
                    <m:r>
                      <m:rPr>
                        <m:sty m:val="p"/>
                      </m:rPr>
                      <a:rPr lang="en-US" i="0" dirty="0" smtClean="0">
                        <a:latin typeface="Cambria Math" panose="02040503050406030204" pitchFamily="18" charset="0"/>
                      </a:rPr>
                      <m:t>var</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R</m:t>
                            </m:r>
                          </m:e>
                          <m:sub>
                            <m:r>
                              <m:rPr>
                                <m:sty m:val="p"/>
                              </m:rPr>
                              <a:rPr lang="en-US" b="0" i="0" dirty="0" smtClean="0">
                                <a:latin typeface="Cambria Math" panose="02040503050406030204" pitchFamily="18" charset="0"/>
                              </a:rPr>
                              <m:t>w</m:t>
                            </m:r>
                          </m:sub>
                        </m:sSub>
                      </m:e>
                    </m:d>
                    <m:r>
                      <a:rPr lang="en-US" b="0" i="0"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0" dirty="0" smtClean="0">
                            <a:latin typeface="Cambria Math" panose="02040503050406030204" pitchFamily="18" charset="0"/>
                          </a:rPr>
                          <m:t>𝐰</m:t>
                        </m:r>
                      </m:e>
                      <m:sup>
                        <m:r>
                          <a:rPr lang="en-US" b="1" i="0" dirty="0" smtClean="0">
                            <a:latin typeface="Cambria Math" panose="02040503050406030204" pitchFamily="18" charset="0"/>
                          </a:rPr>
                          <m:t>′</m:t>
                        </m:r>
                      </m:sup>
                    </m:sSup>
                    <m:r>
                      <a:rPr lang="en-US" b="1" i="0" dirty="0" smtClean="0">
                        <a:latin typeface="Cambria Math" panose="02040503050406030204" pitchFamily="18" charset="0"/>
                      </a:rPr>
                      <m:t>𝚺</m:t>
                    </m:r>
                    <m:r>
                      <a:rPr lang="en-US" b="1" i="1" dirty="0" smtClean="0">
                        <a:latin typeface="Cambria Math" panose="02040503050406030204" pitchFamily="18" charset="0"/>
                      </a:rPr>
                      <m:t>𝒘</m:t>
                    </m:r>
                  </m:oMath>
                </a14:m>
                <a:endParaRPr lang="en-US" b="1" dirty="0"/>
              </a:p>
              <a:p>
                <a14:m>
                  <m:oMath xmlns:m="http://schemas.openxmlformats.org/officeDocument/2006/math">
                    <m:r>
                      <a:rPr lang="en-US" b="1" i="0" smtClean="0">
                        <a:latin typeface="Cambria Math" panose="02040503050406030204" pitchFamily="18" charset="0"/>
                      </a:rPr>
                      <m:t>𝐑𝐢𝐬𝐤</m:t>
                    </m:r>
                    <m:r>
                      <a:rPr lang="en-US" b="1" i="0" smtClean="0">
                        <a:latin typeface="Cambria Math" panose="02040503050406030204" pitchFamily="18" charset="0"/>
                      </a:rPr>
                      <m:t> </m:t>
                    </m:r>
                    <m:r>
                      <a:rPr lang="en-US" b="1" i="0" smtClean="0">
                        <a:latin typeface="Cambria Math" panose="02040503050406030204" pitchFamily="18" charset="0"/>
                      </a:rPr>
                      <m:t>𝐌𝐢𝐧𝐢𝐦𝐢𝐳𝐚𝐭𝐢𝐨𝐧</m:t>
                    </m:r>
                    <m:r>
                      <a:rPr lang="en-US" b="0" i="1" smtClean="0">
                        <a:latin typeface="Cambria Math" panose="02040503050406030204" pitchFamily="18" charset="0"/>
                      </a:rPr>
                      <m:t>:</m:t>
                    </m:r>
                  </m:oMath>
                </a14:m>
                <a:r>
                  <a:rPr lang="en-US" dirty="0"/>
                  <a:t>For a given target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oMath>
                </a14:m>
                <a:r>
                  <a:rPr lang="en-US" dirty="0"/>
                  <a:t>,                                                                                Choose a portfolios W to –</a:t>
                </a:r>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Minimize</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sSup>
                      <m:sSupPr>
                        <m:ctrlPr>
                          <a:rPr lang="en-US" b="1" i="1" smtClean="0">
                            <a:latin typeface="Cambria Math" panose="02040503050406030204" pitchFamily="18" charset="0"/>
                          </a:rPr>
                        </m:ctrlPr>
                      </m:sSupPr>
                      <m:e>
                        <m:r>
                          <a:rPr lang="en-US" b="1" i="0" smtClean="0">
                            <a:latin typeface="Cambria Math" panose="02040503050406030204" pitchFamily="18" charset="0"/>
                          </a:rPr>
                          <m:t>𝐰</m:t>
                        </m:r>
                      </m:e>
                      <m:sup>
                        <m:r>
                          <a:rPr lang="en-US" b="1" i="0" smtClean="0">
                            <a:latin typeface="Cambria Math" panose="02040503050406030204" pitchFamily="18" charset="0"/>
                          </a:rPr>
                          <m:t>′</m:t>
                        </m:r>
                      </m:sup>
                    </m:sSup>
                    <m:r>
                      <a:rPr lang="en-US" b="1" i="0" smtClean="0">
                        <a:latin typeface="Cambria Math" panose="02040503050406030204" pitchFamily="18" charset="0"/>
                      </a:rPr>
                      <m:t>𝚺</m:t>
                    </m:r>
                    <m:r>
                      <a:rPr lang="en-US" b="1" i="0" smtClean="0">
                        <a:latin typeface="Cambria Math" panose="02040503050406030204" pitchFamily="18" charset="0"/>
                      </a:rPr>
                      <m:t>𝐰</m:t>
                    </m:r>
                  </m:oMath>
                </a14:m>
                <a:r>
                  <a:rPr lang="en-US" b="1" dirty="0"/>
                  <a:t> </a:t>
                </a:r>
              </a:p>
              <a:p>
                <a:pPr marL="0" indent="0">
                  <a:buNone/>
                </a:pPr>
                <a:r>
                  <a:rPr lang="en-US" b="1" dirty="0"/>
                  <a:t>	</a:t>
                </a:r>
                <a:r>
                  <a:rPr lang="en-US" dirty="0"/>
                  <a:t>Subject to: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𝐰</m:t>
                        </m:r>
                      </m:e>
                      <m:sup>
                        <m:r>
                          <a:rPr lang="en-US" b="1" i="0" smtClean="0">
                            <a:latin typeface="Cambria Math" panose="02040503050406030204" pitchFamily="18" charset="0"/>
                          </a:rPr>
                          <m:t>′</m:t>
                        </m:r>
                      </m:sup>
                    </m:sSup>
                    <m:r>
                      <a:rPr lang="en-US" b="1" i="0" smtClean="0">
                        <a:latin typeface="Cambria Math" panose="02040503050406030204" pitchFamily="18" charset="0"/>
                      </a:rPr>
                      <m:t>𝛂</m:t>
                    </m:r>
                    <m:r>
                      <a:rPr lang="en-US" b="1" i="0"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𝜶</m:t>
                        </m:r>
                      </m:e>
                      <m:sub>
                        <m:r>
                          <a:rPr lang="en-US" b="1" i="1" smtClean="0">
                            <a:latin typeface="Cambria Math" panose="02040503050406030204" pitchFamily="18" charset="0"/>
                          </a:rPr>
                          <m:t>𝟎</m:t>
                        </m:r>
                      </m:sub>
                    </m:sSub>
                  </m:oMath>
                </a14:m>
                <a:endParaRPr lang="en-US" b="1" dirty="0"/>
              </a:p>
              <a:p>
                <a:pPr marL="0" indent="0">
                  <a:buNone/>
                </a:pPr>
                <a:r>
                  <a:rPr lang="en-US" b="1" dirty="0"/>
                  <a:t>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𝒎</m:t>
                        </m:r>
                      </m:sub>
                    </m:sSub>
                    <m:r>
                      <a:rPr lang="en-US" b="1" i="1" smtClean="0">
                        <a:latin typeface="Cambria Math" panose="02040503050406030204" pitchFamily="18" charset="0"/>
                      </a:rPr>
                      <m:t>=</m:t>
                    </m:r>
                    <m:r>
                      <a:rPr lang="en-US" b="1" i="1" smtClean="0">
                        <a:latin typeface="Cambria Math" panose="02040503050406030204" pitchFamily="18" charset="0"/>
                      </a:rPr>
                      <m:t>𝟏</m:t>
                    </m:r>
                  </m:oMath>
                </a14:m>
                <a:endParaRPr lang="en-US" b="1" dirty="0"/>
              </a:p>
            </p:txBody>
          </p:sp>
        </mc:Choice>
        <mc:Fallback xmlns="">
          <p:sp>
            <p:nvSpPr>
              <p:cNvPr id="3" name="Content Placeholder 2">
                <a:extLst>
                  <a:ext uri="{FF2B5EF4-FFF2-40B4-BE49-F238E27FC236}">
                    <a16:creationId xmlns:a16="http://schemas.microsoft.com/office/drawing/2014/main" id="{F3431D32-657F-48A0-8FEF-C33F598FB217}"/>
                  </a:ext>
                </a:extLst>
              </p:cNvPr>
              <p:cNvSpPr>
                <a:spLocks noGrp="1" noRot="1" noChangeAspect="1" noMove="1" noResize="1" noEditPoints="1" noAdjustHandles="1" noChangeArrowheads="1" noChangeShapeType="1" noTextEdit="1"/>
              </p:cNvSpPr>
              <p:nvPr>
                <p:ph idx="1"/>
              </p:nvPr>
            </p:nvSpPr>
            <p:spPr>
              <a:xfrm>
                <a:off x="677334" y="2160589"/>
                <a:ext cx="11514666" cy="3880773"/>
              </a:xfrm>
              <a:blipFill>
                <a:blip r:embed="rId2"/>
                <a:stretch>
                  <a:fillRect l="-106"/>
                </a:stretch>
              </a:blipFill>
            </p:spPr>
            <p:txBody>
              <a:bodyPr/>
              <a:lstStyle/>
              <a:p>
                <a:r>
                  <a:rPr lang="en-US">
                    <a:noFill/>
                  </a:rPr>
                  <a:t> </a:t>
                </a:r>
              </a:p>
            </p:txBody>
          </p:sp>
        </mc:Fallback>
      </mc:AlternateContent>
    </p:spTree>
    <p:extLst>
      <p:ext uri="{BB962C8B-B14F-4D97-AF65-F5344CB8AC3E}">
        <p14:creationId xmlns:p14="http://schemas.microsoft.com/office/powerpoint/2010/main" val="370560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7B30-5C1A-4DB9-95D5-74F336BF43F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3882C7-410B-4841-A189-47CB466E546A}"/>
              </a:ext>
            </a:extLst>
          </p:cNvPr>
          <p:cNvSpPr>
            <a:spLocks noGrp="1"/>
          </p:cNvSpPr>
          <p:nvPr>
            <p:ph idx="1"/>
          </p:nvPr>
        </p:nvSpPr>
        <p:spPr/>
        <p:txBody>
          <a:bodyPr/>
          <a:lstStyle/>
          <a:p>
            <a:r>
              <a:rPr lang="en-US" dirty="0"/>
              <a:t>2 Parts (A&amp;B)</a:t>
            </a:r>
          </a:p>
          <a:p>
            <a:r>
              <a:rPr lang="en-US" dirty="0"/>
              <a:t>Part A: Using Financial  Fundamentals (P/E Ratio, Assets, etc.) in combination with Deep Learning methods to predict returns and create an investment Strategy</a:t>
            </a:r>
          </a:p>
          <a:p>
            <a:r>
              <a:rPr lang="en-US" dirty="0"/>
              <a:t>Part B: Using Portfolio Strategies from Fundamental Finance to develop an investment Strategy in combination with DL</a:t>
            </a:r>
          </a:p>
        </p:txBody>
      </p:sp>
    </p:spTree>
    <p:extLst>
      <p:ext uri="{BB962C8B-B14F-4D97-AF65-F5344CB8AC3E}">
        <p14:creationId xmlns:p14="http://schemas.microsoft.com/office/powerpoint/2010/main" val="50713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E57B-3FD2-4429-9D26-34C8250C7F68}"/>
              </a:ext>
            </a:extLst>
          </p:cNvPr>
          <p:cNvSpPr>
            <a:spLocks noGrp="1"/>
          </p:cNvSpPr>
          <p:nvPr>
            <p:ph type="title"/>
          </p:nvPr>
        </p:nvSpPr>
        <p:spPr/>
        <p:txBody>
          <a:bodyPr/>
          <a:lstStyle/>
          <a:p>
            <a:r>
              <a:rPr lang="en-US" dirty="0"/>
              <a:t>Markowitz Mean Variance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4CC1DF-DF27-4FD7-9871-AD5B41E61DB8}"/>
                  </a:ext>
                </a:extLst>
              </p:cNvPr>
              <p:cNvSpPr>
                <a:spLocks noGrp="1"/>
              </p:cNvSpPr>
              <p:nvPr>
                <p:ph idx="1"/>
              </p:nvPr>
            </p:nvSpPr>
            <p:spPr/>
            <p:txBody>
              <a:bodyPr/>
              <a:lstStyle/>
              <a:p>
                <a:r>
                  <a:rPr lang="en-US" dirty="0"/>
                  <a:t>Expected Return Maximization: For a given target variance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0" smtClean="0">
                            <a:latin typeface="Cambria Math" panose="02040503050406030204" pitchFamily="18" charset="0"/>
                          </a:rPr>
                          <m:t>0</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choose</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portfolio</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m:t>
                    </m:r>
                  </m:oMath>
                </a14:m>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Maximize</m:t>
                    </m:r>
                    <m:r>
                      <a:rPr lang="en-US" b="0" i="0" smtClean="0">
                        <a:latin typeface="Cambria Math" panose="02040503050406030204" pitchFamily="18" charset="0"/>
                      </a:rPr>
                      <m:t>: </m:t>
                    </m:r>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w</m:t>
                            </m:r>
                          </m:sub>
                        </m:sSub>
                      </m:e>
                    </m:d>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w</m:t>
                        </m:r>
                      </m:e>
                      <m:sup>
                        <m:r>
                          <a:rPr lang="en-US" b="0" i="0" smtClean="0">
                            <a:latin typeface="Cambria Math" panose="02040503050406030204" pitchFamily="18" charset="0"/>
                          </a:rPr>
                          <m:t>′</m:t>
                        </m:r>
                      </m:sup>
                    </m:sSup>
                    <m:r>
                      <m:rPr>
                        <m:sty m:val="p"/>
                      </m:rPr>
                      <a:rPr lang="en-US" b="0" i="0" smtClean="0">
                        <a:latin typeface="Cambria Math" panose="02040503050406030204" pitchFamily="18" charset="0"/>
                      </a:rPr>
                      <m:t>α</m:t>
                    </m:r>
                  </m:oMath>
                </a14:m>
                <a:r>
                  <a:rPr lang="en-US" dirty="0"/>
                  <a:t> </a:t>
                </a:r>
              </a:p>
              <a:p>
                <a:pPr marL="0" indent="0">
                  <a:buNone/>
                </a:pPr>
                <a:r>
                  <a:rPr lang="en-US" dirty="0"/>
                  <a:t>	Subject to: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𝐰</m:t>
                        </m:r>
                      </m:e>
                      <m:sup>
                        <m:r>
                          <a:rPr lang="en-US" b="1" i="0" smtClean="0">
                            <a:latin typeface="Cambria Math" panose="02040503050406030204" pitchFamily="18" charset="0"/>
                          </a:rPr>
                          <m:t>′</m:t>
                        </m:r>
                      </m:sup>
                    </m:sSup>
                    <m:r>
                      <a:rPr lang="en-US" b="1" i="0" smtClean="0">
                        <a:latin typeface="Cambria Math" panose="02040503050406030204" pitchFamily="18" charset="0"/>
                      </a:rPr>
                      <m:t>𝚺</m:t>
                    </m:r>
                    <m:r>
                      <a:rPr lang="en-US" b="1" i="0" smtClean="0">
                        <a:latin typeface="Cambria Math" panose="02040503050406030204" pitchFamily="18" charset="0"/>
                      </a:rPr>
                      <m:t>𝐰</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0</m:t>
                        </m:r>
                      </m:sub>
                    </m:sSub>
                  </m:oMath>
                </a14:m>
                <a:endParaRPr lang="en-US" dirty="0"/>
              </a:p>
              <a:p>
                <a:pPr marL="0" indent="0">
                  <a:buNone/>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𝟏</m:t>
                        </m:r>
                      </m:e>
                      <m:sub>
                        <m:r>
                          <a:rPr lang="en-US" b="1" i="1" smtClean="0">
                            <a:latin typeface="Cambria Math" panose="02040503050406030204" pitchFamily="18" charset="0"/>
                          </a:rPr>
                          <m:t>𝒎</m:t>
                        </m:r>
                      </m:sub>
                    </m:sSub>
                    <m:r>
                      <a:rPr lang="en-US" b="0" i="1" smtClean="0">
                        <a:latin typeface="Cambria Math" panose="02040503050406030204" pitchFamily="18" charset="0"/>
                      </a:rPr>
                      <m:t>=1</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44CC1DF-DF27-4FD7-9871-AD5B41E61D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Content Placeholder 12">
            <a:extLst>
              <a:ext uri="{FF2B5EF4-FFF2-40B4-BE49-F238E27FC236}">
                <a16:creationId xmlns:a16="http://schemas.microsoft.com/office/drawing/2014/main" id="{3F3A71A3-AFF0-42AC-B9C8-7CB78F7D15FB}"/>
              </a:ext>
            </a:extLst>
          </p:cNvPr>
          <p:cNvPicPr>
            <a:picLocks noChangeAspect="1"/>
          </p:cNvPicPr>
          <p:nvPr/>
        </p:nvPicPr>
        <p:blipFill>
          <a:blip r:embed="rId3"/>
          <a:stretch>
            <a:fillRect/>
          </a:stretch>
        </p:blipFill>
        <p:spPr>
          <a:xfrm>
            <a:off x="5843560" y="2768356"/>
            <a:ext cx="5183188" cy="3480044"/>
          </a:xfrm>
          <a:prstGeom prst="rect">
            <a:avLst/>
          </a:prstGeom>
        </p:spPr>
      </p:pic>
      <p:sp>
        <p:nvSpPr>
          <p:cNvPr id="5" name="Text Placeholder 6">
            <a:extLst>
              <a:ext uri="{FF2B5EF4-FFF2-40B4-BE49-F238E27FC236}">
                <a16:creationId xmlns:a16="http://schemas.microsoft.com/office/drawing/2014/main" id="{D6D9E269-CBA2-4C7E-AFC9-9946FA460081}"/>
              </a:ext>
            </a:extLst>
          </p:cNvPr>
          <p:cNvSpPr txBox="1">
            <a:spLocks/>
          </p:cNvSpPr>
          <p:nvPr/>
        </p:nvSpPr>
        <p:spPr>
          <a:xfrm>
            <a:off x="6902220" y="5983420"/>
            <a:ext cx="4185623"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Portfolio of two assets</a:t>
            </a:r>
          </a:p>
        </p:txBody>
      </p:sp>
    </p:spTree>
    <p:extLst>
      <p:ext uri="{BB962C8B-B14F-4D97-AF65-F5344CB8AC3E}">
        <p14:creationId xmlns:p14="http://schemas.microsoft.com/office/powerpoint/2010/main" val="1195074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15F97-4FBB-439D-BAC4-D0728BD160A8}"/>
              </a:ext>
            </a:extLst>
          </p:cNvPr>
          <p:cNvSpPr>
            <a:spLocks noGrp="1"/>
          </p:cNvSpPr>
          <p:nvPr>
            <p:ph type="title"/>
          </p:nvPr>
        </p:nvSpPr>
        <p:spPr/>
        <p:txBody>
          <a:bodyPr/>
          <a:lstStyle/>
          <a:p>
            <a:r>
              <a:rPr lang="en-US" dirty="0"/>
              <a:t>Portfolio Formation with Risk Free Asset</a:t>
            </a:r>
          </a:p>
        </p:txBody>
      </p:sp>
      <p:sp>
        <p:nvSpPr>
          <p:cNvPr id="7" name="Text Placeholder 6">
            <a:extLst>
              <a:ext uri="{FF2B5EF4-FFF2-40B4-BE49-F238E27FC236}">
                <a16:creationId xmlns:a16="http://schemas.microsoft.com/office/drawing/2014/main" id="{8F2E8A8E-7FC2-4F2A-99EE-58BC4CA56C0E}"/>
              </a:ext>
            </a:extLst>
          </p:cNvPr>
          <p:cNvSpPr>
            <a:spLocks noGrp="1"/>
          </p:cNvSpPr>
          <p:nvPr>
            <p:ph type="body" idx="1"/>
          </p:nvPr>
        </p:nvSpPr>
        <p:spPr>
          <a:xfrm>
            <a:off x="7072701" y="5672138"/>
            <a:ext cx="4185623" cy="576262"/>
          </a:xfrm>
        </p:spPr>
        <p:txBody>
          <a:bodyPr/>
          <a:lstStyle/>
          <a:p>
            <a:r>
              <a:rPr lang="en-US" dirty="0"/>
              <a:t>Portfolio Formation with </a:t>
            </a:r>
            <a:r>
              <a:rPr lang="en-US" dirty="0" err="1"/>
              <a:t>isk</a:t>
            </a:r>
            <a:r>
              <a:rPr lang="en-US" dirty="0"/>
              <a:t> Free Return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FC04546-FB38-4EC9-B8BF-000B6F42DFE8}"/>
                  </a:ext>
                </a:extLst>
              </p:cNvPr>
              <p:cNvSpPr>
                <a:spLocks noGrp="1"/>
              </p:cNvSpPr>
              <p:nvPr>
                <p:ph sz="half" idx="2"/>
              </p:nvPr>
            </p:nvSpPr>
            <p:spPr>
              <a:xfrm>
                <a:off x="865190" y="1930400"/>
                <a:ext cx="5157787" cy="4498975"/>
              </a:xfrm>
            </p:spPr>
            <p:txBody>
              <a:bodyPr>
                <a:normAutofit/>
              </a:bodyPr>
              <a:lstStyle/>
              <a:p>
                <a:r>
                  <a:rPr lang="en-US" sz="2000" dirty="0"/>
                  <a:t>Assume a risk-free asset which</a:t>
                </a:r>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e>
                      </m:d>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a:rPr lang="en-US" sz="2000" b="0" i="0" smtClean="0">
                              <a:latin typeface="Cambria Math" panose="02040503050406030204" pitchFamily="18" charset="0"/>
                            </a:rPr>
                            <m:t>0</m:t>
                          </m:r>
                        </m:sub>
                      </m:sSub>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𝑉𝑎𝑟</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=0</m:t>
                      </m:r>
                    </m:oMath>
                  </m:oMathPara>
                </a14:m>
                <a:endParaRPr lang="en-US" sz="2000" dirty="0"/>
              </a:p>
              <a:p>
                <a:r>
                  <a:rPr lang="en-US" sz="2000" dirty="0"/>
                  <a:t>Let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t> be the weight invested in Risky assets and (1-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𝒘</m:t>
                        </m:r>
                      </m:e>
                      <m:sup>
                        <m:r>
                          <a:rPr lang="en-US" sz="2000" i="1">
                            <a:latin typeface="Cambria Math" panose="02040503050406030204" pitchFamily="18" charset="0"/>
                          </a:rPr>
                          <m:t>′</m:t>
                        </m:r>
                      </m:sup>
                    </m:sSup>
                    <m:r>
                      <a:rPr lang="en-US" sz="2000" i="1">
                        <a:latin typeface="Cambria Math" panose="02040503050406030204" pitchFamily="18" charset="0"/>
                      </a:rPr>
                      <m:t>1</m:t>
                    </m:r>
                  </m:oMath>
                </a14:m>
                <a:r>
                  <a:rPr lang="en-US" sz="2000" dirty="0"/>
                  <a:t>) be the amount invested in Risk free assets</a:t>
                </a:r>
              </a:p>
              <a:p>
                <a:r>
                  <a:rPr lang="en-US" sz="2000" dirty="0"/>
                  <a:t>Risk Minimization:</a:t>
                </a:r>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𝑀𝑖𝑛𝑖𝑚𝑖𝑧𝑒</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1" i="1" smtClean="0">
                              <a:latin typeface="Cambria Math" panose="02040503050406030204" pitchFamily="18" charset="0"/>
                            </a:rPr>
                            <m:t>′</m:t>
                          </m:r>
                        </m:sup>
                      </m:sSup>
                      <m:r>
                        <a:rPr lang="en-US" sz="2000" b="1" i="0" smtClean="0">
                          <a:latin typeface="Cambria Math" panose="02040503050406030204" pitchFamily="18" charset="0"/>
                        </a:rPr>
                        <m:t>𝚺</m:t>
                      </m:r>
                      <m:r>
                        <a:rPr lang="en-US" sz="2000" b="1" i="1" smtClean="0">
                          <a:latin typeface="Cambria Math" panose="02040503050406030204" pitchFamily="18" charset="0"/>
                        </a:rPr>
                        <m:t>𝒘</m:t>
                      </m:r>
                    </m:oMath>
                  </m:oMathPara>
                </a14:m>
                <a:endParaRPr lang="en-US" sz="2000" b="1" dirty="0"/>
              </a:p>
              <a:p>
                <a:pPr marL="0" indent="0">
                  <a:buNone/>
                </a:pPr>
                <a:r>
                  <a:rPr lang="en-US" sz="2000" dirty="0"/>
                  <a:t>Subject to: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𝛼</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0</m:t>
                        </m:r>
                      </m:sub>
                    </m:sSub>
                  </m:oMath>
                </a14:m>
                <a:r>
                  <a:rPr lang="en-US" sz="2000" dirty="0"/>
                  <a:t>        </a:t>
                </a:r>
              </a:p>
            </p:txBody>
          </p:sp>
        </mc:Choice>
        <mc:Fallback xmlns="">
          <p:sp>
            <p:nvSpPr>
              <p:cNvPr id="6" name="Content Placeholder 5">
                <a:extLst>
                  <a:ext uri="{FF2B5EF4-FFF2-40B4-BE49-F238E27FC236}">
                    <a16:creationId xmlns:a16="http://schemas.microsoft.com/office/drawing/2014/main" id="{BFC04546-FB38-4EC9-B8BF-000B6F42DFE8}"/>
                  </a:ext>
                </a:extLst>
              </p:cNvPr>
              <p:cNvSpPr>
                <a:spLocks noGrp="1" noRot="1" noChangeAspect="1" noMove="1" noResize="1" noEditPoints="1" noAdjustHandles="1" noChangeArrowheads="1" noChangeShapeType="1" noTextEdit="1"/>
              </p:cNvSpPr>
              <p:nvPr>
                <p:ph sz="half" idx="2"/>
              </p:nvPr>
            </p:nvSpPr>
            <p:spPr>
              <a:xfrm>
                <a:off x="865190" y="1930400"/>
                <a:ext cx="5157787" cy="4498975"/>
              </a:xfrm>
              <a:blipFill>
                <a:blip r:embed="rId2"/>
                <a:stretch>
                  <a:fillRect l="-1300" t="-949"/>
                </a:stretch>
              </a:blipFill>
            </p:spPr>
            <p:txBody>
              <a:bodyPr/>
              <a:lstStyle/>
              <a:p>
                <a:r>
                  <a:rPr lang="en-US">
                    <a:noFill/>
                  </a:rPr>
                  <a:t> </a:t>
                </a:r>
              </a:p>
            </p:txBody>
          </p:sp>
        </mc:Fallback>
      </mc:AlternateContent>
      <p:pic>
        <p:nvPicPr>
          <p:cNvPr id="9" name="Content Placeholder 6">
            <a:extLst>
              <a:ext uri="{FF2B5EF4-FFF2-40B4-BE49-F238E27FC236}">
                <a16:creationId xmlns:a16="http://schemas.microsoft.com/office/drawing/2014/main" id="{6CDE8988-E64D-4D44-9159-D6CD2A4DD897}"/>
              </a:ext>
            </a:extLst>
          </p:cNvPr>
          <p:cNvPicPr>
            <a:picLocks noGrp="1" noChangeAspect="1"/>
          </p:cNvPicPr>
          <p:nvPr>
            <p:ph sz="quarter" idx="4"/>
          </p:nvPr>
        </p:nvPicPr>
        <p:blipFill>
          <a:blip r:embed="rId3"/>
          <a:stretch>
            <a:fillRect/>
          </a:stretch>
        </p:blipFill>
        <p:spPr>
          <a:xfrm>
            <a:off x="6583524" y="2847050"/>
            <a:ext cx="4186237" cy="2665675"/>
          </a:xfrm>
          <a:prstGeom prst="rect">
            <a:avLst/>
          </a:prstGeom>
        </p:spPr>
      </p:pic>
    </p:spTree>
    <p:extLst>
      <p:ext uri="{BB962C8B-B14F-4D97-AF65-F5344CB8AC3E}">
        <p14:creationId xmlns:p14="http://schemas.microsoft.com/office/powerpoint/2010/main" val="2115152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2279-0CFA-4625-AC21-FDF536689489}"/>
              </a:ext>
            </a:extLst>
          </p:cNvPr>
          <p:cNvSpPr>
            <a:spLocks noGrp="1"/>
          </p:cNvSpPr>
          <p:nvPr>
            <p:ph type="title"/>
          </p:nvPr>
        </p:nvSpPr>
        <p:spPr>
          <a:xfrm>
            <a:off x="839788" y="365125"/>
            <a:ext cx="10515600" cy="815605"/>
          </a:xfrm>
        </p:spPr>
        <p:txBody>
          <a:bodyPr/>
          <a:lstStyle/>
          <a:p>
            <a:r>
              <a:rPr lang="en-US" dirty="0"/>
              <a:t>Capital Market Line (CML)</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CE24777-A580-44BB-88F7-CCF0CA70F436}"/>
                  </a:ext>
                </a:extLst>
              </p:cNvPr>
              <p:cNvSpPr>
                <a:spLocks noGrp="1"/>
              </p:cNvSpPr>
              <p:nvPr>
                <p:ph sz="half" idx="2"/>
              </p:nvPr>
            </p:nvSpPr>
            <p:spPr>
              <a:xfrm>
                <a:off x="839788" y="1180730"/>
                <a:ext cx="5157787" cy="5008933"/>
              </a:xfrm>
            </p:spPr>
            <p:txBody>
              <a:bodyPr>
                <a:normAutofit/>
              </a:bodyPr>
              <a:lstStyle/>
              <a:p>
                <a:r>
                  <a:rPr lang="en-US" dirty="0">
                    <a:latin typeface="Cambria Math" panose="02040503050406030204" pitchFamily="18" charset="0"/>
                  </a:rPr>
                  <a:t>Capital Market Line: Efficient frontier of optimal portfolios </a:t>
                </a:r>
              </a:p>
              <a:p>
                <a:r>
                  <a:rPr lang="en-US" dirty="0"/>
                  <a:t>Tangency Portfolio- Maximize Sharpe Ratio=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𝑝</m:t>
                        </m:r>
                      </m:sub>
                    </m:sSub>
                  </m:oMath>
                </a14:m>
                <a:endParaRPr lang="en-US" dirty="0"/>
              </a:p>
              <a:p>
                <a:pPr marL="0" indent="0">
                  <a:buNone/>
                </a:pPr>
                <a:r>
                  <a:rPr lang="en-US" dirty="0"/>
                  <a:t>	Maximize: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0" smtClean="0">
                                <a:latin typeface="Cambria Math" panose="02040503050406030204" pitchFamily="18" charset="0"/>
                              </a:rPr>
                              <m:t>(</m:t>
                            </m:r>
                            <m:r>
                              <m:rPr>
                                <m:sty m:val="p"/>
                              </m:rPr>
                              <a:rPr lang="en-US" b="0" i="0" smtClean="0">
                                <a:latin typeface="Cambria Math" panose="02040503050406030204" pitchFamily="18" charset="0"/>
                              </a:rPr>
                              <m:t>w</m:t>
                            </m:r>
                          </m:e>
                          <m:sup>
                            <m:r>
                              <a:rPr lang="en-US" b="0" i="0" smtClean="0">
                                <a:latin typeface="Cambria Math" panose="02040503050406030204" pitchFamily="18" charset="0"/>
                              </a:rPr>
                              <m:t>′</m:t>
                            </m:r>
                          </m:sup>
                        </m:sSup>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𝑆𝑄𝑅𝑇</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m:rPr>
                            <m:sty m:val="p"/>
                          </m:rPr>
                          <a:rPr lang="en-US" b="0" i="0" smtClean="0">
                            <a:latin typeface="Cambria Math" panose="02040503050406030204" pitchFamily="18" charset="0"/>
                          </a:rPr>
                          <m:t>Σ</m:t>
                        </m:r>
                        <m:r>
                          <a:rPr lang="en-US" b="0" i="1" smtClean="0">
                            <a:latin typeface="Cambria Math" panose="02040503050406030204" pitchFamily="18" charset="0"/>
                          </a:rPr>
                          <m:t>𝑤</m:t>
                        </m:r>
                        <m:r>
                          <a:rPr lang="en-US" b="0" i="1" smtClean="0">
                            <a:latin typeface="Cambria Math" panose="02040503050406030204" pitchFamily="18" charset="0"/>
                          </a:rPr>
                          <m:t>)</m:t>
                        </m:r>
                      </m:den>
                    </m:f>
                  </m:oMath>
                </a14:m>
                <a:endParaRPr lang="en-US" dirty="0"/>
              </a:p>
              <a:p>
                <a:pPr marL="0" indent="0">
                  <a:buNone/>
                </a:pPr>
                <a:r>
                  <a:rPr lang="en-US" dirty="0"/>
                  <a:t>	Subject To: w’</a:t>
                </a:r>
                <a:r>
                  <a:rPr lang="en-US" b="1" dirty="0"/>
                  <a:t>1</a:t>
                </a:r>
                <a:r>
                  <a:rPr lang="en-US" dirty="0"/>
                  <a:t>=1</a:t>
                </a:r>
              </a:p>
              <a:p>
                <a:r>
                  <a:rPr lang="en-US" dirty="0"/>
                  <a:t>Maximum Return Portfolio: Selects a certain number of assets with maximum return.</a:t>
                </a:r>
              </a:p>
              <a:p>
                <a:pPr marL="0" indent="0">
                  <a:buNone/>
                </a:pPr>
                <a:endParaRPr lang="en-US" dirty="0"/>
              </a:p>
              <a:p>
                <a:endParaRPr lang="en-US" dirty="0"/>
              </a:p>
              <a:p>
                <a:endParaRPr lang="en-US" dirty="0"/>
              </a:p>
            </p:txBody>
          </p:sp>
        </mc:Choice>
        <mc:Fallback xmlns="">
          <p:sp>
            <p:nvSpPr>
              <p:cNvPr id="4" name="Content Placeholder 3">
                <a:extLst>
                  <a:ext uri="{FF2B5EF4-FFF2-40B4-BE49-F238E27FC236}">
                    <a16:creationId xmlns:a16="http://schemas.microsoft.com/office/drawing/2014/main" id="{2CE24777-A580-44BB-88F7-CCF0CA70F436}"/>
                  </a:ext>
                </a:extLst>
              </p:cNvPr>
              <p:cNvSpPr>
                <a:spLocks noGrp="1" noRot="1" noChangeAspect="1" noMove="1" noResize="1" noEditPoints="1" noAdjustHandles="1" noChangeArrowheads="1" noChangeShapeType="1" noTextEdit="1"/>
              </p:cNvSpPr>
              <p:nvPr>
                <p:ph sz="half" idx="2"/>
              </p:nvPr>
            </p:nvSpPr>
            <p:spPr>
              <a:xfrm>
                <a:off x="839788" y="1180730"/>
                <a:ext cx="5157787" cy="5008933"/>
              </a:xfrm>
              <a:blipFill>
                <a:blip r:embed="rId2"/>
                <a:stretch>
                  <a:fillRect l="-355" t="-853" r="-118"/>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C327032D-1028-416D-9282-F4219E38C7F6}"/>
              </a:ext>
            </a:extLst>
          </p:cNvPr>
          <p:cNvPicPr>
            <a:picLocks noGrp="1" noChangeAspect="1"/>
          </p:cNvPicPr>
          <p:nvPr>
            <p:ph sz="quarter" idx="4"/>
          </p:nvPr>
        </p:nvPicPr>
        <p:blipFill>
          <a:blip r:embed="rId3"/>
          <a:stretch>
            <a:fillRect/>
          </a:stretch>
        </p:blipFill>
        <p:spPr>
          <a:xfrm>
            <a:off x="5997575" y="1846555"/>
            <a:ext cx="5183188" cy="4101483"/>
          </a:xfrm>
          <a:prstGeom prst="rect">
            <a:avLst/>
          </a:prstGeom>
        </p:spPr>
      </p:pic>
      <p:sp>
        <p:nvSpPr>
          <p:cNvPr id="3" name="TextBox 2">
            <a:extLst>
              <a:ext uri="{FF2B5EF4-FFF2-40B4-BE49-F238E27FC236}">
                <a16:creationId xmlns:a16="http://schemas.microsoft.com/office/drawing/2014/main" id="{8F5FF586-65C5-49B7-8878-C822077D4A7B}"/>
              </a:ext>
            </a:extLst>
          </p:cNvPr>
          <p:cNvSpPr txBox="1"/>
          <p:nvPr/>
        </p:nvSpPr>
        <p:spPr>
          <a:xfrm>
            <a:off x="7555424" y="5610386"/>
            <a:ext cx="2533973" cy="369332"/>
          </a:xfrm>
          <a:prstGeom prst="rect">
            <a:avLst/>
          </a:prstGeom>
          <a:noFill/>
        </p:spPr>
        <p:txBody>
          <a:bodyPr wrap="square" rtlCol="0">
            <a:spAutoFit/>
          </a:bodyPr>
          <a:lstStyle/>
          <a:p>
            <a:r>
              <a:rPr lang="en-US" dirty="0"/>
              <a:t>Volatility</a:t>
            </a:r>
          </a:p>
        </p:txBody>
      </p:sp>
    </p:spTree>
    <p:extLst>
      <p:ext uri="{BB962C8B-B14F-4D97-AF65-F5344CB8AC3E}">
        <p14:creationId xmlns:p14="http://schemas.microsoft.com/office/powerpoint/2010/main" val="3499667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966F-7ADE-4765-BF9D-B64A9E6CB112}"/>
              </a:ext>
            </a:extLst>
          </p:cNvPr>
          <p:cNvSpPr>
            <a:spLocks noGrp="1"/>
          </p:cNvSpPr>
          <p:nvPr>
            <p:ph type="title"/>
          </p:nvPr>
        </p:nvSpPr>
        <p:spPr>
          <a:xfrm>
            <a:off x="838200" y="365125"/>
            <a:ext cx="10515600" cy="975403"/>
          </a:xfrm>
        </p:spPr>
        <p:txBody>
          <a:bodyPr/>
          <a:lstStyle/>
          <a:p>
            <a:r>
              <a:rPr lang="en-US" dirty="0"/>
              <a:t>Portfolio Formation for S&amp;P 100 Stock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28D46B-1FEE-43F8-80E4-DAB16181F2A5}"/>
                  </a:ext>
                </a:extLst>
              </p:cNvPr>
              <p:cNvSpPr>
                <a:spLocks noGrp="1"/>
              </p:cNvSpPr>
              <p:nvPr>
                <p:ph idx="1"/>
              </p:nvPr>
            </p:nvSpPr>
            <p:spPr>
              <a:xfrm>
                <a:off x="838199" y="1340528"/>
                <a:ext cx="10960223" cy="4971495"/>
              </a:xfrm>
            </p:spPr>
            <p:txBody>
              <a:bodyPr>
                <a:normAutofit/>
              </a:bodyPr>
              <a:lstStyle/>
              <a:p>
                <a:r>
                  <a:rPr lang="en-US" dirty="0"/>
                  <a:t>Daily Stock Data is selected from 1st January 1997- 1st Nov 2018, from the S&amp;P 100 dataset</a:t>
                </a:r>
              </a:p>
              <a:p>
                <a:r>
                  <a:rPr lang="en-US" dirty="0"/>
                  <a:t>A daily Average price is calculated from the Price dataset from the Open, High, Low and Close Prices.</a:t>
                </a:r>
              </a:p>
              <a:p>
                <a:r>
                  <a:rPr lang="en-US" dirty="0"/>
                  <a:t>The daily average rate of return (henceforth called as return) is calculated as  =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den>
                    </m:f>
                  </m:oMath>
                </a14:m>
                <a:endParaRPr lang="en-US" dirty="0"/>
              </a:p>
              <a:p>
                <a:r>
                  <a:rPr lang="en-US" dirty="0"/>
                  <a:t>A Monthly Average return is calculated from this daily average return.</a:t>
                </a:r>
              </a:p>
              <a:p>
                <a:r>
                  <a:rPr lang="en-US" dirty="0"/>
                  <a:t>The training data Is split into training and validation dataset. The Last 12 months of the training data are held back as a validation dataset. </a:t>
                </a:r>
              </a:p>
              <a:p>
                <a:r>
                  <a:rPr lang="en-US" dirty="0"/>
                  <a:t>the Total number of data points for years is 240 for a particular security. The training data consists of 240 data values per security multiplied by 70 securities = 16800.</a:t>
                </a:r>
              </a:p>
              <a:p>
                <a:r>
                  <a:rPr lang="en-US" dirty="0"/>
                  <a:t>One Single model is trained over this dataset and used for prediction and portfolio formation. </a:t>
                </a:r>
              </a:p>
              <a:p>
                <a:endParaRPr lang="en-US" dirty="0"/>
              </a:p>
              <a:p>
                <a:endParaRPr lang="en-US" dirty="0"/>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5228D46B-1FEE-43F8-80E4-DAB16181F2A5}"/>
                  </a:ext>
                </a:extLst>
              </p:cNvPr>
              <p:cNvSpPr>
                <a:spLocks noGrp="1" noRot="1" noChangeAspect="1" noMove="1" noResize="1" noEditPoints="1" noAdjustHandles="1" noChangeArrowheads="1" noChangeShapeType="1" noTextEdit="1"/>
              </p:cNvSpPr>
              <p:nvPr>
                <p:ph idx="1"/>
              </p:nvPr>
            </p:nvSpPr>
            <p:spPr>
              <a:xfrm>
                <a:off x="838199" y="1340528"/>
                <a:ext cx="10960223" cy="4971495"/>
              </a:xfrm>
              <a:blipFill>
                <a:blip r:embed="rId2"/>
                <a:stretch>
                  <a:fillRect l="-111" t="-859" r="-1001"/>
                </a:stretch>
              </a:blipFill>
            </p:spPr>
            <p:txBody>
              <a:bodyPr/>
              <a:lstStyle/>
              <a:p>
                <a:r>
                  <a:rPr lang="en-US">
                    <a:noFill/>
                  </a:rPr>
                  <a:t> </a:t>
                </a:r>
              </a:p>
            </p:txBody>
          </p:sp>
        </mc:Fallback>
      </mc:AlternateContent>
    </p:spTree>
    <p:extLst>
      <p:ext uri="{BB962C8B-B14F-4D97-AF65-F5344CB8AC3E}">
        <p14:creationId xmlns:p14="http://schemas.microsoft.com/office/powerpoint/2010/main" val="1534396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F2FB-BF04-4833-971F-11E52FB49CB6}"/>
              </a:ext>
            </a:extLst>
          </p:cNvPr>
          <p:cNvSpPr>
            <a:spLocks noGrp="1"/>
          </p:cNvSpPr>
          <p:nvPr>
            <p:ph type="title"/>
          </p:nvPr>
        </p:nvSpPr>
        <p:spPr/>
        <p:txBody>
          <a:bodyPr/>
          <a:lstStyle/>
          <a:p>
            <a:r>
              <a:rPr lang="en-US" dirty="0"/>
              <a:t>Portfolio Formation for S&amp;P 100 Stock </a:t>
            </a:r>
          </a:p>
        </p:txBody>
      </p:sp>
      <p:sp>
        <p:nvSpPr>
          <p:cNvPr id="3" name="Content Placeholder 2">
            <a:extLst>
              <a:ext uri="{FF2B5EF4-FFF2-40B4-BE49-F238E27FC236}">
                <a16:creationId xmlns:a16="http://schemas.microsoft.com/office/drawing/2014/main" id="{2860FB8C-7D8E-4A1C-9A72-0B6097BDB1D8}"/>
              </a:ext>
            </a:extLst>
          </p:cNvPr>
          <p:cNvSpPr>
            <a:spLocks noGrp="1"/>
          </p:cNvSpPr>
          <p:nvPr>
            <p:ph idx="1"/>
          </p:nvPr>
        </p:nvSpPr>
        <p:spPr/>
        <p:txBody>
          <a:bodyPr/>
          <a:lstStyle/>
          <a:p>
            <a:r>
              <a:rPr lang="en-US" dirty="0"/>
              <a:t>The Predicted Returns for 12 months are calculated for every Security using the LSTM Encoder-Decoder model.</a:t>
            </a:r>
          </a:p>
          <a:p>
            <a:r>
              <a:rPr lang="en-US" dirty="0"/>
              <a:t> </a:t>
            </a:r>
            <a:r>
              <a:rPr lang="en-US" dirty="0">
                <a:latin typeface="CMR10"/>
              </a:rPr>
              <a:t>The weights for four portfolios are calculated Markowitz portfolio, Tangency portfolio, maximal portfolio and the minimum variance portfolio.</a:t>
            </a:r>
          </a:p>
          <a:p>
            <a:r>
              <a:rPr lang="en-US" dirty="0">
                <a:latin typeface="CMR10"/>
              </a:rPr>
              <a:t>The Returns are compared with the returns of S&amp;P 100 Stock to evaluate portfolio performance</a:t>
            </a:r>
            <a:endParaRPr lang="en-US" dirty="0"/>
          </a:p>
        </p:txBody>
      </p:sp>
    </p:spTree>
    <p:extLst>
      <p:ext uri="{BB962C8B-B14F-4D97-AF65-F5344CB8AC3E}">
        <p14:creationId xmlns:p14="http://schemas.microsoft.com/office/powerpoint/2010/main" val="651278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3120-7C58-466C-8EA4-DE11A6F436C2}"/>
              </a:ext>
            </a:extLst>
          </p:cNvPr>
          <p:cNvSpPr>
            <a:spLocks noGrp="1"/>
          </p:cNvSpPr>
          <p:nvPr>
            <p:ph type="title"/>
          </p:nvPr>
        </p:nvSpPr>
        <p:spPr/>
        <p:txBody>
          <a:bodyPr/>
          <a:lstStyle/>
          <a:p>
            <a:r>
              <a:rPr lang="en-US" dirty="0"/>
              <a:t>Model Description</a:t>
            </a:r>
          </a:p>
        </p:txBody>
      </p:sp>
      <p:sp>
        <p:nvSpPr>
          <p:cNvPr id="5" name="Content Placeholder 4">
            <a:extLst>
              <a:ext uri="{FF2B5EF4-FFF2-40B4-BE49-F238E27FC236}">
                <a16:creationId xmlns:a16="http://schemas.microsoft.com/office/drawing/2014/main" id="{8BCB4802-2127-4C74-AC9C-4DE7C31C27DD}"/>
              </a:ext>
            </a:extLst>
          </p:cNvPr>
          <p:cNvSpPr>
            <a:spLocks noGrp="1"/>
          </p:cNvSpPr>
          <p:nvPr>
            <p:ph sz="half" idx="2"/>
          </p:nvPr>
        </p:nvSpPr>
        <p:spPr>
          <a:xfrm>
            <a:off x="839788" y="1690688"/>
            <a:ext cx="6104182" cy="4498975"/>
          </a:xfrm>
        </p:spPr>
        <p:txBody>
          <a:bodyPr/>
          <a:lstStyle/>
          <a:p>
            <a:r>
              <a:rPr lang="en-US" dirty="0"/>
              <a:t>Encoder-Decoder architecture consists of two models. </a:t>
            </a:r>
          </a:p>
        </p:txBody>
      </p:sp>
      <p:pic>
        <p:nvPicPr>
          <p:cNvPr id="9" name="Content Placeholder 8">
            <a:extLst>
              <a:ext uri="{FF2B5EF4-FFF2-40B4-BE49-F238E27FC236}">
                <a16:creationId xmlns:a16="http://schemas.microsoft.com/office/drawing/2014/main" id="{7C10C413-D761-4C46-9B7C-69D841BF2703}"/>
              </a:ext>
            </a:extLst>
          </p:cNvPr>
          <p:cNvPicPr>
            <a:picLocks noGrp="1" noChangeAspect="1"/>
          </p:cNvPicPr>
          <p:nvPr>
            <p:ph sz="quarter" idx="4"/>
          </p:nvPr>
        </p:nvPicPr>
        <p:blipFill>
          <a:blip r:embed="rId2"/>
          <a:stretch>
            <a:fillRect/>
          </a:stretch>
        </p:blipFill>
        <p:spPr>
          <a:xfrm>
            <a:off x="7344313" y="1690687"/>
            <a:ext cx="3610732" cy="4498975"/>
          </a:xfrm>
          <a:prstGeom prst="rect">
            <a:avLst/>
          </a:prstGeom>
        </p:spPr>
      </p:pic>
    </p:spTree>
    <p:extLst>
      <p:ext uri="{BB962C8B-B14F-4D97-AF65-F5344CB8AC3E}">
        <p14:creationId xmlns:p14="http://schemas.microsoft.com/office/powerpoint/2010/main" val="93776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EF5-46E7-4F86-80D5-FDD4C1E8715F}"/>
              </a:ext>
            </a:extLst>
          </p:cNvPr>
          <p:cNvSpPr>
            <a:spLocks noGrp="1"/>
          </p:cNvSpPr>
          <p:nvPr>
            <p:ph type="title"/>
          </p:nvPr>
        </p:nvSpPr>
        <p:spPr/>
        <p:txBody>
          <a:bodyPr/>
          <a:lstStyle/>
          <a:p>
            <a:r>
              <a:rPr lang="en-US" dirty="0"/>
              <a:t>Model Description</a:t>
            </a:r>
          </a:p>
        </p:txBody>
      </p:sp>
      <p:sp>
        <p:nvSpPr>
          <p:cNvPr id="4" name="Content Placeholder 3">
            <a:extLst>
              <a:ext uri="{FF2B5EF4-FFF2-40B4-BE49-F238E27FC236}">
                <a16:creationId xmlns:a16="http://schemas.microsoft.com/office/drawing/2014/main" id="{45C58D1B-B4F5-4646-86AA-C1E3FB77EA6B}"/>
              </a:ext>
            </a:extLst>
          </p:cNvPr>
          <p:cNvSpPr>
            <a:spLocks noGrp="1"/>
          </p:cNvSpPr>
          <p:nvPr>
            <p:ph sz="half" idx="2"/>
          </p:nvPr>
        </p:nvSpPr>
        <p:spPr>
          <a:xfrm>
            <a:off x="839788" y="1757779"/>
            <a:ext cx="5157787" cy="4431884"/>
          </a:xfrm>
        </p:spPr>
        <p:txBody>
          <a:bodyPr>
            <a:normAutofit/>
          </a:bodyPr>
          <a:lstStyle/>
          <a:p>
            <a:r>
              <a:rPr lang="en-US" b="1" dirty="0"/>
              <a:t>LSTM23:</a:t>
            </a:r>
            <a:r>
              <a:rPr lang="en-US" dirty="0"/>
              <a:t> creates a LSTM layer. This is the Encoder layer. It consists of 50 Memory cells.</a:t>
            </a:r>
          </a:p>
          <a:p>
            <a:r>
              <a:rPr lang="en-US" b="1" dirty="0"/>
              <a:t>Repeat-Vector: </a:t>
            </a:r>
            <a:r>
              <a:rPr lang="en-US" dirty="0">
                <a:latin typeface="CIDFont+F2"/>
              </a:rPr>
              <a:t>The encoder LSTM generates an 2D output of (None,50) – where 50 is the number of memory cells. The decoder LSTM requires a 3D input of [samples, time steps, features] in order to produce a decoded sequence, where the timesteps represents number of timesteps predicted ahead. The repeat vector operation converts the vector (None,50) into the 3D vector (None, 12,50) where 12 is the number of timesteps we are predicting in the future. </a:t>
            </a:r>
          </a:p>
          <a:p>
            <a:endParaRPr lang="en-US" dirty="0"/>
          </a:p>
        </p:txBody>
      </p:sp>
      <p:pic>
        <p:nvPicPr>
          <p:cNvPr id="9" name="Content Placeholder 8">
            <a:extLst>
              <a:ext uri="{FF2B5EF4-FFF2-40B4-BE49-F238E27FC236}">
                <a16:creationId xmlns:a16="http://schemas.microsoft.com/office/drawing/2014/main" id="{EA8B7400-E9DA-4781-9A05-7A9187B14F44}"/>
              </a:ext>
            </a:extLst>
          </p:cNvPr>
          <p:cNvPicPr>
            <a:picLocks noGrp="1" noChangeAspect="1"/>
          </p:cNvPicPr>
          <p:nvPr>
            <p:ph sz="quarter" idx="4"/>
          </p:nvPr>
        </p:nvPicPr>
        <p:blipFill>
          <a:blip r:embed="rId2"/>
          <a:stretch>
            <a:fillRect/>
          </a:stretch>
        </p:blipFill>
        <p:spPr>
          <a:xfrm>
            <a:off x="6172200" y="2139518"/>
            <a:ext cx="5183188" cy="3625939"/>
          </a:xfrm>
          <a:prstGeom prst="rect">
            <a:avLst/>
          </a:prstGeom>
        </p:spPr>
      </p:pic>
    </p:spTree>
    <p:extLst>
      <p:ext uri="{BB962C8B-B14F-4D97-AF65-F5344CB8AC3E}">
        <p14:creationId xmlns:p14="http://schemas.microsoft.com/office/powerpoint/2010/main" val="917689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1CFE9-8DA2-48B6-B135-1B98110F3FF9}"/>
              </a:ext>
            </a:extLst>
          </p:cNvPr>
          <p:cNvSpPr>
            <a:spLocks noGrp="1"/>
          </p:cNvSpPr>
          <p:nvPr>
            <p:ph type="title"/>
          </p:nvPr>
        </p:nvSpPr>
        <p:spPr/>
        <p:txBody>
          <a:bodyPr/>
          <a:lstStyle/>
          <a:p>
            <a:r>
              <a:rPr lang="en-US" dirty="0"/>
              <a:t>Model Description</a:t>
            </a:r>
          </a:p>
        </p:txBody>
      </p:sp>
      <p:sp>
        <p:nvSpPr>
          <p:cNvPr id="8" name="Content Placeholder 7">
            <a:extLst>
              <a:ext uri="{FF2B5EF4-FFF2-40B4-BE49-F238E27FC236}">
                <a16:creationId xmlns:a16="http://schemas.microsoft.com/office/drawing/2014/main" id="{7B56D001-23BB-4321-9B08-E02C9EA7EFBA}"/>
              </a:ext>
            </a:extLst>
          </p:cNvPr>
          <p:cNvSpPr>
            <a:spLocks noGrp="1"/>
          </p:cNvSpPr>
          <p:nvPr>
            <p:ph idx="1"/>
          </p:nvPr>
        </p:nvSpPr>
        <p:spPr/>
        <p:txBody>
          <a:bodyPr/>
          <a:lstStyle/>
          <a:p>
            <a:r>
              <a:rPr lang="en-US" b="1" dirty="0"/>
              <a:t>LSTM24</a:t>
            </a:r>
            <a:r>
              <a:rPr lang="en-US" dirty="0"/>
              <a:t> – Decoder model. Outputs a 3D vector –(None, 12 50)</a:t>
            </a:r>
          </a:p>
          <a:p>
            <a:r>
              <a:rPr lang="en-US" b="1" dirty="0"/>
              <a:t>Time_distributed_23- </a:t>
            </a:r>
            <a:r>
              <a:rPr lang="en-US" dirty="0"/>
              <a:t>Creates an output vector for every input. Receives an input of (None,12,50). Every time distributed layer (consisting of 100 nodes) creates an output of (None, 1, 100) for every input . Since the sequence consists of 12 inputs, the output of this layer is (None,12,100)</a:t>
            </a:r>
          </a:p>
          <a:p>
            <a:r>
              <a:rPr lang="en-US" b="1" dirty="0"/>
              <a:t>Time_distributed_24:  </a:t>
            </a:r>
            <a:r>
              <a:rPr lang="en-US" dirty="0"/>
              <a:t>consists of 1 node. Creates an output of (None, 12, 1) in a manner similar to that described above.</a:t>
            </a:r>
          </a:p>
        </p:txBody>
      </p:sp>
    </p:spTree>
    <p:extLst>
      <p:ext uri="{BB962C8B-B14F-4D97-AF65-F5344CB8AC3E}">
        <p14:creationId xmlns:p14="http://schemas.microsoft.com/office/powerpoint/2010/main" val="2793361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C987-D5AC-4788-87EA-4A0A219737B7}"/>
              </a:ext>
            </a:extLst>
          </p:cNvPr>
          <p:cNvSpPr>
            <a:spLocks noGrp="1"/>
          </p:cNvSpPr>
          <p:nvPr>
            <p:ph type="title"/>
          </p:nvPr>
        </p:nvSpPr>
        <p:spPr/>
        <p:txBody>
          <a:bodyPr/>
          <a:lstStyle/>
          <a:p>
            <a:r>
              <a:rPr lang="en-US" dirty="0"/>
              <a:t>Results: Seen Data</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F84B987-CC20-4097-B721-1B239146A03B}"/>
                  </a:ext>
                </a:extLst>
              </p:cNvPr>
              <p:cNvSpPr>
                <a:spLocks noGrp="1"/>
              </p:cNvSpPr>
              <p:nvPr>
                <p:ph sz="half" idx="1"/>
              </p:nvPr>
            </p:nvSpPr>
            <p:spPr/>
            <p:txBody>
              <a:bodyPr>
                <a:normAutofit/>
              </a:bodyPr>
              <a:lstStyle/>
              <a:p>
                <a:pPr marL="0" indent="0">
                  <a:buNone/>
                </a:pP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𝑅𝑀𝑆𝐸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0</m:t>
                        </m:r>
                      </m:sub>
                      <m:sup>
                        <m:r>
                          <a:rPr lang="en-US" b="0" i="1" smtClean="0">
                            <a:latin typeface="Cambria Math" panose="02040503050406030204" pitchFamily="18" charset="0"/>
                          </a:rPr>
                          <m:t>𝑚</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hat</m:t>
                                </m:r>
                              </m:sub>
                            </m:sSub>
                          </m:e>
                        </m:d>
                      </m:num>
                      <m:den>
                        <m:r>
                          <m:rPr>
                            <m:sty m:val="p"/>
                          </m:rPr>
                          <a:rPr lang="en-US" b="0" i="0" smtClean="0">
                            <a:latin typeface="Cambria Math" panose="02040503050406030204" pitchFamily="18" charset="0"/>
                          </a:rPr>
                          <m:t>y</m:t>
                        </m:r>
                      </m:den>
                    </m:f>
                  </m:oMath>
                </a14:m>
                <a:r>
                  <a:rPr lang="en-US" dirty="0"/>
                  <a:t>)</a:t>
                </a:r>
                <a14:m>
                  <m:oMath xmlns:m="http://schemas.openxmlformats.org/officeDocument/2006/math">
                    <m:r>
                      <a:rPr lang="en-US" i="1" dirty="0" smtClean="0">
                        <a:latin typeface="Cambria Math" panose="02040503050406030204" pitchFamily="18" charset="0"/>
                      </a:rPr>
                      <m:t>^2 </m:t>
                    </m:r>
                  </m:oMath>
                </a14:m>
                <a:endParaRPr lang="en-US" dirty="0"/>
              </a:p>
              <a:p>
                <a:endParaRPr lang="en-US" dirty="0"/>
              </a:p>
            </p:txBody>
          </p:sp>
        </mc:Choice>
        <mc:Fallback xmlns="">
          <p:sp>
            <p:nvSpPr>
              <p:cNvPr id="4" name="Content Placeholder 3">
                <a:extLst>
                  <a:ext uri="{FF2B5EF4-FFF2-40B4-BE49-F238E27FC236}">
                    <a16:creationId xmlns:a16="http://schemas.microsoft.com/office/drawing/2014/main" id="{3F84B987-CC20-4097-B721-1B239146A03B}"/>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1621C3A0-BBD3-40FE-A177-A94AB8DE49CE}"/>
              </a:ext>
            </a:extLst>
          </p:cNvPr>
          <p:cNvPicPr>
            <a:picLocks noGrp="1" noChangeAspect="1"/>
          </p:cNvPicPr>
          <p:nvPr>
            <p:ph sz="half" idx="2"/>
          </p:nvPr>
        </p:nvPicPr>
        <p:blipFill>
          <a:blip r:embed="rId3"/>
          <a:stretch>
            <a:fillRect/>
          </a:stretch>
        </p:blipFill>
        <p:spPr>
          <a:xfrm>
            <a:off x="7066645" y="1690688"/>
            <a:ext cx="2504942" cy="4351338"/>
          </a:xfrm>
          <a:prstGeom prst="rect">
            <a:avLst/>
          </a:prstGeom>
        </p:spPr>
      </p:pic>
    </p:spTree>
    <p:extLst>
      <p:ext uri="{BB962C8B-B14F-4D97-AF65-F5344CB8AC3E}">
        <p14:creationId xmlns:p14="http://schemas.microsoft.com/office/powerpoint/2010/main" val="1506150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A97-A505-4E08-A58A-10CEDCCBC022}"/>
              </a:ext>
            </a:extLst>
          </p:cNvPr>
          <p:cNvSpPr>
            <a:spLocks noGrp="1"/>
          </p:cNvSpPr>
          <p:nvPr>
            <p:ph type="title"/>
          </p:nvPr>
        </p:nvSpPr>
        <p:spPr/>
        <p:txBody>
          <a:bodyPr/>
          <a:lstStyle/>
          <a:p>
            <a:r>
              <a:rPr lang="en-US" dirty="0"/>
              <a:t>Results: Seen Data</a:t>
            </a:r>
          </a:p>
        </p:txBody>
      </p:sp>
      <p:sp>
        <p:nvSpPr>
          <p:cNvPr id="3" name="Content Placeholder 2">
            <a:extLst>
              <a:ext uri="{FF2B5EF4-FFF2-40B4-BE49-F238E27FC236}">
                <a16:creationId xmlns:a16="http://schemas.microsoft.com/office/drawing/2014/main" id="{F1C29642-1D74-465B-B682-BAD258936F49}"/>
              </a:ext>
            </a:extLst>
          </p:cNvPr>
          <p:cNvSpPr>
            <a:spLocks noGrp="1"/>
          </p:cNvSpPr>
          <p:nvPr>
            <p:ph sz="half" idx="1"/>
          </p:nvPr>
        </p:nvSpPr>
        <p:spPr>
          <a:xfrm>
            <a:off x="653247" y="1816748"/>
            <a:ext cx="5181600" cy="4351338"/>
          </a:xfrm>
        </p:spPr>
        <p:txBody>
          <a:bodyPr/>
          <a:lstStyle/>
          <a:p>
            <a:r>
              <a:rPr lang="en-US" dirty="0"/>
              <a:t>The annual actual Rate of</a:t>
            </a:r>
          </a:p>
          <a:p>
            <a:pPr marL="0" indent="0">
              <a:buNone/>
            </a:pPr>
            <a:r>
              <a:rPr lang="en-US" dirty="0"/>
              <a:t>Return for all portfolios is higher than the S&amp;P100 portfolio</a:t>
            </a:r>
          </a:p>
          <a:p>
            <a:endParaRPr lang="en-US" dirty="0"/>
          </a:p>
        </p:txBody>
      </p:sp>
      <p:graphicFrame>
        <p:nvGraphicFramePr>
          <p:cNvPr id="7" name="Content Placeholder 6">
            <a:extLst>
              <a:ext uri="{FF2B5EF4-FFF2-40B4-BE49-F238E27FC236}">
                <a16:creationId xmlns:a16="http://schemas.microsoft.com/office/drawing/2014/main" id="{928DFEC0-9D3C-40AD-98E8-7277872375B6}"/>
              </a:ext>
            </a:extLst>
          </p:cNvPr>
          <p:cNvGraphicFramePr>
            <a:graphicFrameLocks noGrp="1"/>
          </p:cNvGraphicFramePr>
          <p:nvPr>
            <p:ph sz="half" idx="2"/>
            <p:extLst>
              <p:ext uri="{D42A27DB-BD31-4B8C-83A1-F6EECF244321}">
                <p14:modId xmlns:p14="http://schemas.microsoft.com/office/powerpoint/2010/main" val="1074472722"/>
              </p:ext>
            </p:extLst>
          </p:nvPr>
        </p:nvGraphicFramePr>
        <p:xfrm>
          <a:off x="6011674" y="1991532"/>
          <a:ext cx="4184650" cy="1380237"/>
        </p:xfrm>
        <a:graphic>
          <a:graphicData uri="http://schemas.openxmlformats.org/drawingml/2006/table">
            <a:tbl>
              <a:tblPr>
                <a:tableStyleId>{5C22544A-7EE6-4342-B048-85BDC9FD1C3A}</a:tableStyleId>
              </a:tblPr>
              <a:tblGrid>
                <a:gridCol w="1497175">
                  <a:extLst>
                    <a:ext uri="{9D8B030D-6E8A-4147-A177-3AD203B41FA5}">
                      <a16:colId xmlns:a16="http://schemas.microsoft.com/office/drawing/2014/main" val="246697577"/>
                    </a:ext>
                  </a:extLst>
                </a:gridCol>
                <a:gridCol w="995017">
                  <a:extLst>
                    <a:ext uri="{9D8B030D-6E8A-4147-A177-3AD203B41FA5}">
                      <a16:colId xmlns:a16="http://schemas.microsoft.com/office/drawing/2014/main" val="1201797802"/>
                    </a:ext>
                  </a:extLst>
                </a:gridCol>
                <a:gridCol w="678880">
                  <a:extLst>
                    <a:ext uri="{9D8B030D-6E8A-4147-A177-3AD203B41FA5}">
                      <a16:colId xmlns:a16="http://schemas.microsoft.com/office/drawing/2014/main" val="3496184479"/>
                    </a:ext>
                  </a:extLst>
                </a:gridCol>
                <a:gridCol w="1013578">
                  <a:extLst>
                    <a:ext uri="{9D8B030D-6E8A-4147-A177-3AD203B41FA5}">
                      <a16:colId xmlns:a16="http://schemas.microsoft.com/office/drawing/2014/main" val="491710532"/>
                    </a:ext>
                  </a:extLst>
                </a:gridCol>
              </a:tblGrid>
              <a:tr h="188257">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580" marR="5580" marT="5580" marB="0" anchor="b"/>
                </a:tc>
                <a:tc>
                  <a:txBody>
                    <a:bodyPr/>
                    <a:lstStyle/>
                    <a:p>
                      <a:pPr algn="l" fontAlgn="b"/>
                      <a:r>
                        <a:rPr lang="en-US" sz="800" b="1" u="none" strike="noStrike" dirty="0">
                          <a:effectLst/>
                        </a:rPr>
                        <a:t>Predicted Return</a:t>
                      </a:r>
                      <a:endParaRPr lang="en-US" sz="800" b="1" i="0" u="none" strike="noStrike" dirty="0">
                        <a:solidFill>
                          <a:srgbClr val="000000"/>
                        </a:solidFill>
                        <a:effectLst/>
                        <a:latin typeface="Calibri" panose="020F0502020204030204" pitchFamily="34" charset="0"/>
                      </a:endParaRPr>
                    </a:p>
                  </a:txBody>
                  <a:tcPr marL="5580" marR="5580" marT="5580" marB="0" anchor="b"/>
                </a:tc>
                <a:tc>
                  <a:txBody>
                    <a:bodyPr/>
                    <a:lstStyle/>
                    <a:p>
                      <a:pPr algn="l" fontAlgn="b"/>
                      <a:r>
                        <a:rPr lang="en-US" sz="800" b="1" u="none" strike="noStrike" dirty="0">
                          <a:effectLst/>
                        </a:rPr>
                        <a:t>Actual Return</a:t>
                      </a:r>
                      <a:endParaRPr lang="en-US" sz="800" b="1" i="0" u="none" strike="noStrike" dirty="0">
                        <a:solidFill>
                          <a:srgbClr val="000000"/>
                        </a:solidFill>
                        <a:effectLst/>
                        <a:latin typeface="Calibri" panose="020F0502020204030204" pitchFamily="34" charset="0"/>
                      </a:endParaRPr>
                    </a:p>
                  </a:txBody>
                  <a:tcPr marL="5580" marR="5580" marT="5580" marB="0" anchor="b"/>
                </a:tc>
                <a:tc>
                  <a:txBody>
                    <a:bodyPr/>
                    <a:lstStyle/>
                    <a:p>
                      <a:pPr algn="l" fontAlgn="b"/>
                      <a:r>
                        <a:rPr lang="en-US" sz="800" b="1" u="none" strike="noStrike" dirty="0">
                          <a:effectLst/>
                        </a:rPr>
                        <a:t>Annual Actual Return</a:t>
                      </a:r>
                      <a:endParaRPr lang="en-US" sz="800" b="1" i="0" u="none" strike="noStrike" dirty="0">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3177260156"/>
                  </a:ext>
                </a:extLst>
              </a:tr>
              <a:tr h="189985">
                <a:tc>
                  <a:txBody>
                    <a:bodyPr/>
                    <a:lstStyle/>
                    <a:p>
                      <a:pPr algn="l" fontAlgn="b"/>
                      <a:r>
                        <a:rPr lang="en-US" sz="800" u="none" strike="noStrike">
                          <a:effectLst/>
                        </a:rPr>
                        <a:t>Markowitz Portfolio</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0.012</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0.0005</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0.006</a:t>
                      </a:r>
                      <a:endParaRPr lang="en-US" sz="800" b="0" i="0" u="none" strike="noStrike">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4202932044"/>
                  </a:ext>
                </a:extLst>
              </a:tr>
              <a:tr h="180892">
                <a:tc>
                  <a:txBody>
                    <a:bodyPr/>
                    <a:lstStyle/>
                    <a:p>
                      <a:pPr algn="l" fontAlgn="b"/>
                      <a:r>
                        <a:rPr lang="en-US" sz="800" u="none" strike="noStrike">
                          <a:effectLst/>
                        </a:rPr>
                        <a:t>Tangency Portfolio</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0.0093</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0.0002</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0.0024</a:t>
                      </a:r>
                      <a:endParaRPr lang="en-US" sz="800" b="0" i="0" u="none" strike="noStrike">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4122884687"/>
                  </a:ext>
                </a:extLst>
              </a:tr>
              <a:tr h="189985">
                <a:tc>
                  <a:txBody>
                    <a:bodyPr/>
                    <a:lstStyle/>
                    <a:p>
                      <a:pPr algn="l" fontAlgn="b"/>
                      <a:r>
                        <a:rPr lang="en-US" sz="800" u="none" strike="noStrike">
                          <a:effectLst/>
                        </a:rPr>
                        <a:t>Markowitz Portfolio</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0.021</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0.0004</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0.0048</a:t>
                      </a:r>
                      <a:endParaRPr lang="en-US" sz="800" b="0" i="0" u="none" strike="noStrike">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2278757456"/>
                  </a:ext>
                </a:extLst>
              </a:tr>
              <a:tr h="189985">
                <a:tc>
                  <a:txBody>
                    <a:bodyPr/>
                    <a:lstStyle/>
                    <a:p>
                      <a:pPr algn="l" fontAlgn="b"/>
                      <a:r>
                        <a:rPr lang="en-US" sz="800" u="none" strike="noStrike">
                          <a:effectLst/>
                        </a:rPr>
                        <a:t>minimum Variance Portfolio</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0.023</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0.0003</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0.0036</a:t>
                      </a:r>
                      <a:endParaRPr lang="en-US" sz="800" b="0" i="0" u="none" strike="noStrike">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1933980214"/>
                  </a:ext>
                </a:extLst>
              </a:tr>
              <a:tr h="189985">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l"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5580" marR="5580" marT="5580"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3548010332"/>
                  </a:ext>
                </a:extLst>
              </a:tr>
              <a:tr h="189985">
                <a:tc>
                  <a:txBody>
                    <a:bodyPr/>
                    <a:lstStyle/>
                    <a:p>
                      <a:pPr algn="l" fontAlgn="b"/>
                      <a:r>
                        <a:rPr lang="en-US" sz="800" u="none" strike="noStrike">
                          <a:effectLst/>
                        </a:rPr>
                        <a:t>S&amp;P 100</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0.000735</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a:effectLst/>
                        </a:rPr>
                        <a:t>0.00019</a:t>
                      </a:r>
                      <a:endParaRPr lang="en-US" sz="800" b="0" i="0" u="none" strike="noStrike">
                        <a:solidFill>
                          <a:srgbClr val="000000"/>
                        </a:solidFill>
                        <a:effectLst/>
                        <a:latin typeface="Calibri" panose="020F0502020204030204" pitchFamily="34" charset="0"/>
                      </a:endParaRPr>
                    </a:p>
                  </a:txBody>
                  <a:tcPr marL="5580" marR="5580" marT="5580" marB="0" anchor="b"/>
                </a:tc>
                <a:tc>
                  <a:txBody>
                    <a:bodyPr/>
                    <a:lstStyle/>
                    <a:p>
                      <a:pPr algn="r" fontAlgn="b"/>
                      <a:r>
                        <a:rPr lang="en-US" sz="800" u="none" strike="noStrike" dirty="0">
                          <a:effectLst/>
                        </a:rPr>
                        <a:t>0.00228</a:t>
                      </a:r>
                      <a:endParaRPr lang="en-US" sz="800" b="0" i="0" u="none" strike="noStrike" dirty="0">
                        <a:solidFill>
                          <a:srgbClr val="000000"/>
                        </a:solidFill>
                        <a:effectLst/>
                        <a:latin typeface="Calibri" panose="020F0502020204030204" pitchFamily="34" charset="0"/>
                      </a:endParaRPr>
                    </a:p>
                  </a:txBody>
                  <a:tcPr marL="5580" marR="5580" marT="5580" marB="0" anchor="b"/>
                </a:tc>
                <a:extLst>
                  <a:ext uri="{0D108BD9-81ED-4DB2-BD59-A6C34878D82A}">
                    <a16:rowId xmlns:a16="http://schemas.microsoft.com/office/drawing/2014/main" val="176983111"/>
                  </a:ext>
                </a:extLst>
              </a:tr>
            </a:tbl>
          </a:graphicData>
        </a:graphic>
      </p:graphicFrame>
    </p:spTree>
    <p:extLst>
      <p:ext uri="{BB962C8B-B14F-4D97-AF65-F5344CB8AC3E}">
        <p14:creationId xmlns:p14="http://schemas.microsoft.com/office/powerpoint/2010/main" val="205425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3E89-ADE6-47BA-9C3B-B6A0BA16E113}"/>
              </a:ext>
            </a:extLst>
          </p:cNvPr>
          <p:cNvSpPr>
            <a:spLocks noGrp="1"/>
          </p:cNvSpPr>
          <p:nvPr>
            <p:ph type="title"/>
          </p:nvPr>
        </p:nvSpPr>
        <p:spPr>
          <a:xfrm>
            <a:off x="677334" y="185221"/>
            <a:ext cx="8596668" cy="879441"/>
          </a:xfrm>
        </p:spPr>
        <p:txBody>
          <a:bodyPr/>
          <a:lstStyle/>
          <a:p>
            <a:r>
              <a:rPr lang="en-US" dirty="0"/>
              <a:t>Introduction on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70DE91-D47A-440E-B939-E9AB995ACBAA}"/>
                  </a:ext>
                </a:extLst>
              </p:cNvPr>
              <p:cNvSpPr>
                <a:spLocks noGrp="1"/>
              </p:cNvSpPr>
              <p:nvPr>
                <p:ph sz="half" idx="1"/>
              </p:nvPr>
            </p:nvSpPr>
            <p:spPr>
              <a:xfrm>
                <a:off x="677334" y="977765"/>
                <a:ext cx="5347867" cy="4479294"/>
              </a:xfrm>
            </p:spPr>
            <p:txBody>
              <a:bodyPr>
                <a:normAutofit/>
              </a:bodyPr>
              <a:lstStyle/>
              <a:p>
                <a:pPr marL="0" indent="0">
                  <a:buNone/>
                </a:pPr>
                <a:r>
                  <a:rPr lang="en-US" b="1" dirty="0"/>
                  <a:t>	Supervised Learning Algorithm</a:t>
                </a:r>
              </a:p>
              <a:p>
                <a:r>
                  <a:rPr lang="en-US" dirty="0"/>
                  <a:t>Given training data  </a:t>
                </a:r>
                <a:r>
                  <a:rPr lang="en-US" dirty="0" err="1"/>
                  <a:t>x,y</a:t>
                </a:r>
                <a:r>
                  <a:rPr lang="en-US" dirty="0"/>
                  <a:t> -&gt; </a:t>
                </a:r>
              </a:p>
              <a:p>
                <a:r>
                  <a:rPr lang="en-US" dirty="0"/>
                  <a:t>compute </a:t>
                </a:r>
                <a:r>
                  <a:rPr lang="en-US" dirty="0" err="1"/>
                  <a:t>yhat</a:t>
                </a:r>
                <a:r>
                  <a:rPr lang="en-US" dirty="0"/>
                  <a:t>= </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f</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𝐖</m:t>
                            </m:r>
                          </m:e>
                          <m:sup>
                            <m:r>
                              <a:rPr lang="en-US" b="0" i="1" smtClean="0">
                                <a:latin typeface="Cambria Math" panose="02040503050406030204" pitchFamily="18" charset="0"/>
                              </a:rPr>
                              <m:t>′</m:t>
                            </m:r>
                          </m:sup>
                        </m:sSup>
                        <m:r>
                          <a:rPr lang="en-US" b="1" i="0" smtClean="0">
                            <a:latin typeface="Cambria Math" panose="02040503050406030204" pitchFamily="18" charset="0"/>
                          </a:rPr>
                          <m:t>𝐗</m:t>
                        </m:r>
                        <m:r>
                          <a:rPr lang="en-US">
                            <a:latin typeface="Cambria Math" panose="02040503050406030204" pitchFamily="18" charset="0"/>
                          </a:rPr>
                          <m:t>+</m:t>
                        </m:r>
                        <m:r>
                          <m:rPr>
                            <m:sty m:val="p"/>
                          </m:rPr>
                          <a:rPr lang="en-US">
                            <a:latin typeface="Cambria Math" panose="02040503050406030204" pitchFamily="18" charset="0"/>
                          </a:rPr>
                          <m:t>b</m:t>
                        </m:r>
                      </m:e>
                    </m:d>
                  </m:oMath>
                </a14:m>
                <a:r>
                  <a:rPr lang="en-US" dirty="0"/>
                  <a:t>=f(a)</a:t>
                </a:r>
              </a:p>
              <a:p>
                <a:r>
                  <a:rPr lang="en-US" b="1" dirty="0"/>
                  <a:t>Train algorithm to minimize loss L(</a:t>
                </a:r>
                <a:r>
                  <a:rPr lang="en-US" b="1" dirty="0" err="1"/>
                  <a:t>yhat,y</a:t>
                </a:r>
                <a:r>
                  <a:rPr lang="en-US" b="1" dirty="0"/>
                  <a:t>) -</a:t>
                </a:r>
              </a:p>
              <a:p>
                <a:r>
                  <a:rPr lang="en-US" dirty="0"/>
                  <a:t>f- activation function.  Logistic Function- f(x) = 1/(1 + e</a:t>
                </a:r>
                <a:r>
                  <a:rPr lang="en-US" baseline="30000" dirty="0"/>
                  <a:t>-x</a:t>
                </a:r>
                <a:r>
                  <a:rPr lang="en-US" dirty="0"/>
                  <a:t>), Or f(x) =tanh(x) or f(x)=</a:t>
                </a:r>
                <a:r>
                  <a:rPr lang="en-US" dirty="0" err="1"/>
                  <a:t>ReLu</a:t>
                </a:r>
                <a:r>
                  <a:rPr lang="en-US" dirty="0"/>
                  <a:t>(x)</a:t>
                </a:r>
              </a:p>
              <a:p>
                <a:r>
                  <a:rPr lang="en-US" dirty="0"/>
                  <a:t>Forward Propagation : yhat=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3</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e>
                        </m:d>
                      </m:e>
                    </m:d>
                    <m:r>
                      <a:rPr lang="en-US"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70DE91-D47A-440E-B939-E9AB995ACBAA}"/>
                  </a:ext>
                </a:extLst>
              </p:cNvPr>
              <p:cNvSpPr>
                <a:spLocks noGrp="1" noRot="1" noChangeAspect="1" noMove="1" noResize="1" noEditPoints="1" noAdjustHandles="1" noChangeArrowheads="1" noChangeShapeType="1" noTextEdit="1"/>
              </p:cNvSpPr>
              <p:nvPr>
                <p:ph sz="half" idx="1"/>
              </p:nvPr>
            </p:nvSpPr>
            <p:spPr>
              <a:xfrm>
                <a:off x="677334" y="977765"/>
                <a:ext cx="5347867" cy="4479294"/>
              </a:xfrm>
              <a:blipFill>
                <a:blip r:embed="rId2"/>
                <a:stretch>
                  <a:fillRect l="-228" t="-8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556FEDD-A546-4058-82AA-663407421885}"/>
              </a:ext>
            </a:extLst>
          </p:cNvPr>
          <p:cNvSpPr txBox="1"/>
          <p:nvPr/>
        </p:nvSpPr>
        <p:spPr>
          <a:xfrm>
            <a:off x="7023825" y="1489210"/>
            <a:ext cx="3874577" cy="369332"/>
          </a:xfrm>
          <a:prstGeom prst="rect">
            <a:avLst/>
          </a:prstGeom>
          <a:noFill/>
        </p:spPr>
        <p:txBody>
          <a:bodyPr wrap="square" rtlCol="0">
            <a:spAutoFit/>
          </a:bodyPr>
          <a:lstStyle/>
          <a:p>
            <a:r>
              <a:rPr lang="en-US" b="1" dirty="0"/>
              <a:t>Perceptron</a:t>
            </a:r>
          </a:p>
        </p:txBody>
      </p:sp>
      <p:pic>
        <p:nvPicPr>
          <p:cNvPr id="9" name="Content Placeholder 8">
            <a:extLst>
              <a:ext uri="{FF2B5EF4-FFF2-40B4-BE49-F238E27FC236}">
                <a16:creationId xmlns:a16="http://schemas.microsoft.com/office/drawing/2014/main" id="{F7D69290-7AD2-4461-8B1F-8A7FA54D97F0}"/>
              </a:ext>
            </a:extLst>
          </p:cNvPr>
          <p:cNvPicPr>
            <a:picLocks noGrp="1" noChangeAspect="1"/>
          </p:cNvPicPr>
          <p:nvPr>
            <p:ph sz="half" idx="2"/>
          </p:nvPr>
        </p:nvPicPr>
        <p:blipFill>
          <a:blip r:embed="rId3"/>
          <a:stretch>
            <a:fillRect/>
          </a:stretch>
        </p:blipFill>
        <p:spPr>
          <a:xfrm>
            <a:off x="6025201" y="977765"/>
            <a:ext cx="4184650" cy="2905096"/>
          </a:xfrm>
          <a:prstGeom prst="rect">
            <a:avLst/>
          </a:prstGeom>
        </p:spPr>
      </p:pic>
      <p:pic>
        <p:nvPicPr>
          <p:cNvPr id="10" name="Picture 9">
            <a:extLst>
              <a:ext uri="{FF2B5EF4-FFF2-40B4-BE49-F238E27FC236}">
                <a16:creationId xmlns:a16="http://schemas.microsoft.com/office/drawing/2014/main" id="{2E5181CC-BFBE-4C75-BB08-E2B1A3A11A24}"/>
              </a:ext>
            </a:extLst>
          </p:cNvPr>
          <p:cNvPicPr>
            <a:picLocks noChangeAspect="1"/>
          </p:cNvPicPr>
          <p:nvPr/>
        </p:nvPicPr>
        <p:blipFill>
          <a:blip r:embed="rId4"/>
          <a:stretch>
            <a:fillRect/>
          </a:stretch>
        </p:blipFill>
        <p:spPr>
          <a:xfrm>
            <a:off x="677335" y="4307409"/>
            <a:ext cx="8596668" cy="2557220"/>
          </a:xfrm>
          <a:prstGeom prst="rect">
            <a:avLst/>
          </a:prstGeom>
        </p:spPr>
      </p:pic>
    </p:spTree>
    <p:extLst>
      <p:ext uri="{BB962C8B-B14F-4D97-AF65-F5344CB8AC3E}">
        <p14:creationId xmlns:p14="http://schemas.microsoft.com/office/powerpoint/2010/main" val="152551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36A6-0AC8-4F80-AA9F-EC71301D4CF0}"/>
              </a:ext>
            </a:extLst>
          </p:cNvPr>
          <p:cNvSpPr>
            <a:spLocks noGrp="1"/>
          </p:cNvSpPr>
          <p:nvPr>
            <p:ph type="title"/>
          </p:nvPr>
        </p:nvSpPr>
        <p:spPr/>
        <p:txBody>
          <a:bodyPr/>
          <a:lstStyle/>
          <a:p>
            <a:r>
              <a:rPr lang="en-US" dirty="0"/>
              <a:t>S&amp;P 100: Plots (Seen Data)</a:t>
            </a:r>
          </a:p>
        </p:txBody>
      </p:sp>
      <p:pic>
        <p:nvPicPr>
          <p:cNvPr id="6" name="Content Placeholder 5">
            <a:extLst>
              <a:ext uri="{FF2B5EF4-FFF2-40B4-BE49-F238E27FC236}">
                <a16:creationId xmlns:a16="http://schemas.microsoft.com/office/drawing/2014/main" id="{A2F30F85-85AF-4D78-8DC1-6EDE76AE8507}"/>
              </a:ext>
            </a:extLst>
          </p:cNvPr>
          <p:cNvPicPr>
            <a:picLocks noGrp="1" noChangeAspect="1"/>
          </p:cNvPicPr>
          <p:nvPr>
            <p:ph sz="half" idx="1"/>
          </p:nvPr>
        </p:nvPicPr>
        <p:blipFill>
          <a:blip r:embed="rId2"/>
          <a:stretch>
            <a:fillRect/>
          </a:stretch>
        </p:blipFill>
        <p:spPr>
          <a:xfrm>
            <a:off x="677863" y="2677285"/>
            <a:ext cx="4183062" cy="2848042"/>
          </a:xfrm>
          <a:prstGeom prst="rect">
            <a:avLst/>
          </a:prstGeom>
        </p:spPr>
      </p:pic>
      <p:pic>
        <p:nvPicPr>
          <p:cNvPr id="5" name="Content Placeholder 4">
            <a:extLst>
              <a:ext uri="{FF2B5EF4-FFF2-40B4-BE49-F238E27FC236}">
                <a16:creationId xmlns:a16="http://schemas.microsoft.com/office/drawing/2014/main" id="{9D9CA8FB-0321-4508-A3C1-8504CA20144A}"/>
              </a:ext>
            </a:extLst>
          </p:cNvPr>
          <p:cNvPicPr>
            <a:picLocks noGrp="1" noChangeAspect="1"/>
          </p:cNvPicPr>
          <p:nvPr>
            <p:ph sz="half" idx="2"/>
          </p:nvPr>
        </p:nvPicPr>
        <p:blipFill>
          <a:blip r:embed="rId3"/>
          <a:stretch>
            <a:fillRect/>
          </a:stretch>
        </p:blipFill>
        <p:spPr>
          <a:xfrm>
            <a:off x="5089525" y="2592555"/>
            <a:ext cx="4184650" cy="3017502"/>
          </a:xfrm>
          <a:prstGeom prst="rect">
            <a:avLst/>
          </a:prstGeom>
        </p:spPr>
      </p:pic>
    </p:spTree>
    <p:extLst>
      <p:ext uri="{BB962C8B-B14F-4D97-AF65-F5344CB8AC3E}">
        <p14:creationId xmlns:p14="http://schemas.microsoft.com/office/powerpoint/2010/main" val="2667523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D2A3-B2C7-4E8A-BC97-C2799AE04543}"/>
              </a:ext>
            </a:extLst>
          </p:cNvPr>
          <p:cNvSpPr>
            <a:spLocks noGrp="1"/>
          </p:cNvSpPr>
          <p:nvPr>
            <p:ph type="title"/>
          </p:nvPr>
        </p:nvSpPr>
        <p:spPr/>
        <p:txBody>
          <a:bodyPr/>
          <a:lstStyle/>
          <a:p>
            <a:r>
              <a:rPr lang="en-US" dirty="0"/>
              <a:t>S&amp;P 100 Plots: Seen Data</a:t>
            </a:r>
          </a:p>
        </p:txBody>
      </p:sp>
      <p:pic>
        <p:nvPicPr>
          <p:cNvPr id="5" name="Content Placeholder 4">
            <a:extLst>
              <a:ext uri="{FF2B5EF4-FFF2-40B4-BE49-F238E27FC236}">
                <a16:creationId xmlns:a16="http://schemas.microsoft.com/office/drawing/2014/main" id="{CEEE2098-3C85-4344-B687-A76432A89FA7}"/>
              </a:ext>
            </a:extLst>
          </p:cNvPr>
          <p:cNvPicPr>
            <a:picLocks noGrp="1" noChangeAspect="1"/>
          </p:cNvPicPr>
          <p:nvPr>
            <p:ph sz="half" idx="1"/>
          </p:nvPr>
        </p:nvPicPr>
        <p:blipFill>
          <a:blip r:embed="rId2"/>
          <a:stretch>
            <a:fillRect/>
          </a:stretch>
        </p:blipFill>
        <p:spPr>
          <a:xfrm>
            <a:off x="677863" y="2106390"/>
            <a:ext cx="5158790" cy="3355228"/>
          </a:xfrm>
          <a:prstGeom prst="rect">
            <a:avLst/>
          </a:prstGeom>
        </p:spPr>
      </p:pic>
      <p:pic>
        <p:nvPicPr>
          <p:cNvPr id="9" name="Content Placeholder 8">
            <a:extLst>
              <a:ext uri="{FF2B5EF4-FFF2-40B4-BE49-F238E27FC236}">
                <a16:creationId xmlns:a16="http://schemas.microsoft.com/office/drawing/2014/main" id="{F8D3D258-8939-4182-B83F-B557EAAC7A4A}"/>
              </a:ext>
            </a:extLst>
          </p:cNvPr>
          <p:cNvPicPr>
            <a:picLocks noGrp="1" noChangeAspect="1"/>
          </p:cNvPicPr>
          <p:nvPr>
            <p:ph sz="half" idx="2"/>
          </p:nvPr>
        </p:nvPicPr>
        <p:blipFill>
          <a:blip r:embed="rId3"/>
          <a:stretch>
            <a:fillRect/>
          </a:stretch>
        </p:blipFill>
        <p:spPr>
          <a:xfrm>
            <a:off x="6019800" y="2106390"/>
            <a:ext cx="5181600" cy="3480816"/>
          </a:xfrm>
          <a:prstGeom prst="rect">
            <a:avLst/>
          </a:prstGeom>
        </p:spPr>
      </p:pic>
    </p:spTree>
    <p:extLst>
      <p:ext uri="{BB962C8B-B14F-4D97-AF65-F5344CB8AC3E}">
        <p14:creationId xmlns:p14="http://schemas.microsoft.com/office/powerpoint/2010/main" val="293673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E45B-4200-45BA-A586-2C58DE525245}"/>
              </a:ext>
            </a:extLst>
          </p:cNvPr>
          <p:cNvSpPr>
            <a:spLocks noGrp="1"/>
          </p:cNvSpPr>
          <p:nvPr>
            <p:ph type="title"/>
          </p:nvPr>
        </p:nvSpPr>
        <p:spPr/>
        <p:txBody>
          <a:bodyPr/>
          <a:lstStyle/>
          <a:p>
            <a:r>
              <a:rPr lang="en-US" dirty="0"/>
              <a:t>S&amp;P100 plots: Seen Data</a:t>
            </a:r>
          </a:p>
        </p:txBody>
      </p:sp>
      <p:pic>
        <p:nvPicPr>
          <p:cNvPr id="5" name="Content Placeholder 4">
            <a:extLst>
              <a:ext uri="{FF2B5EF4-FFF2-40B4-BE49-F238E27FC236}">
                <a16:creationId xmlns:a16="http://schemas.microsoft.com/office/drawing/2014/main" id="{74C0CC3D-A403-4420-89DB-4301C8E461BF}"/>
              </a:ext>
            </a:extLst>
          </p:cNvPr>
          <p:cNvPicPr>
            <a:picLocks noGrp="1" noChangeAspect="1"/>
          </p:cNvPicPr>
          <p:nvPr>
            <p:ph sz="half" idx="1"/>
          </p:nvPr>
        </p:nvPicPr>
        <p:blipFill>
          <a:blip r:embed="rId2"/>
          <a:stretch>
            <a:fillRect/>
          </a:stretch>
        </p:blipFill>
        <p:spPr>
          <a:xfrm>
            <a:off x="678656" y="2810669"/>
            <a:ext cx="4181475" cy="2581275"/>
          </a:xfrm>
          <a:prstGeom prst="rect">
            <a:avLst/>
          </a:prstGeom>
        </p:spPr>
      </p:pic>
      <p:pic>
        <p:nvPicPr>
          <p:cNvPr id="6" name="Content Placeholder 5">
            <a:extLst>
              <a:ext uri="{FF2B5EF4-FFF2-40B4-BE49-F238E27FC236}">
                <a16:creationId xmlns:a16="http://schemas.microsoft.com/office/drawing/2014/main" id="{C813222E-493C-48DC-B4F5-BCEECB480568}"/>
              </a:ext>
            </a:extLst>
          </p:cNvPr>
          <p:cNvPicPr>
            <a:picLocks noGrp="1" noChangeAspect="1"/>
          </p:cNvPicPr>
          <p:nvPr>
            <p:ph sz="half" idx="2"/>
          </p:nvPr>
        </p:nvPicPr>
        <p:blipFill>
          <a:blip r:embed="rId3"/>
          <a:stretch>
            <a:fillRect/>
          </a:stretch>
        </p:blipFill>
        <p:spPr>
          <a:xfrm>
            <a:off x="5089525" y="2826296"/>
            <a:ext cx="4184650" cy="2550021"/>
          </a:xfrm>
          <a:prstGeom prst="rect">
            <a:avLst/>
          </a:prstGeom>
        </p:spPr>
      </p:pic>
    </p:spTree>
    <p:extLst>
      <p:ext uri="{BB962C8B-B14F-4D97-AF65-F5344CB8AC3E}">
        <p14:creationId xmlns:p14="http://schemas.microsoft.com/office/powerpoint/2010/main" val="294859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315D-DB47-4C97-91AA-493D33785E87}"/>
              </a:ext>
            </a:extLst>
          </p:cNvPr>
          <p:cNvSpPr>
            <a:spLocks noGrp="1"/>
          </p:cNvSpPr>
          <p:nvPr>
            <p:ph type="title"/>
          </p:nvPr>
        </p:nvSpPr>
        <p:spPr/>
        <p:txBody>
          <a:bodyPr/>
          <a:lstStyle/>
          <a:p>
            <a:r>
              <a:rPr lang="en-US" dirty="0"/>
              <a:t>Portfolio Analysis on Unseen Data</a:t>
            </a:r>
          </a:p>
        </p:txBody>
      </p:sp>
      <p:sp>
        <p:nvSpPr>
          <p:cNvPr id="5" name="Content Placeholder 4">
            <a:extLst>
              <a:ext uri="{FF2B5EF4-FFF2-40B4-BE49-F238E27FC236}">
                <a16:creationId xmlns:a16="http://schemas.microsoft.com/office/drawing/2014/main" id="{04B36450-0EC1-4505-8E20-69E3B4C69A66}"/>
              </a:ext>
            </a:extLst>
          </p:cNvPr>
          <p:cNvSpPr>
            <a:spLocks noGrp="1"/>
          </p:cNvSpPr>
          <p:nvPr>
            <p:ph idx="1"/>
          </p:nvPr>
        </p:nvSpPr>
        <p:spPr/>
        <p:txBody>
          <a:bodyPr/>
          <a:lstStyle/>
          <a:p>
            <a:r>
              <a:rPr lang="en-US" dirty="0"/>
              <a:t>The Model Trained on S&amp;P 100 Stocks is used to predict returns outside the S&amp;P 100 basket.</a:t>
            </a:r>
          </a:p>
          <a:p>
            <a:r>
              <a:rPr lang="en-US" dirty="0"/>
              <a:t>Model Predicts returns on Stock whose historical data it has not seen (trained on)</a:t>
            </a:r>
          </a:p>
          <a:p>
            <a:r>
              <a:rPr lang="en-US" dirty="0"/>
              <a:t>Predicted Returns of ‘Unseen Stock’ used to perform portfolio optimization. Markowitz portfolio, minimum variance portfolio,</a:t>
            </a:r>
          </a:p>
          <a:p>
            <a:pPr marL="0" indent="0">
              <a:buNone/>
            </a:pPr>
            <a:r>
              <a:rPr lang="en-US" dirty="0"/>
              <a:t>Tangency portfolio created</a:t>
            </a:r>
          </a:p>
          <a:p>
            <a:endParaRPr lang="en-US" dirty="0"/>
          </a:p>
        </p:txBody>
      </p:sp>
    </p:spTree>
    <p:extLst>
      <p:ext uri="{BB962C8B-B14F-4D97-AF65-F5344CB8AC3E}">
        <p14:creationId xmlns:p14="http://schemas.microsoft.com/office/powerpoint/2010/main" val="1396661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B101-7E03-4566-AEC0-E07EC4537060}"/>
              </a:ext>
            </a:extLst>
          </p:cNvPr>
          <p:cNvSpPr>
            <a:spLocks noGrp="1"/>
          </p:cNvSpPr>
          <p:nvPr>
            <p:ph type="title"/>
          </p:nvPr>
        </p:nvSpPr>
        <p:spPr/>
        <p:txBody>
          <a:bodyPr/>
          <a:lstStyle/>
          <a:p>
            <a:r>
              <a:rPr lang="en-US" dirty="0"/>
              <a:t>Results: Portfolio management on Unseen Data</a:t>
            </a:r>
          </a:p>
        </p:txBody>
      </p:sp>
      <p:pic>
        <p:nvPicPr>
          <p:cNvPr id="6" name="Content Placeholder 5">
            <a:extLst>
              <a:ext uri="{FF2B5EF4-FFF2-40B4-BE49-F238E27FC236}">
                <a16:creationId xmlns:a16="http://schemas.microsoft.com/office/drawing/2014/main" id="{1CDC275C-A9EF-4D5D-A69E-F2A38D032116}"/>
              </a:ext>
            </a:extLst>
          </p:cNvPr>
          <p:cNvPicPr>
            <a:picLocks noGrp="1" noChangeAspect="1"/>
          </p:cNvPicPr>
          <p:nvPr>
            <p:ph sz="half" idx="1"/>
          </p:nvPr>
        </p:nvPicPr>
        <p:blipFill rotWithShape="1">
          <a:blip r:embed="rId2"/>
          <a:srcRect l="2919" t="-335"/>
          <a:stretch/>
        </p:blipFill>
        <p:spPr>
          <a:xfrm>
            <a:off x="1276350" y="1696583"/>
            <a:ext cx="2066970" cy="4365918"/>
          </a:xfrm>
          <a:prstGeom prst="rect">
            <a:avLst/>
          </a:prstGeom>
        </p:spPr>
      </p:pic>
      <p:pic>
        <p:nvPicPr>
          <p:cNvPr id="7" name="Content Placeholder 6">
            <a:extLst>
              <a:ext uri="{FF2B5EF4-FFF2-40B4-BE49-F238E27FC236}">
                <a16:creationId xmlns:a16="http://schemas.microsoft.com/office/drawing/2014/main" id="{76A06EF9-C46A-4128-9761-8FD63935C799}"/>
              </a:ext>
            </a:extLst>
          </p:cNvPr>
          <p:cNvPicPr>
            <a:picLocks noGrp="1" noChangeAspect="1"/>
          </p:cNvPicPr>
          <p:nvPr>
            <p:ph sz="half" idx="2"/>
          </p:nvPr>
        </p:nvPicPr>
        <p:blipFill>
          <a:blip r:embed="rId3"/>
          <a:stretch>
            <a:fillRect/>
          </a:stretch>
        </p:blipFill>
        <p:spPr>
          <a:xfrm>
            <a:off x="6096000" y="1895475"/>
            <a:ext cx="4819650" cy="1533525"/>
          </a:xfrm>
          <a:prstGeom prst="rect">
            <a:avLst/>
          </a:prstGeom>
        </p:spPr>
      </p:pic>
      <p:sp>
        <p:nvSpPr>
          <p:cNvPr id="9" name="TextBox 8">
            <a:extLst>
              <a:ext uri="{FF2B5EF4-FFF2-40B4-BE49-F238E27FC236}">
                <a16:creationId xmlns:a16="http://schemas.microsoft.com/office/drawing/2014/main" id="{F9632B6C-3849-4D9E-B632-3CB21C0D8E33}"/>
              </a:ext>
            </a:extLst>
          </p:cNvPr>
          <p:cNvSpPr txBox="1"/>
          <p:nvPr/>
        </p:nvSpPr>
        <p:spPr>
          <a:xfrm>
            <a:off x="4367814" y="3879542"/>
            <a:ext cx="7319687" cy="646331"/>
          </a:xfrm>
          <a:prstGeom prst="rect">
            <a:avLst/>
          </a:prstGeom>
          <a:noFill/>
        </p:spPr>
        <p:txBody>
          <a:bodyPr wrap="square" rtlCol="0">
            <a:spAutoFit/>
          </a:bodyPr>
          <a:lstStyle/>
          <a:p>
            <a:r>
              <a:rPr lang="en-US" dirty="0"/>
              <a:t>From the above Data, we see that the returns from the Markowitz, maximal and minimum variance portfolios, outperform the S&amp;P 100 portfolio.</a:t>
            </a:r>
          </a:p>
        </p:txBody>
      </p:sp>
    </p:spTree>
    <p:extLst>
      <p:ext uri="{BB962C8B-B14F-4D97-AF65-F5344CB8AC3E}">
        <p14:creationId xmlns:p14="http://schemas.microsoft.com/office/powerpoint/2010/main" val="2723239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5CB3-7744-4F4A-8BE3-24AF727513F2}"/>
              </a:ext>
            </a:extLst>
          </p:cNvPr>
          <p:cNvSpPr>
            <a:spLocks noGrp="1"/>
          </p:cNvSpPr>
          <p:nvPr>
            <p:ph type="title"/>
          </p:nvPr>
        </p:nvSpPr>
        <p:spPr/>
        <p:txBody>
          <a:bodyPr/>
          <a:lstStyle/>
          <a:p>
            <a:r>
              <a:rPr lang="en-US" dirty="0"/>
              <a:t>Plots: Portfolio Management on Unseen Data</a:t>
            </a:r>
          </a:p>
        </p:txBody>
      </p:sp>
      <p:pic>
        <p:nvPicPr>
          <p:cNvPr id="5" name="Content Placeholder 4">
            <a:extLst>
              <a:ext uri="{FF2B5EF4-FFF2-40B4-BE49-F238E27FC236}">
                <a16:creationId xmlns:a16="http://schemas.microsoft.com/office/drawing/2014/main" id="{FD9ED326-F956-4AD3-B6D4-BBC032A4F828}"/>
              </a:ext>
            </a:extLst>
          </p:cNvPr>
          <p:cNvPicPr>
            <a:picLocks noGrp="1" noChangeAspect="1"/>
          </p:cNvPicPr>
          <p:nvPr>
            <p:ph sz="half" idx="1"/>
          </p:nvPr>
        </p:nvPicPr>
        <p:blipFill>
          <a:blip r:embed="rId2"/>
          <a:stretch>
            <a:fillRect/>
          </a:stretch>
        </p:blipFill>
        <p:spPr>
          <a:xfrm>
            <a:off x="1056443" y="1825625"/>
            <a:ext cx="4191832" cy="4415377"/>
          </a:xfrm>
          <a:prstGeom prst="rect">
            <a:avLst/>
          </a:prstGeom>
        </p:spPr>
      </p:pic>
      <p:pic>
        <p:nvPicPr>
          <p:cNvPr id="6" name="Content Placeholder 5">
            <a:extLst>
              <a:ext uri="{FF2B5EF4-FFF2-40B4-BE49-F238E27FC236}">
                <a16:creationId xmlns:a16="http://schemas.microsoft.com/office/drawing/2014/main" id="{A46587A0-EEDB-462C-85A9-44962377B719}"/>
              </a:ext>
            </a:extLst>
          </p:cNvPr>
          <p:cNvPicPr>
            <a:picLocks noGrp="1" noChangeAspect="1"/>
          </p:cNvPicPr>
          <p:nvPr>
            <p:ph sz="half" idx="2"/>
          </p:nvPr>
        </p:nvPicPr>
        <p:blipFill>
          <a:blip r:embed="rId3"/>
          <a:stretch>
            <a:fillRect/>
          </a:stretch>
        </p:blipFill>
        <p:spPr>
          <a:xfrm>
            <a:off x="6829424" y="2032986"/>
            <a:ext cx="4191831" cy="3277995"/>
          </a:xfrm>
          <a:prstGeom prst="rect">
            <a:avLst/>
          </a:prstGeom>
        </p:spPr>
      </p:pic>
    </p:spTree>
    <p:extLst>
      <p:ext uri="{BB962C8B-B14F-4D97-AF65-F5344CB8AC3E}">
        <p14:creationId xmlns:p14="http://schemas.microsoft.com/office/powerpoint/2010/main" val="1803116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576A-1140-485B-86AB-1AFE80C53375}"/>
              </a:ext>
            </a:extLst>
          </p:cNvPr>
          <p:cNvSpPr>
            <a:spLocks noGrp="1"/>
          </p:cNvSpPr>
          <p:nvPr>
            <p:ph type="title"/>
          </p:nvPr>
        </p:nvSpPr>
        <p:spPr/>
        <p:txBody>
          <a:bodyPr/>
          <a:lstStyle/>
          <a:p>
            <a:r>
              <a:rPr lang="en-US" dirty="0"/>
              <a:t>Plots: Portfolio Management on Unseen Data</a:t>
            </a:r>
          </a:p>
        </p:txBody>
      </p:sp>
      <p:pic>
        <p:nvPicPr>
          <p:cNvPr id="5" name="Content Placeholder 4">
            <a:extLst>
              <a:ext uri="{FF2B5EF4-FFF2-40B4-BE49-F238E27FC236}">
                <a16:creationId xmlns:a16="http://schemas.microsoft.com/office/drawing/2014/main" id="{4CDA9249-B009-402A-B1ED-C347798121FD}"/>
              </a:ext>
            </a:extLst>
          </p:cNvPr>
          <p:cNvPicPr>
            <a:picLocks noGrp="1" noChangeAspect="1"/>
          </p:cNvPicPr>
          <p:nvPr>
            <p:ph sz="half" idx="1"/>
          </p:nvPr>
        </p:nvPicPr>
        <p:blipFill>
          <a:blip r:embed="rId2"/>
          <a:stretch>
            <a:fillRect/>
          </a:stretch>
        </p:blipFill>
        <p:spPr>
          <a:xfrm>
            <a:off x="949912" y="1825625"/>
            <a:ext cx="4578056" cy="4271439"/>
          </a:xfrm>
          <a:prstGeom prst="rect">
            <a:avLst/>
          </a:prstGeom>
        </p:spPr>
      </p:pic>
      <p:pic>
        <p:nvPicPr>
          <p:cNvPr id="6" name="Content Placeholder 5">
            <a:extLst>
              <a:ext uri="{FF2B5EF4-FFF2-40B4-BE49-F238E27FC236}">
                <a16:creationId xmlns:a16="http://schemas.microsoft.com/office/drawing/2014/main" id="{EA4A0ECD-A778-4D66-B43D-676CF87FD251}"/>
              </a:ext>
            </a:extLst>
          </p:cNvPr>
          <p:cNvPicPr>
            <a:picLocks noGrp="1" noChangeAspect="1"/>
          </p:cNvPicPr>
          <p:nvPr>
            <p:ph sz="half" idx="2"/>
          </p:nvPr>
        </p:nvPicPr>
        <p:blipFill>
          <a:blip r:embed="rId3"/>
          <a:stretch>
            <a:fillRect/>
          </a:stretch>
        </p:blipFill>
        <p:spPr>
          <a:xfrm>
            <a:off x="6796087" y="1908698"/>
            <a:ext cx="3933825" cy="3639845"/>
          </a:xfrm>
          <a:prstGeom prst="rect">
            <a:avLst/>
          </a:prstGeom>
        </p:spPr>
      </p:pic>
    </p:spTree>
    <p:extLst>
      <p:ext uri="{BB962C8B-B14F-4D97-AF65-F5344CB8AC3E}">
        <p14:creationId xmlns:p14="http://schemas.microsoft.com/office/powerpoint/2010/main" val="2629622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C223-F3E9-46EC-9AD5-CB4D45D2B26D}"/>
              </a:ext>
            </a:extLst>
          </p:cNvPr>
          <p:cNvSpPr>
            <a:spLocks noGrp="1"/>
          </p:cNvSpPr>
          <p:nvPr>
            <p:ph type="title"/>
          </p:nvPr>
        </p:nvSpPr>
        <p:spPr/>
        <p:txBody>
          <a:bodyPr/>
          <a:lstStyle/>
          <a:p>
            <a:r>
              <a:rPr lang="en-US" dirty="0"/>
              <a:t>Plots: Portfolio Management on Unseen Data</a:t>
            </a:r>
          </a:p>
        </p:txBody>
      </p:sp>
      <p:pic>
        <p:nvPicPr>
          <p:cNvPr id="5" name="Content Placeholder 4">
            <a:extLst>
              <a:ext uri="{FF2B5EF4-FFF2-40B4-BE49-F238E27FC236}">
                <a16:creationId xmlns:a16="http://schemas.microsoft.com/office/drawing/2014/main" id="{DFE619E6-59E9-453E-AB5F-2D01F0D1994E}"/>
              </a:ext>
            </a:extLst>
          </p:cNvPr>
          <p:cNvPicPr>
            <a:picLocks noGrp="1" noChangeAspect="1"/>
          </p:cNvPicPr>
          <p:nvPr>
            <p:ph sz="half" idx="1"/>
          </p:nvPr>
        </p:nvPicPr>
        <p:blipFill>
          <a:blip r:embed="rId2"/>
          <a:stretch>
            <a:fillRect/>
          </a:stretch>
        </p:blipFill>
        <p:spPr>
          <a:xfrm>
            <a:off x="677334" y="2828698"/>
            <a:ext cx="4183062" cy="2544554"/>
          </a:xfrm>
          <a:prstGeom prst="rect">
            <a:avLst/>
          </a:prstGeom>
        </p:spPr>
      </p:pic>
      <p:pic>
        <p:nvPicPr>
          <p:cNvPr id="6" name="Content Placeholder 5">
            <a:extLst>
              <a:ext uri="{FF2B5EF4-FFF2-40B4-BE49-F238E27FC236}">
                <a16:creationId xmlns:a16="http://schemas.microsoft.com/office/drawing/2014/main" id="{623C3843-77B0-4604-B441-FD8C925670DB}"/>
              </a:ext>
            </a:extLst>
          </p:cNvPr>
          <p:cNvPicPr>
            <a:picLocks noGrp="1" noChangeAspect="1"/>
          </p:cNvPicPr>
          <p:nvPr>
            <p:ph sz="half" idx="2"/>
          </p:nvPr>
        </p:nvPicPr>
        <p:blipFill>
          <a:blip r:embed="rId3"/>
          <a:stretch>
            <a:fillRect/>
          </a:stretch>
        </p:blipFill>
        <p:spPr>
          <a:xfrm>
            <a:off x="5089525" y="2632380"/>
            <a:ext cx="4184650" cy="2937853"/>
          </a:xfrm>
          <a:prstGeom prst="rect">
            <a:avLst/>
          </a:prstGeom>
        </p:spPr>
      </p:pic>
    </p:spTree>
    <p:extLst>
      <p:ext uri="{BB962C8B-B14F-4D97-AF65-F5344CB8AC3E}">
        <p14:creationId xmlns:p14="http://schemas.microsoft.com/office/powerpoint/2010/main" val="322241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0FD34C-18C6-4ADE-9BEC-70C1B486F1F2}"/>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C9D338C4-2B39-41D7-8715-EF87F53E6FA2}"/>
              </a:ext>
            </a:extLst>
          </p:cNvPr>
          <p:cNvSpPr>
            <a:spLocks noGrp="1"/>
          </p:cNvSpPr>
          <p:nvPr>
            <p:ph idx="1"/>
          </p:nvPr>
        </p:nvSpPr>
        <p:spPr/>
        <p:txBody>
          <a:bodyPr/>
          <a:lstStyle/>
          <a:p>
            <a:r>
              <a:rPr lang="en-US" dirty="0"/>
              <a:t>Portfolios of Predicted returns outperform S&amp;P 100 portfolio</a:t>
            </a:r>
          </a:p>
          <a:p>
            <a:r>
              <a:rPr lang="en-US" dirty="0"/>
              <a:t> (</a:t>
            </a:r>
            <a:r>
              <a:rPr lang="en-US" dirty="0" err="1"/>
              <a:t>Alberg,Lipton</a:t>
            </a:r>
            <a:r>
              <a:rPr lang="en-US" dirty="0"/>
              <a:t>) MSE on predicted Returns =0.61</a:t>
            </a:r>
          </a:p>
          <a:p>
            <a:r>
              <a:rPr lang="en-US" dirty="0"/>
              <a:t>The Encoder-Decoder LSTM model predicts mean behavior of Stock over a period of time, making it ideal for portfolio selection</a:t>
            </a:r>
          </a:p>
          <a:p>
            <a:endParaRPr lang="en-US" dirty="0"/>
          </a:p>
          <a:p>
            <a:endParaRPr lang="en-US" dirty="0"/>
          </a:p>
          <a:p>
            <a:endParaRPr lang="en-US" dirty="0"/>
          </a:p>
        </p:txBody>
      </p:sp>
    </p:spTree>
    <p:extLst>
      <p:ext uri="{BB962C8B-B14F-4D97-AF65-F5344CB8AC3E}">
        <p14:creationId xmlns:p14="http://schemas.microsoft.com/office/powerpoint/2010/main" val="212514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5530-EBBE-4F5B-AD3C-9BB2E832D79C}"/>
              </a:ext>
            </a:extLst>
          </p:cNvPr>
          <p:cNvSpPr>
            <a:spLocks noGrp="1"/>
          </p:cNvSpPr>
          <p:nvPr>
            <p:ph type="title"/>
          </p:nvPr>
        </p:nvSpPr>
        <p:spPr/>
        <p:txBody>
          <a:bodyPr/>
          <a:lstStyle/>
          <a:p>
            <a:r>
              <a:rPr lang="en-US" dirty="0"/>
              <a:t>Loss Function with Regularization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3B01F5-B0B3-41FB-AE32-A7F765BDB898}"/>
                  </a:ext>
                </a:extLst>
              </p:cNvPr>
              <p:cNvSpPr>
                <a:spLocks noGrp="1"/>
              </p:cNvSpPr>
              <p:nvPr>
                <p:ph idx="1"/>
              </p:nvPr>
            </p:nvSpPr>
            <p:spPr/>
            <p:txBody>
              <a:bodyPr>
                <a:noAutofit/>
              </a:bodyPr>
              <a:lstStyle/>
              <a:p>
                <a14:m>
                  <m:oMath xmlns:m="http://schemas.openxmlformats.org/officeDocument/2006/math">
                    <m:r>
                      <m:rPr>
                        <m:sty m:val="p"/>
                      </m:rPr>
                      <a:rPr lang="en-US" smtClean="0">
                        <a:latin typeface="Cambria Math" panose="02040503050406030204" pitchFamily="18" charset="0"/>
                      </a:rPr>
                      <m:t>L</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hat</m:t>
                            </m:r>
                          </m:sub>
                        </m:sSub>
                        <m:r>
                          <a:rPr lang="en-US">
                            <a:latin typeface="Cambria Math" panose="02040503050406030204" pitchFamily="18" charset="0"/>
                          </a:rPr>
                          <m:t>,</m:t>
                        </m:r>
                        <m:r>
                          <m:rPr>
                            <m:sty m:val="p"/>
                          </m:rPr>
                          <a:rPr lang="en-US">
                            <a:latin typeface="Cambria Math" panose="02040503050406030204" pitchFamily="18" charset="0"/>
                          </a:rPr>
                          <m:t>y</m:t>
                        </m:r>
                      </m:e>
                    </m:d>
                    <m:r>
                      <a:rPr lang="en-US">
                        <a:latin typeface="Cambria Math" panose="02040503050406030204" pitchFamily="18" charset="0"/>
                      </a:rPr>
                      <m:t> </m:t>
                    </m:r>
                    <m:r>
                      <a:rPr lang="en-US" b="0" i="0" smtClean="0">
                        <a:latin typeface="Cambria Math" panose="02040503050406030204" pitchFamily="18" charset="0"/>
                      </a:rPr>
                      <m:t>: </m:t>
                    </m:r>
                    <m:r>
                      <m:rPr>
                        <m:sty m:val="p"/>
                      </m:rPr>
                      <a:rPr lang="en-US">
                        <a:latin typeface="Cambria Math" panose="02040503050406030204" pitchFamily="18" charset="0"/>
                      </a:rPr>
                      <m:t>loss</m:t>
                    </m:r>
                    <m:r>
                      <a:rPr lang="en-US">
                        <a:latin typeface="Cambria Math" panose="02040503050406030204" pitchFamily="18" charset="0"/>
                      </a:rPr>
                      <m:t> </m:t>
                    </m:r>
                    <m:r>
                      <m:rPr>
                        <m:sty m:val="p"/>
                      </m:rPr>
                      <a:rPr lang="en-US">
                        <a:latin typeface="Cambria Math" panose="02040503050406030204" pitchFamily="18" charset="0"/>
                      </a:rPr>
                      <m:t>function</m:t>
                    </m:r>
                  </m:oMath>
                </a14:m>
                <a:r>
                  <a:rPr lang="en-US" sz="1600" dirty="0"/>
                  <a:t> </a:t>
                </a:r>
              </a:p>
              <a:p>
                <a14:m>
                  <m:oMath xmlns:m="http://schemas.openxmlformats.org/officeDocument/2006/math">
                    <m:r>
                      <m:rPr>
                        <m:sty m:val="p"/>
                      </m:rPr>
                      <a:rPr lang="en-US">
                        <a:latin typeface="Cambria Math" panose="02040503050406030204" pitchFamily="18" charset="0"/>
                      </a:rPr>
                      <m:t>Ω</m:t>
                    </m:r>
                    <m:d>
                      <m:dPr>
                        <m:ctrlPr>
                          <a:rPr lang="en-US" i="1">
                            <a:latin typeface="Cambria Math" panose="02040503050406030204" pitchFamily="18" charset="0"/>
                          </a:rPr>
                        </m:ctrlPr>
                      </m:dPr>
                      <m:e>
                        <m:r>
                          <m:rPr>
                            <m:sty m:val="p"/>
                          </m:rPr>
                          <a:rPr lang="en-US">
                            <a:latin typeface="Cambria Math" panose="02040503050406030204" pitchFamily="18" charset="0"/>
                          </a:rPr>
                          <m:t>θ</m:t>
                        </m:r>
                      </m:e>
                    </m:d>
                    <m:r>
                      <a:rPr lang="en-US" b="0" i="1" smtClean="0">
                        <a:latin typeface="Cambria Math" panose="02040503050406030204" pitchFamily="18" charset="0"/>
                      </a:rPr>
                      <m:t>:</m:t>
                    </m:r>
                  </m:oMath>
                </a14:m>
                <a:r>
                  <a:rPr lang="en-US" b="0" dirty="0"/>
                  <a:t> Regularization parameter</a:t>
                </a:r>
              </a:p>
              <a:p>
                <a14:m>
                  <m:oMath xmlns:m="http://schemas.openxmlformats.org/officeDocument/2006/math">
                    <m:r>
                      <m:rPr>
                        <m:sty m:val="p"/>
                      </m:rPr>
                      <a:rPr lang="en-US" b="0" i="0" smtClean="0">
                        <a:latin typeface="Cambria Math" panose="02040503050406030204" pitchFamily="18" charset="0"/>
                      </a:rPr>
                      <m:t>θ</m:t>
                    </m:r>
                    <m:r>
                      <a:rPr lang="en-US" b="0" i="0" smtClean="0">
                        <a:latin typeface="Cambria Math" panose="02040503050406030204" pitchFamily="18" charset="0"/>
                      </a:rPr>
                      <m:t>:</m:t>
                    </m:r>
                    <m:r>
                      <m:rPr>
                        <m:sty m:val="p"/>
                      </m:rPr>
                      <a:rPr lang="en-US" b="0" i="0" smtClean="0">
                        <a:latin typeface="Cambria Math" panose="02040503050406030204" pitchFamily="18" charset="0"/>
                      </a:rPr>
                      <m:t>vector</m:t>
                    </m:r>
                    <m:r>
                      <a:rPr lang="en-US" b="0" i="0" smtClean="0">
                        <a:latin typeface="Cambria Math" panose="02040503050406030204" pitchFamily="18" charset="0"/>
                      </a:rPr>
                      <m:t> </m:t>
                    </m:r>
                    <m:r>
                      <m:rPr>
                        <m:sty m:val="p"/>
                      </m:rPr>
                      <a:rPr lang="en-US" b="0" i="0" smtClean="0">
                        <a:latin typeface="Cambria Math" panose="02040503050406030204" pitchFamily="18" charset="0"/>
                      </a:rPr>
                      <m:t>consisting</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 </m:t>
                    </m:r>
                  </m:oMath>
                </a14:m>
                <a:endParaRPr lang="en-US" b="0" dirty="0"/>
              </a:p>
              <a:p>
                <a:r>
                  <a:rPr lang="en-US" dirty="0"/>
                  <a:t> Cost Function: </a:t>
                </a:r>
                <a14:m>
                  <m:oMath xmlns:m="http://schemas.openxmlformats.org/officeDocument/2006/math">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h𝑎𝑡</m:t>
                            </m:r>
                          </m:sub>
                        </m:sSub>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𝜆</m:t>
                    </m:r>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73B01F5-B0B3-41FB-AE32-A7F765BDB898}"/>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en-US">
                    <a:noFill/>
                  </a:rPr>
                  <a:t> </a:t>
                </a:r>
              </a:p>
            </p:txBody>
          </p:sp>
        </mc:Fallback>
      </mc:AlternateContent>
    </p:spTree>
    <p:extLst>
      <p:ext uri="{BB962C8B-B14F-4D97-AF65-F5344CB8AC3E}">
        <p14:creationId xmlns:p14="http://schemas.microsoft.com/office/powerpoint/2010/main" val="135243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CD6A19-3BD2-4251-9598-887BD9849683}"/>
              </a:ext>
            </a:extLst>
          </p:cNvPr>
          <p:cNvSpPr>
            <a:spLocks noGrp="1"/>
          </p:cNvSpPr>
          <p:nvPr>
            <p:ph type="title"/>
          </p:nvPr>
        </p:nvSpPr>
        <p:spPr>
          <a:xfrm>
            <a:off x="677334" y="609600"/>
            <a:ext cx="8596668" cy="997258"/>
          </a:xfrm>
        </p:spPr>
        <p:txBody>
          <a:bodyPr>
            <a:normAutofit fontScale="90000"/>
          </a:bodyPr>
          <a:lstStyle/>
          <a:p>
            <a:r>
              <a:rPr lang="en-US" dirty="0"/>
              <a:t>Gradient Descent: </a:t>
            </a:r>
            <a:br>
              <a:rPr lang="en-US" dirty="0"/>
            </a:b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ABD822A-6BB2-40CD-9147-6B8969282810}"/>
                  </a:ext>
                </a:extLst>
              </p:cNvPr>
              <p:cNvSpPr>
                <a:spLocks noGrp="1"/>
              </p:cNvSpPr>
              <p:nvPr>
                <p:ph idx="1"/>
              </p:nvPr>
            </p:nvSpPr>
            <p:spPr>
              <a:xfrm>
                <a:off x="677334" y="1393794"/>
                <a:ext cx="8596668" cy="4647569"/>
              </a:xfrm>
            </p:spPr>
            <p:txBody>
              <a:bodyPr/>
              <a:lstStyle/>
              <a:p>
                <a:r>
                  <a:rPr lang="en-US" b="1" dirty="0">
                    <a:latin typeface="Cambria Math" panose="02040503050406030204" pitchFamily="18" charset="0"/>
                  </a:rPr>
                  <a:t>Finding Gradient w.r.t  any parameters in the chain</a:t>
                </a:r>
              </a:p>
              <a:p>
                <a:r>
                  <a:rPr lang="en-US" dirty="0">
                    <a:latin typeface="Cambria Math" panose="02040503050406030204" pitchFamily="18" charset="0"/>
                  </a:rPr>
                  <a:t>Optimize parameters to minimize loss function</a:t>
                </a:r>
              </a:p>
              <a:p>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𝑃𝑎𝑟𝑎𝑚𝑒𝑡𝑒𝑟</m:t>
                    </m:r>
                    <m:r>
                      <a:rPr lang="en-US" b="0" i="1" smtClean="0">
                        <a:latin typeface="Cambria Math" panose="02040503050406030204" pitchFamily="18" charset="0"/>
                      </a:rPr>
                      <m:t> </m:t>
                    </m:r>
                    <m:r>
                      <a:rPr lang="en-US" b="0" i="1" smtClean="0">
                        <a:latin typeface="Cambria Math" panose="02040503050406030204" pitchFamily="18" charset="0"/>
                      </a:rPr>
                      <m:t>𝑣𝑒𝑐𝑡𝑜𝑟</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1</m:t>
                        </m:r>
                      </m:sub>
                      <m:sup>
                        <m:r>
                          <a:rPr lang="en-US" b="0" i="1" smtClean="0">
                            <a:latin typeface="Cambria Math" panose="02040503050406030204" pitchFamily="18" charset="0"/>
                          </a:rPr>
                          <m:t>𝑚</m:t>
                        </m:r>
                      </m:sup>
                    </m:sSubSup>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b="0" dirty="0"/>
              </a:p>
              <a:p>
                <a:r>
                  <a:rPr lang="en-US" dirty="0"/>
                  <a:t>Gradient g=</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e>
                    </m:d>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1</m:t>
                        </m:r>
                      </m:sub>
                      <m:sup>
                        <m:r>
                          <a:rPr lang="en-US" i="1">
                            <a:latin typeface="Cambria Math" panose="02040503050406030204" pitchFamily="18" charset="0"/>
                          </a:rPr>
                          <m:t>𝑚</m:t>
                        </m:r>
                      </m:sup>
                    </m:sSubSup>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𝐿</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a:t>
                </a:r>
              </a:p>
              <a:p>
                <a14:m>
                  <m:oMath xmlns:m="http://schemas.openxmlformats.org/officeDocument/2006/math">
                    <m:r>
                      <m:rPr>
                        <m:sty m:val="p"/>
                      </m:rPr>
                      <a:rPr lang="en-US" b="0" i="0" smtClean="0">
                        <a:latin typeface="Cambria Math" panose="02040503050406030204" pitchFamily="18" charset="0"/>
                      </a:rPr>
                      <m:t>update</m:t>
                    </m:r>
                    <m:r>
                      <a:rPr lang="en-US" b="0" i="0" smtClean="0">
                        <a:latin typeface="Cambria Math" panose="02040503050406030204" pitchFamily="18" charset="0"/>
                      </a:rPr>
                      <m:t> :</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0" smtClean="0">
                        <a:latin typeface="Cambria Math" panose="02040503050406030204" pitchFamily="18" charset="0"/>
                      </a:rPr>
                      <m:t>−</m:t>
                    </m:r>
                    <m:r>
                      <m:rPr>
                        <m:sty m:val="p"/>
                      </m:rPr>
                      <a:rPr lang="en-US" b="0" i="0" smtClean="0">
                        <a:latin typeface="Cambria Math" panose="02040503050406030204" pitchFamily="18" charset="0"/>
                      </a:rPr>
                      <m:t>ηg</m:t>
                    </m:r>
                    <m:r>
                      <a:rPr lang="en-US" b="0" i="0"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 </m:t>
                    </m:r>
                    <m:r>
                      <m:rPr>
                        <m:sty m:val="p"/>
                      </m:rPr>
                      <a:rPr lang="en-US" b="0" i="0" smtClean="0">
                        <a:latin typeface="Cambria Math" panose="02040503050406030204" pitchFamily="18" charset="0"/>
                      </a:rPr>
                      <m:t>η</m:t>
                    </m:r>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learning</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oMath>
                </a14:m>
                <a:r>
                  <a:rPr lang="en-US" dirty="0"/>
                  <a:t> </a:t>
                </a:r>
              </a:p>
              <a:p>
                <a14:m>
                  <m:oMath xmlns:m="http://schemas.openxmlformats.org/officeDocument/2006/math">
                    <m:r>
                      <m:rPr>
                        <m:sty m:val="p"/>
                      </m:rPr>
                      <a:rPr lang="en-US" b="0" i="0" smtClean="0">
                        <a:latin typeface="Cambria Math" panose="02040503050406030204" pitchFamily="18" charset="0"/>
                      </a:rPr>
                      <m:t>compute</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dL</m:t>
                        </m:r>
                      </m:num>
                      <m:den>
                        <m:r>
                          <m:rPr>
                            <m:sty m:val="p"/>
                          </m:rPr>
                          <a:rPr lang="en-US" b="0" i="0" smtClean="0">
                            <a:latin typeface="Cambria Math" panose="02040503050406030204" pitchFamily="18" charset="0"/>
                          </a:rPr>
                          <m:t>dw</m:t>
                        </m:r>
                      </m:den>
                    </m:f>
                    <m:r>
                      <m:rPr>
                        <m:sty m:val="p"/>
                      </m:rPr>
                      <a:rPr lang="en-US" b="0" i="0" smtClean="0">
                        <a:latin typeface="Cambria Math" panose="02040503050406030204" pitchFamily="18" charset="0"/>
                      </a:rPr>
                      <m:t>or</m:t>
                    </m:r>
                    <m:r>
                      <a:rPr lang="en-US" b="0"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i="0">
                            <a:latin typeface="Cambria Math" panose="02040503050406030204" pitchFamily="18" charset="0"/>
                          </a:rPr>
                          <m:t>∇</m:t>
                        </m:r>
                      </m:e>
                      <m:sub>
                        <m:r>
                          <m:rPr>
                            <m:sty m:val="p"/>
                          </m:rPr>
                          <a:rPr lang="en-US" i="0">
                            <a:latin typeface="Cambria Math" panose="02040503050406030204" pitchFamily="18" charset="0"/>
                          </a:rPr>
                          <m:t>θ</m:t>
                        </m:r>
                      </m:sub>
                    </m:sSub>
                    <m:r>
                      <m:rPr>
                        <m:sty m:val="p"/>
                      </m:rPr>
                      <a:rPr lang="en-US" i="0">
                        <a:latin typeface="Cambria Math" panose="02040503050406030204" pitchFamily="18" charset="0"/>
                      </a:rPr>
                      <m:t>L</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m:rPr>
                                <m:sty m:val="p"/>
                              </m:rPr>
                              <a:rPr lang="en-US" i="0">
                                <a:latin typeface="Cambria Math" panose="02040503050406030204" pitchFamily="18" charset="0"/>
                              </a:rPr>
                              <m:t>x</m:t>
                            </m:r>
                          </m:e>
                          <m:sup>
                            <m:r>
                              <m:rPr>
                                <m:sty m:val="p"/>
                              </m:rPr>
                              <a:rPr lang="en-US" i="0">
                                <a:latin typeface="Cambria Math" panose="02040503050406030204" pitchFamily="18" charset="0"/>
                              </a:rPr>
                              <m:t>i</m:t>
                            </m:r>
                          </m:sup>
                        </m:sSup>
                        <m:r>
                          <a:rPr lang="en-US" i="0">
                            <a:latin typeface="Cambria Math" panose="02040503050406030204" pitchFamily="18" charset="0"/>
                          </a:rPr>
                          <m:t>,</m:t>
                        </m:r>
                        <m:sSup>
                          <m:sSupPr>
                            <m:ctrlPr>
                              <a:rPr lang="en-US" i="1">
                                <a:latin typeface="Cambria Math" panose="02040503050406030204" pitchFamily="18" charset="0"/>
                              </a:rPr>
                            </m:ctrlPr>
                          </m:sSupPr>
                          <m:e>
                            <m:r>
                              <m:rPr>
                                <m:sty m:val="p"/>
                              </m:rPr>
                              <a:rPr lang="en-US" i="0">
                                <a:latin typeface="Cambria Math" panose="02040503050406030204" pitchFamily="18" charset="0"/>
                              </a:rPr>
                              <m:t>y</m:t>
                            </m:r>
                          </m:e>
                          <m:sup>
                            <m:r>
                              <m:rPr>
                                <m:sty m:val="p"/>
                              </m:rPr>
                              <a:rPr lang="en-US" i="0">
                                <a:latin typeface="Cambria Math" panose="02040503050406030204" pitchFamily="18" charset="0"/>
                              </a:rPr>
                              <m:t>i</m:t>
                            </m:r>
                          </m:sup>
                        </m:sSup>
                        <m:r>
                          <a:rPr lang="en-US" i="0">
                            <a:latin typeface="Cambria Math" panose="02040503050406030204" pitchFamily="18" charset="0"/>
                          </a:rPr>
                          <m:t>,</m:t>
                        </m:r>
                        <m:r>
                          <m:rPr>
                            <m:sty m:val="p"/>
                          </m:rPr>
                          <a:rPr lang="en-US" i="0">
                            <a:latin typeface="Cambria Math" panose="02040503050406030204" pitchFamily="18" charset="0"/>
                          </a:rPr>
                          <m:t>θ</m:t>
                        </m:r>
                      </m:e>
                    </m:d>
                    <m:r>
                      <a:rPr lang="en-US" b="0" i="0" smtClean="0">
                        <a:latin typeface="Cambria Math" panose="02040503050406030204" pitchFamily="18" charset="0"/>
                      </a:rPr>
                      <m:t> </m:t>
                    </m:r>
                    <m:r>
                      <m:rPr>
                        <m:sty m:val="p"/>
                      </m:rPr>
                      <a:rPr lang="en-US" b="0" i="0" smtClean="0">
                        <a:latin typeface="Cambria Math" panose="02040503050406030204" pitchFamily="18" charset="0"/>
                      </a:rPr>
                      <m:t>using</m:t>
                    </m:r>
                    <m:r>
                      <a:rPr lang="en-US" b="0" i="0" smtClean="0">
                        <a:latin typeface="Cambria Math" panose="02040503050406030204" pitchFamily="18" charset="0"/>
                      </a:rPr>
                      <m:t> </m:t>
                    </m:r>
                    <m:r>
                      <m:rPr>
                        <m:sty m:val="p"/>
                      </m:rPr>
                      <a:rPr lang="en-US" b="0" i="0" smtClean="0">
                        <a:latin typeface="Cambria Math" panose="02040503050406030204" pitchFamily="18" charset="0"/>
                      </a:rPr>
                      <m:t>backpropagation</m:t>
                    </m:r>
                  </m:oMath>
                </a14:m>
                <a:endParaRPr lang="en-US" dirty="0"/>
              </a:p>
              <a:p>
                <a:pPr marL="0" indent="0">
                  <a:buNone/>
                </a:pPr>
                <a:endParaRPr lang="en-US" dirty="0"/>
              </a:p>
              <a:p>
                <a:endParaRPr lang="en-US" dirty="0"/>
              </a:p>
            </p:txBody>
          </p:sp>
        </mc:Choice>
        <mc:Fallback xmlns="">
          <p:sp>
            <p:nvSpPr>
              <p:cNvPr id="6" name="Content Placeholder 5">
                <a:extLst>
                  <a:ext uri="{FF2B5EF4-FFF2-40B4-BE49-F238E27FC236}">
                    <a16:creationId xmlns:a16="http://schemas.microsoft.com/office/drawing/2014/main" id="{3ABD822A-6BB2-40CD-9147-6B8969282810}"/>
                  </a:ext>
                </a:extLst>
              </p:cNvPr>
              <p:cNvSpPr>
                <a:spLocks noGrp="1" noRot="1" noChangeAspect="1" noMove="1" noResize="1" noEditPoints="1" noAdjustHandles="1" noChangeArrowheads="1" noChangeShapeType="1" noTextEdit="1"/>
              </p:cNvSpPr>
              <p:nvPr>
                <p:ph idx="1"/>
              </p:nvPr>
            </p:nvSpPr>
            <p:spPr>
              <a:xfrm>
                <a:off x="677334" y="1393794"/>
                <a:ext cx="8596668" cy="4647569"/>
              </a:xfrm>
              <a:blipFill>
                <a:blip r:embed="rId2"/>
                <a:stretch>
                  <a:fillRect l="-142" t="-919"/>
                </a:stretch>
              </a:blipFill>
            </p:spPr>
            <p:txBody>
              <a:bodyPr/>
              <a:lstStyle/>
              <a:p>
                <a:r>
                  <a:rPr lang="en-US">
                    <a:noFill/>
                  </a:rPr>
                  <a:t> </a:t>
                </a:r>
              </a:p>
            </p:txBody>
          </p:sp>
        </mc:Fallback>
      </mc:AlternateContent>
    </p:spTree>
    <p:extLst>
      <p:ext uri="{BB962C8B-B14F-4D97-AF65-F5344CB8AC3E}">
        <p14:creationId xmlns:p14="http://schemas.microsoft.com/office/powerpoint/2010/main" val="19991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4DE843-0788-4C43-B359-8E76BA5C69BE}"/>
              </a:ext>
            </a:extLst>
          </p:cNvPr>
          <p:cNvSpPr>
            <a:spLocks noGrp="1"/>
          </p:cNvSpPr>
          <p:nvPr>
            <p:ph type="title"/>
          </p:nvPr>
        </p:nvSpPr>
        <p:spPr/>
        <p:txBody>
          <a:bodyPr/>
          <a:lstStyle/>
          <a:p>
            <a:r>
              <a:rPr lang="en-US" dirty="0"/>
              <a:t>Backpropagation</a:t>
            </a:r>
          </a:p>
        </p:txBody>
      </p:sp>
      <p:pic>
        <p:nvPicPr>
          <p:cNvPr id="6" name="Content Placeholder 5">
            <a:extLst>
              <a:ext uri="{FF2B5EF4-FFF2-40B4-BE49-F238E27FC236}">
                <a16:creationId xmlns:a16="http://schemas.microsoft.com/office/drawing/2014/main" id="{37533DB7-55F2-43C2-943E-E1FB20641850}"/>
              </a:ext>
            </a:extLst>
          </p:cNvPr>
          <p:cNvPicPr>
            <a:picLocks noGrp="1" noChangeAspect="1"/>
          </p:cNvPicPr>
          <p:nvPr>
            <p:ph idx="1"/>
          </p:nvPr>
        </p:nvPicPr>
        <p:blipFill>
          <a:blip r:embed="rId2"/>
          <a:stretch>
            <a:fillRect/>
          </a:stretch>
        </p:blipFill>
        <p:spPr>
          <a:xfrm>
            <a:off x="1878354" y="2142832"/>
            <a:ext cx="6641046" cy="388143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9B4F730-A45E-44B2-AE8B-7335C1C870DB}"/>
                  </a:ext>
                </a:extLst>
              </p:cNvPr>
              <p:cNvSpPr txBox="1"/>
              <p:nvPr/>
            </p:nvSpPr>
            <p:spPr>
              <a:xfrm>
                <a:off x="2998922" y="1200266"/>
                <a:ext cx="6067586" cy="942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BackPropagation</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𝑑𝑊</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𝑑𝐿</m:t>
                          </m:r>
                        </m:num>
                        <m:den>
                          <m:sSub>
                            <m:sSubPr>
                              <m:ctrlPr>
                                <a:rPr lang="en-US" i="1">
                                  <a:latin typeface="Cambria Math" panose="02040503050406030204" pitchFamily="18" charset="0"/>
                                </a:rPr>
                              </m:ctrlPr>
                            </m:sSubPr>
                            <m:e>
                              <m:r>
                                <a:rPr lang="en-US" i="1">
                                  <a:latin typeface="Cambria Math" panose="02040503050406030204" pitchFamily="18" charset="0"/>
                                </a:rPr>
                                <m:t>𝑑𝑦</m:t>
                              </m:r>
                            </m:e>
                            <m:sub>
                              <m:r>
                                <a:rPr lang="en-US" i="1">
                                  <a:latin typeface="Cambria Math" panose="02040503050406030204" pitchFamily="18" charset="0"/>
                                </a:rPr>
                                <m:t>h𝑎𝑡</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𝑑𝑦</m:t>
                              </m:r>
                            </m:e>
                            <m:sub>
                              <m:r>
                                <a:rPr lang="en-US" i="1">
                                  <a:latin typeface="Cambria Math" panose="02040503050406030204" pitchFamily="18" charset="0"/>
                                </a:rPr>
                                <m:t>h𝑎𝑡</m:t>
                              </m:r>
                            </m:sub>
                          </m:sSub>
                        </m:num>
                        <m:den>
                          <m:r>
                            <a:rPr lang="en-US" i="1">
                              <a:latin typeface="Cambria Math" panose="02040503050406030204" pitchFamily="18" charset="0"/>
                            </a:rPr>
                            <m:t>𝑑𝑎</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𝑑𝑎</m:t>
                          </m:r>
                        </m:num>
                        <m:den>
                          <m:sSup>
                            <m:sSupPr>
                              <m:ctrlPr>
                                <a:rPr lang="en-US" i="1">
                                  <a:latin typeface="Cambria Math" panose="02040503050406030204" pitchFamily="18" charset="0"/>
                                </a:rPr>
                              </m:ctrlPr>
                            </m:sSupPr>
                            <m:e>
                              <m:r>
                                <a:rPr lang="en-US" i="1">
                                  <a:latin typeface="Cambria Math" panose="02040503050406030204" pitchFamily="18" charset="0"/>
                                </a:rPr>
                                <m:t>𝑑𝑊</m:t>
                              </m:r>
                            </m:e>
                            <m:sup>
                              <m:r>
                                <a:rPr lang="en-US" i="1">
                                  <a:latin typeface="Cambria Math" panose="02040503050406030204" pitchFamily="18" charset="0"/>
                                </a:rPr>
                                <m:t>′</m:t>
                              </m:r>
                            </m:sup>
                          </m:sSup>
                        </m:den>
                      </m:f>
                      <m:r>
                        <a:rPr lang="en-US" i="1">
                          <a:latin typeface="Cambria Math" panose="02040503050406030204" pitchFamily="18" charset="0"/>
                        </a:rPr>
                        <m:t>)</m:t>
                      </m:r>
                    </m:oMath>
                  </m:oMathPara>
                </a14:m>
                <a:endParaRPr lang="en-US" i="1" dirty="0"/>
              </a:p>
              <a:p>
                <a:endParaRPr lang="en-US" dirty="0"/>
              </a:p>
            </p:txBody>
          </p:sp>
        </mc:Choice>
        <mc:Fallback xmlns="">
          <p:sp>
            <p:nvSpPr>
              <p:cNvPr id="2" name="TextBox 1">
                <a:extLst>
                  <a:ext uri="{FF2B5EF4-FFF2-40B4-BE49-F238E27FC236}">
                    <a16:creationId xmlns:a16="http://schemas.microsoft.com/office/drawing/2014/main" id="{89B4F730-A45E-44B2-AE8B-7335C1C870DB}"/>
                  </a:ext>
                </a:extLst>
              </p:cNvPr>
              <p:cNvSpPr txBox="1">
                <a:spLocks noRot="1" noChangeAspect="1" noMove="1" noResize="1" noEditPoints="1" noAdjustHandles="1" noChangeArrowheads="1" noChangeShapeType="1" noTextEdit="1"/>
              </p:cNvSpPr>
              <p:nvPr/>
            </p:nvSpPr>
            <p:spPr>
              <a:xfrm>
                <a:off x="2998922" y="1200266"/>
                <a:ext cx="6067586" cy="942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903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A5AC-59E8-4A81-A340-515BD6D729A8}"/>
              </a:ext>
            </a:extLst>
          </p:cNvPr>
          <p:cNvSpPr>
            <a:spLocks noGrp="1"/>
          </p:cNvSpPr>
          <p:nvPr>
            <p:ph type="title"/>
          </p:nvPr>
        </p:nvSpPr>
        <p:spPr/>
        <p:txBody>
          <a:bodyPr/>
          <a:lstStyle/>
          <a:p>
            <a:r>
              <a:rPr lang="en-US" dirty="0"/>
              <a:t>Recurrent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15638A-EC8A-480B-B6C3-C29A3A98C370}"/>
                  </a:ext>
                </a:extLst>
              </p:cNvPr>
              <p:cNvSpPr>
                <a:spLocks noGrp="1"/>
              </p:cNvSpPr>
              <p:nvPr>
                <p:ph sz="half" idx="1"/>
              </p:nvPr>
            </p:nvSpPr>
            <p:spPr/>
            <p:txBody>
              <a:bodyPr>
                <a:normAutofit/>
              </a:bodyPr>
              <a:lstStyle/>
              <a:p>
                <a:r>
                  <a:rPr lang="en-US" b="0" dirty="0">
                    <a:latin typeface="Cambria Math" panose="02040503050406030204" pitchFamily="18" charset="0"/>
                  </a:rPr>
                  <a:t>RNN’s used extensively for sequence modelling</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r>
                  <a:rPr lang="en-US" dirty="0"/>
                  <a:t>The current state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sup>
                    </m:sSup>
                    <m:r>
                      <a:rPr lang="en-US" b="0" i="1" smtClean="0">
                        <a:latin typeface="Cambria Math" panose="02040503050406030204" pitchFamily="18" charset="0"/>
                      </a:rPr>
                      <m:t> </m:t>
                    </m:r>
                  </m:oMath>
                </a14:m>
                <a:r>
                  <a:rPr lang="en-US" dirty="0"/>
                  <a:t> depends only on the previous state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r>
                          <a:rPr lang="en-US" b="0" i="1" smtClean="0">
                            <a:latin typeface="Cambria Math" panose="02040503050406030204" pitchFamily="18" charset="0"/>
                          </a:rPr>
                          <m:t>−1</m:t>
                        </m:r>
                      </m:sup>
                    </m:sSup>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ub>
                    </m:sSub>
                  </m:oMath>
                </a14:m>
                <a:r>
                  <a:rPr lang="en-US" dirty="0"/>
                  <a:t> and </a:t>
                </a:r>
                <a14:m>
                  <m:oMath xmlns:m="http://schemas.openxmlformats.org/officeDocument/2006/math">
                    <m:r>
                      <a:rPr lang="en-US" b="0" i="1" smtClean="0">
                        <a:latin typeface="Cambria Math" panose="02040503050406030204" pitchFamily="18" charset="0"/>
                      </a:rPr>
                      <m:t>𝜃</m:t>
                    </m:r>
                  </m:oMath>
                </a14:m>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F315638A-EC8A-480B-B6C3-C29A3A98C370}"/>
                  </a:ext>
                </a:extLst>
              </p:cNvPr>
              <p:cNvSpPr>
                <a:spLocks noGrp="1" noRot="1" noChangeAspect="1" noMove="1" noResize="1" noEditPoints="1" noAdjustHandles="1" noChangeArrowheads="1" noChangeShapeType="1" noTextEdit="1"/>
              </p:cNvSpPr>
              <p:nvPr>
                <p:ph sz="half" idx="1"/>
              </p:nvPr>
            </p:nvSpPr>
            <p:spPr>
              <a:blipFill>
                <a:blip r:embed="rId2"/>
                <a:stretch>
                  <a:fillRect l="-2118" t="-2381" r="-47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591A6445-C024-49B1-92F8-F854B1C0FF5F}"/>
              </a:ext>
            </a:extLst>
          </p:cNvPr>
          <p:cNvPicPr>
            <a:picLocks noGrp="1" noChangeAspect="1"/>
          </p:cNvPicPr>
          <p:nvPr>
            <p:ph sz="half" idx="2"/>
          </p:nvPr>
        </p:nvPicPr>
        <p:blipFill>
          <a:blip r:embed="rId3"/>
          <a:stretch>
            <a:fillRect/>
          </a:stretch>
        </p:blipFill>
        <p:spPr>
          <a:xfrm>
            <a:off x="6172200" y="2095130"/>
            <a:ext cx="5181600" cy="2095130"/>
          </a:xfrm>
          <a:prstGeom prst="rect">
            <a:avLst/>
          </a:prstGeom>
        </p:spPr>
      </p:pic>
      <p:sp>
        <p:nvSpPr>
          <p:cNvPr id="6" name="TextBox 5">
            <a:extLst>
              <a:ext uri="{FF2B5EF4-FFF2-40B4-BE49-F238E27FC236}">
                <a16:creationId xmlns:a16="http://schemas.microsoft.com/office/drawing/2014/main" id="{9108C6A3-3AB6-4A6C-A52A-D43107E78C92}"/>
              </a:ext>
            </a:extLst>
          </p:cNvPr>
          <p:cNvSpPr txBox="1"/>
          <p:nvPr/>
        </p:nvSpPr>
        <p:spPr>
          <a:xfrm>
            <a:off x="6172200" y="4358936"/>
            <a:ext cx="5181600" cy="646331"/>
          </a:xfrm>
          <a:prstGeom prst="rect">
            <a:avLst/>
          </a:prstGeom>
          <a:noFill/>
        </p:spPr>
        <p:txBody>
          <a:bodyPr wrap="square" rtlCol="0">
            <a:spAutoFit/>
          </a:bodyPr>
          <a:lstStyle/>
          <a:p>
            <a:pPr algn="ctr"/>
            <a:r>
              <a:rPr lang="en-US" b="1" dirty="0"/>
              <a:t>RNN with no Output                                             (Deep Learning, Ian Goodfellow) </a:t>
            </a:r>
          </a:p>
        </p:txBody>
      </p:sp>
    </p:spTree>
    <p:extLst>
      <p:ext uri="{BB962C8B-B14F-4D97-AF65-F5344CB8AC3E}">
        <p14:creationId xmlns:p14="http://schemas.microsoft.com/office/powerpoint/2010/main" val="382976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49F2-C91E-4741-9CB9-C4E25D68BFAA}"/>
              </a:ext>
            </a:extLst>
          </p:cNvPr>
          <p:cNvSpPr>
            <a:spLocks noGrp="1"/>
          </p:cNvSpPr>
          <p:nvPr>
            <p:ph type="title"/>
          </p:nvPr>
        </p:nvSpPr>
        <p:spPr/>
        <p:txBody>
          <a:bodyPr/>
          <a:lstStyle/>
          <a:p>
            <a:r>
              <a:rPr lang="en-US" dirty="0"/>
              <a:t>Forward Propagation of RNN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18B8E4-8AFF-4ED8-B256-DDFA9D2DC048}"/>
                  </a:ext>
                </a:extLst>
              </p:cNvPr>
              <p:cNvSpPr>
                <a:spLocks noGrp="1"/>
              </p:cNvSpPr>
              <p:nvPr>
                <p:ph sz="half" idx="1"/>
              </p:nvPr>
            </p:nvSpPr>
            <p:spPr/>
            <p:txBody>
              <a:bodyPr>
                <a:normAutofit/>
              </a:bodyPr>
              <a:lstStyle/>
              <a:p>
                <a:r>
                  <a:rPr lang="en-US" dirty="0"/>
                  <a:t>The diagram shows the computational graph for </a:t>
                </a:r>
                <a:r>
                  <a:rPr lang="en-US" dirty="0" err="1"/>
                  <a:t>Fwd</a:t>
                </a:r>
                <a:r>
                  <a:rPr lang="en-US" dirty="0"/>
                  <a:t> propagation</a:t>
                </a:r>
              </a:p>
              <a:p>
                <a:r>
                  <a:rPr lang="en-US" dirty="0"/>
                  <a:t>Parameters </a:t>
                </a:r>
                <a:r>
                  <a:rPr lang="en-US" dirty="0" err="1"/>
                  <a:t>W,B,v,h</a:t>
                </a:r>
                <a:r>
                  <a:rPr lang="en-US" dirty="0"/>
                  <a:t> remain const.</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𝑡</m:t>
                                </m:r>
                              </m:sup>
                            </m:sSup>
                          </m:e>
                        </m:d>
                      </m:e>
                    </m:func>
                  </m:oMath>
                </a14:m>
                <a:endParaRPr lang="en-US" b="0"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sup>
                    </m:sSup>
                  </m:oMath>
                </a14:m>
                <a:endParaRPr lang="en-US" b="0"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h𝑎𝑡</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r>
                      <a:rPr lang="en-US" b="0" i="1" smtClean="0">
                        <a:latin typeface="Cambria Math" panose="02040503050406030204" pitchFamily="18" charset="0"/>
                      </a:rPr>
                      <m:t>𝑠𝑖𝑔𝑚𝑜𝑖𝑑</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𝑡</m:t>
                        </m:r>
                      </m:sup>
                    </m:sSup>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𝑇h𝑒</m:t>
                    </m:r>
                    <m:r>
                      <a:rPr lang="en-US" i="1">
                        <a:latin typeface="Cambria Math" panose="02040503050406030204" pitchFamily="18" charset="0"/>
                      </a:rPr>
                      <m:t> </m:t>
                    </m:r>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𝐿𝑜𝑠𝑠</m:t>
                    </m:r>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panose="02040503050406030204" pitchFamily="18" charset="0"/>
                              </a:rPr>
                              <m:t>𝑦</m:t>
                            </m:r>
                          </m:e>
                          <m:sub>
                            <m:r>
                              <a:rPr lang="en-US" b="0" i="1" smtClean="0">
                                <a:latin typeface="Cambria Math" panose="02040503050406030204" pitchFamily="18" charset="0"/>
                              </a:rPr>
                              <m:t>h𝑎𝑡</m:t>
                            </m:r>
                          </m:sub>
                          <m:sup>
                            <m:r>
                              <a:rPr lang="en-US" b="0" i="1" smtClean="0">
                                <a:latin typeface="Cambria Math" panose="02040503050406030204" pitchFamily="18" charset="0"/>
                              </a:rPr>
                              <m:t>(</m:t>
                            </m:r>
                            <m:r>
                              <a:rPr lang="en-US" i="1">
                                <a:latin typeface="Cambria Math" panose="02040503050406030204" pitchFamily="18" charset="0"/>
                              </a:rPr>
                              <m:t>𝑡</m:t>
                            </m:r>
                            <m:r>
                              <a:rPr lang="en-US" b="0" i="1" smtClean="0">
                                <a:latin typeface="Cambria Math" panose="02040503050406030204" pitchFamily="18" charset="0"/>
                              </a:rPr>
                              <m:t>)</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m:t>
                            </m:r>
                            <m:r>
                              <a:rPr lang="en-US" i="1">
                                <a:latin typeface="Cambria Math" panose="02040503050406030204" pitchFamily="18" charset="0"/>
                              </a:rPr>
                              <m:t>𝑡</m:t>
                            </m:r>
                            <m:r>
                              <a:rPr lang="en-US" b="0" i="1" smtClean="0">
                                <a:latin typeface="Cambria Math" panose="02040503050406030204" pitchFamily="18" charset="0"/>
                              </a:rPr>
                              <m:t>)</m:t>
                            </m:r>
                          </m:sup>
                        </m:sSup>
                      </m:e>
                    </m:d>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Σ</m:t>
                        </m:r>
                      </m:e>
                      <m:sub>
                        <m:r>
                          <a:rPr lang="en-US" i="1">
                            <a:latin typeface="Cambria Math" panose="02040503050406030204" pitchFamily="18" charset="0"/>
                          </a:rPr>
                          <m:t>1  </m:t>
                        </m:r>
                      </m:sub>
                      <m:sup>
                        <m:r>
                          <m:rPr>
                            <m:sty m:val="p"/>
                          </m:rPr>
                          <a:rPr lang="en-US">
                            <a:latin typeface="Cambria Math" panose="02040503050406030204" pitchFamily="18" charset="0"/>
                          </a:rPr>
                          <m:t>T</m:t>
                        </m:r>
                      </m:sup>
                    </m:sSubSup>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b="0" i="1" smtClean="0">
                            <a:latin typeface="Cambria Math" panose="02040503050406030204" pitchFamily="18" charset="0"/>
                          </a:rPr>
                          <m:t>(</m:t>
                        </m:r>
                        <m:r>
                          <a:rPr lang="en-US" i="1">
                            <a:latin typeface="Cambria Math" panose="02040503050406030204" pitchFamily="18" charset="0"/>
                          </a:rPr>
                          <m:t>𝑡</m:t>
                        </m:r>
                        <m:r>
                          <a:rPr lang="en-US" b="0" i="1" smtClean="0">
                            <a:latin typeface="Cambria Math" panose="02040503050406030204" pitchFamily="18" charset="0"/>
                          </a:rPr>
                          <m:t>)</m:t>
                        </m:r>
                      </m:sup>
                    </m:s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h𝑎𝑡</m:t>
                            </m:r>
                          </m:sub>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up>
                        </m:sSup>
                      </m:e>
                    </m:d>
                  </m:oMath>
                </a14:m>
                <a:endParaRPr lang="en-US" dirty="0"/>
              </a:p>
            </p:txBody>
          </p:sp>
        </mc:Choice>
        <mc:Fallback xmlns="">
          <p:sp>
            <p:nvSpPr>
              <p:cNvPr id="3" name="Content Placeholder 2">
                <a:extLst>
                  <a:ext uri="{FF2B5EF4-FFF2-40B4-BE49-F238E27FC236}">
                    <a16:creationId xmlns:a16="http://schemas.microsoft.com/office/drawing/2014/main" id="{C718B8E4-8AFF-4ED8-B256-DDFA9D2DC048}"/>
                  </a:ext>
                </a:extLst>
              </p:cNvPr>
              <p:cNvSpPr>
                <a:spLocks noGrp="1" noRot="1" noChangeAspect="1" noMove="1" noResize="1" noEditPoints="1" noAdjustHandles="1" noChangeArrowheads="1" noChangeShapeType="1" noTextEdit="1"/>
              </p:cNvSpPr>
              <p:nvPr>
                <p:ph sz="half" idx="1"/>
              </p:nvPr>
            </p:nvSpPr>
            <p:spPr>
              <a:blipFill>
                <a:blip r:embed="rId2"/>
                <a:stretch>
                  <a:fillRect l="-292" t="-942"/>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2A0BF8-AB3C-4CAF-AB9A-CEE7642D7174}"/>
              </a:ext>
            </a:extLst>
          </p:cNvPr>
          <p:cNvPicPr>
            <a:picLocks noGrp="1" noChangeAspect="1"/>
          </p:cNvPicPr>
          <p:nvPr>
            <p:ph sz="half" idx="2"/>
          </p:nvPr>
        </p:nvPicPr>
        <p:blipFill>
          <a:blip r:embed="rId3"/>
          <a:stretch>
            <a:fillRect/>
          </a:stretch>
        </p:blipFill>
        <p:spPr>
          <a:xfrm>
            <a:off x="5238308" y="2232499"/>
            <a:ext cx="4184650" cy="2872162"/>
          </a:xfrm>
          <a:prstGeom prst="rect">
            <a:avLst/>
          </a:prstGeom>
        </p:spPr>
      </p:pic>
    </p:spTree>
    <p:extLst>
      <p:ext uri="{BB962C8B-B14F-4D97-AF65-F5344CB8AC3E}">
        <p14:creationId xmlns:p14="http://schemas.microsoft.com/office/powerpoint/2010/main" val="4043325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9372</TotalTime>
  <Words>2522</Words>
  <Application>Microsoft Office PowerPoint</Application>
  <PresentationFormat>Widescreen</PresentationFormat>
  <Paragraphs>346</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CIDFont+F2</vt:lpstr>
      <vt:lpstr>CMR10</vt:lpstr>
      <vt:lpstr>Trebuchet MS</vt:lpstr>
      <vt:lpstr>Wingdings 3</vt:lpstr>
      <vt:lpstr>Facet</vt:lpstr>
      <vt:lpstr>Stock Price Prediction and Portfolio Optimization using Deep Learning</vt:lpstr>
      <vt:lpstr>Introduction</vt:lpstr>
      <vt:lpstr>Introduction</vt:lpstr>
      <vt:lpstr>Introduction on Neural Networks</vt:lpstr>
      <vt:lpstr>Loss Function with Regularization</vt:lpstr>
      <vt:lpstr>Gradient Descent:  </vt:lpstr>
      <vt:lpstr>Backpropagation</vt:lpstr>
      <vt:lpstr>Recurrent Neural Networks</vt:lpstr>
      <vt:lpstr>Forward Propagation of RNN</vt:lpstr>
      <vt:lpstr>Backpropagation Through Time</vt:lpstr>
      <vt:lpstr>LSTM</vt:lpstr>
      <vt:lpstr>LSTM</vt:lpstr>
      <vt:lpstr>LSTM</vt:lpstr>
      <vt:lpstr>LSTM</vt:lpstr>
      <vt:lpstr>LSTM</vt:lpstr>
      <vt:lpstr>Sequence to Sequence Encoder Decoder Model</vt:lpstr>
      <vt:lpstr>Part A :Introduction</vt:lpstr>
      <vt:lpstr>Fama –French Fundamental Factor Models</vt:lpstr>
      <vt:lpstr>Data Description</vt:lpstr>
      <vt:lpstr>Data Description</vt:lpstr>
      <vt:lpstr>Methodology</vt:lpstr>
      <vt:lpstr>Code  and Model Description</vt:lpstr>
      <vt:lpstr>Multi-Variate Model</vt:lpstr>
      <vt:lpstr>Results</vt:lpstr>
      <vt:lpstr>Results Summary</vt:lpstr>
      <vt:lpstr>Plots: Chevron Energy (CVX)</vt:lpstr>
      <vt:lpstr>Plots: Chevron Energy (CVX)</vt:lpstr>
      <vt:lpstr>Part B: Deep Learning and Portfolio Optimization </vt:lpstr>
      <vt:lpstr>Markowitz Mean Variance Analysis</vt:lpstr>
      <vt:lpstr>Markowitz Mean Variance Analysis</vt:lpstr>
      <vt:lpstr>Portfolio Formation with Risk Free Asset</vt:lpstr>
      <vt:lpstr>Capital Market Line (CML)</vt:lpstr>
      <vt:lpstr>Portfolio Formation for S&amp;P 100 Stock </vt:lpstr>
      <vt:lpstr>Portfolio Formation for S&amp;P 100 Stock </vt:lpstr>
      <vt:lpstr>Model Description</vt:lpstr>
      <vt:lpstr>Model Description</vt:lpstr>
      <vt:lpstr>Model Description</vt:lpstr>
      <vt:lpstr>Results: Seen Data</vt:lpstr>
      <vt:lpstr>Results: Seen Data</vt:lpstr>
      <vt:lpstr>S&amp;P 100: Plots (Seen Data)</vt:lpstr>
      <vt:lpstr>S&amp;P 100 Plots: Seen Data</vt:lpstr>
      <vt:lpstr>S&amp;P100 plots: Seen Data</vt:lpstr>
      <vt:lpstr>Portfolio Analysis on Unseen Data</vt:lpstr>
      <vt:lpstr>Results: Portfolio management on Unseen Data</vt:lpstr>
      <vt:lpstr>Plots: Portfolio Management on Unseen Data</vt:lpstr>
      <vt:lpstr>Plots: Portfolio Management on Unseen Data</vt:lpstr>
      <vt:lpstr>Plots: Portfolio Management on Unseen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Deep-Learning Methods in Finance</dc:title>
  <dc:creator>ritvik</dc:creator>
  <cp:lastModifiedBy>ritvik</cp:lastModifiedBy>
  <cp:revision>209</cp:revision>
  <dcterms:created xsi:type="dcterms:W3CDTF">2019-02-02T10:55:32Z</dcterms:created>
  <dcterms:modified xsi:type="dcterms:W3CDTF">2019-12-11T05:17:13Z</dcterms:modified>
</cp:coreProperties>
</file>