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E6BD-8B33-40C1-9868-0F70A26F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30A92-FC7B-43EA-9AC1-98ED346E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2F96-B924-44C8-952F-22A12E00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80BC-B06E-4193-9C30-8E1F7A0B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4BAE-A49F-4ECC-8C91-5799FDE0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E976-C680-449C-ABE6-CE89A2F4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9C1B-2224-4973-B17C-7B49A1EF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AFE9-4DC8-4AF6-AB58-A27FD34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C9EF-4A93-4F4E-9FAB-C4E86C52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8B5B-A152-49A8-9849-A162F13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76592-CF14-49EE-B23C-B633FA2C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D13F7-691A-4299-B234-EA005D8F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0714-0B08-49F1-93E9-2CBC13C0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E2A5-805D-4118-A1F1-D9E6BF0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0958-8746-4D3D-A4B4-14E84D87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4F84-F39E-4FDA-9AFF-DF98CED9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EFE3-184F-4836-A5D4-C084E7F8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2D7F-A684-4533-A4D5-31E9BBC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5B9D-0B99-47A5-A46B-656B8EA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7DA6-6DD6-4610-A4A7-3910E33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8D93-2895-4CFA-A0BD-F95CDE90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2C4B0-0E76-4815-970B-911B8F03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082F-4F34-4B66-9844-73715800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5C6A-15DA-41D2-A8D4-FB3B4781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C32E-2CEB-4166-9918-CD7EFB99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2520-F366-4E4B-BB16-3A4CD6A4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9D6E-19C4-4589-B27E-F025F32D0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9CC5-9903-4894-9207-156A4417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F2DBD-DA42-47ED-9FC6-7A2A86E6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19D4-D9B7-444B-BF54-C7C5E347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4CF84-B5D7-455D-8063-945FF83D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F044-9B6E-4FE0-90DD-F0E06B8A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0A57-3988-4D44-ABA6-BC34C99B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2485E-DBC2-48AC-8246-6E815CF3F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32C93-F7F4-48A4-A86B-FC180A32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C925-C5B0-4759-9534-61C79E3E2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29624-7970-4799-B6C1-7C7F5B9D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7FB2E-A7B4-46EF-A549-9038929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E3F8-108F-4F6F-8824-F877404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12F-5F4F-40D6-BC30-8966D1E4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0758D-4FC2-4FCF-82A9-B7948E7E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00B45-0489-4080-8B77-0D449353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54A7C-1E6A-408D-BC91-828268F5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1BF30-F063-4EFE-B498-778B2ACC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E3B3-4C13-4379-8CD4-E4D54DB4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D7D8-CA1C-4EE8-A51E-A14FF51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4BE9-2308-454D-B4F1-A235A588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1E4C-E6BF-4ED0-BE67-D06CB35E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F780-3EB6-4F83-8B47-181C8E4B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1237-D58C-4F1F-A314-30E3825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51D9-4161-49A7-A836-7BE8DC5C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FAC16-C401-4002-86A4-F81D0F09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6CB3-2BE8-427C-AC5A-C2590486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F4245-4A9C-4200-94A4-EE0E011FD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2BA1-7933-488C-8099-748B5240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B75E-594A-447A-AF90-093A1466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D2F-4288-4383-897B-8526358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46A5-D780-4803-BC0B-DE731E12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58D4C-0119-4C89-9F85-0D98E7C9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1130-8343-4B87-960E-CBC6BCA0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8CC5-7092-4103-98B3-9A281BDCB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4260-C8B0-4F0C-B4D9-900458126A6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6233-F506-462B-B850-CCD5ED26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2695-CB72-457F-8440-7058A5AB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AE70-E281-4CCC-B6A2-FE11CE8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00BB-9337-461D-853A-B24C09065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for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93AC-B90D-4714-92E7-7A2AA97AE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Ritvik </a:t>
            </a:r>
            <a:r>
              <a:rPr lang="en-US" dirty="0" err="1"/>
              <a:t>Dhupkar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9CB7-B508-497A-AB98-40BA3C9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 Order Value vs Device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2925-CDFA-469E-86F3-F68DCE8CE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Median, 1</a:t>
            </a:r>
            <a:r>
              <a:rPr lang="en-US" baseline="30000" dirty="0"/>
              <a:t>st</a:t>
            </a:r>
            <a:r>
              <a:rPr lang="en-US" dirty="0"/>
              <a:t> Quartile and 3</a:t>
            </a:r>
            <a:r>
              <a:rPr lang="en-US" baseline="30000" dirty="0"/>
              <a:t>rd</a:t>
            </a:r>
            <a:r>
              <a:rPr lang="en-US" dirty="0"/>
              <a:t> Quartile Order Value much higher on Mobile than Desktop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179256A8-D952-433D-BF97-BBE62A4E45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87" y="1825625"/>
            <a:ext cx="44010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3265-9A8C-4B48-AFB6-60A62531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Matrix- Continuous Variables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C58C14-5551-42CE-AFA7-82A3C6C8B5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6" y="1766902"/>
            <a:ext cx="4783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5046CAE-82E0-4877-B44B-F2B26F10FA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85" y="1825625"/>
            <a:ext cx="47976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DF4F4-DC89-44E9-9ABB-4463E22933EF}"/>
              </a:ext>
            </a:extLst>
          </p:cNvPr>
          <p:cNvSpPr txBox="1"/>
          <p:nvPr/>
        </p:nvSpPr>
        <p:spPr>
          <a:xfrm>
            <a:off x="555071" y="6031210"/>
            <a:ext cx="1108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Session Duration biggest Determinant of Conversion Probability. New Users are Negatively correlated with conversion Probability. The Correlation between New Users and </a:t>
            </a:r>
            <a:r>
              <a:rPr lang="en-US" dirty="0" err="1"/>
              <a:t>Avg_order_value</a:t>
            </a:r>
            <a:r>
              <a:rPr lang="en-US" dirty="0"/>
              <a:t> and </a:t>
            </a:r>
            <a:r>
              <a:rPr lang="en-US" dirty="0" err="1"/>
              <a:t>avg_qty</a:t>
            </a:r>
            <a:r>
              <a:rPr lang="en-US" dirty="0"/>
              <a:t> is low. # Sessions is Highly correlated with new users</a:t>
            </a:r>
          </a:p>
        </p:txBody>
      </p:sp>
    </p:spTree>
    <p:extLst>
      <p:ext uri="{BB962C8B-B14F-4D97-AF65-F5344CB8AC3E}">
        <p14:creationId xmlns:p14="http://schemas.microsoft.com/office/powerpoint/2010/main" val="13696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3C50E-E57E-401B-AB02-57645F05F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Continuous Variable  Plots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139D05C6-9294-4928-83B1-3CACFF3D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9" y="1483660"/>
            <a:ext cx="10297996" cy="50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76D4-E53B-47B3-9890-8EE29C8E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/>
          <a:lstStyle/>
          <a:p>
            <a:pPr algn="ctr"/>
            <a:r>
              <a:rPr lang="en-US" dirty="0"/>
              <a:t>Insights from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599D-0488-4276-BB1E-4CB1F716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Desktop Most Important device for New Users- Most New Users come to the website via Desktop</a:t>
            </a:r>
          </a:p>
          <a:p>
            <a:r>
              <a:rPr lang="en-US" dirty="0"/>
              <a:t>Most Old Users (Not New) Use Mobile Devices. Mobile Devices are Correlated with High Order values. Mobile Devices are Important for retaining users who are Old</a:t>
            </a:r>
          </a:p>
          <a:p>
            <a:r>
              <a:rPr lang="en-US" dirty="0"/>
              <a:t>Average Session Duration is highly correlated with conversion rate. A high Conversion Rate may cause a high Session duration due to time taken for Payment, etc.</a:t>
            </a:r>
          </a:p>
          <a:p>
            <a:r>
              <a:rPr lang="en-US" dirty="0"/>
              <a:t>New users are negatively correlated with conversion – implying that New users are unlikely to buy</a:t>
            </a:r>
          </a:p>
          <a:p>
            <a:r>
              <a:rPr lang="en-US" dirty="0"/>
              <a:t>Low Correlation between new users and Average Order Value and Average Qty. Implying that new users are unlikely to make large orders.</a:t>
            </a:r>
          </a:p>
          <a:p>
            <a:r>
              <a:rPr lang="en-US" dirty="0"/>
              <a:t>Median Conversion Probability is Higher on Desktops than on Mobile.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163B-A044-47D4-9D15-C30D1163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Top 3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79E3-188D-418D-9D5B-AD0F3685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Desktop Most Important device for New Users- Most New Users come to the website via Desktop</a:t>
            </a:r>
          </a:p>
          <a:p>
            <a:r>
              <a:rPr lang="en-US" dirty="0"/>
              <a:t>Most Old Users (Not New) Use Mobile Devices. Mobile Devices are Correlated with High Order values. Mobile Devices are Important for retaining users who are Old</a:t>
            </a:r>
          </a:p>
          <a:p>
            <a:r>
              <a:rPr lang="en-US" dirty="0"/>
              <a:t>Average Session Duration is highly correlated with conversion rate. A high Conversion Rate may cause a high Session duration due to time taken for Payment, etc. or it may imply that retaining users on the website for a long time increases conversion probability. The Joint Distribution of Conversion Probability and Session Duration is well dispersed away from the Mean- suggesting that a Large Session Duration cause a high conversion probability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60B4-2B87-47D2-B0E2-67BC2E0A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802-CC0B-455C-8B39-2358F1DF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Order Values are associated with old users. The Basis for this is that The correlation between New User and Average Order value and avg qty is only 7%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FAE4-6139-422F-A0B0-A314A424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>
            <a:normAutofit fontScale="90000"/>
          </a:bodyPr>
          <a:lstStyle/>
          <a:p>
            <a:r>
              <a:rPr lang="en-US" dirty="0"/>
              <a:t>Univariate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EF7DA-3A7A-41A4-92B7-5467AF7E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798" y="1715855"/>
            <a:ext cx="5591175" cy="4295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FB552-014C-4227-BDB0-5A6FCADB21C7}"/>
              </a:ext>
            </a:extLst>
          </p:cNvPr>
          <p:cNvSpPr txBox="1"/>
          <p:nvPr/>
        </p:nvSpPr>
        <p:spPr>
          <a:xfrm>
            <a:off x="3758269" y="1216404"/>
            <a:ext cx="563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Device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202F0-53D2-491F-888A-2DF8695E10FE}"/>
              </a:ext>
            </a:extLst>
          </p:cNvPr>
          <p:cNvSpPr txBox="1"/>
          <p:nvPr/>
        </p:nvSpPr>
        <p:spPr>
          <a:xfrm>
            <a:off x="645952" y="6132352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of the Traffic is from Desktops</a:t>
            </a:r>
          </a:p>
        </p:txBody>
      </p:sp>
    </p:spTree>
    <p:extLst>
      <p:ext uri="{BB962C8B-B14F-4D97-AF65-F5344CB8AC3E}">
        <p14:creationId xmlns:p14="http://schemas.microsoft.com/office/powerpoint/2010/main" val="152889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CE1A-DC19-40EE-A1DE-7B395FD4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 Order Value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9ECBA-5378-4629-92DF-0B750F3201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2934"/>
            <a:ext cx="4877911" cy="35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839F66-1F84-429A-A0D8-E21F8599A6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00" y="2097450"/>
            <a:ext cx="4509527" cy="338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781AF-5072-4879-9AFA-E306955FA6CA}"/>
              </a:ext>
            </a:extLst>
          </p:cNvPr>
          <p:cNvSpPr txBox="1"/>
          <p:nvPr/>
        </p:nvSpPr>
        <p:spPr>
          <a:xfrm>
            <a:off x="1504837" y="1728118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Historgram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DA7DB-E93A-46B5-A9EF-D72FC311D55E}"/>
              </a:ext>
            </a:extLst>
          </p:cNvPr>
          <p:cNvSpPr txBox="1"/>
          <p:nvPr/>
        </p:nvSpPr>
        <p:spPr>
          <a:xfrm>
            <a:off x="6096000" y="1728118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Boxplot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4AE4A-9C01-4123-A0EA-453C6949F213}"/>
              </a:ext>
            </a:extLst>
          </p:cNvPr>
          <p:cNvSpPr txBox="1"/>
          <p:nvPr/>
        </p:nvSpPr>
        <p:spPr>
          <a:xfrm>
            <a:off x="704675" y="5855516"/>
            <a:ext cx="1058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 of Traffic have Order value &lt; $200 for Order value &gt;0. Middle 50% of Traffic between Order Value 50$ and 200$</a:t>
            </a:r>
          </a:p>
        </p:txBody>
      </p:sp>
    </p:spTree>
    <p:extLst>
      <p:ext uri="{BB962C8B-B14F-4D97-AF65-F5344CB8AC3E}">
        <p14:creationId xmlns:p14="http://schemas.microsoft.com/office/powerpoint/2010/main" val="21239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9111-4D3F-4607-8265-56024847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Avg. Conversion Probability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A480A-CBE0-457B-B352-9CEE8DBDD1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863"/>
            <a:ext cx="4801694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980C75-0D04-4844-8644-3445FA3378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45" y="2330862"/>
            <a:ext cx="4471419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2B821-F82D-44AD-93C9-2E6BF46BDDB9}"/>
              </a:ext>
            </a:extLst>
          </p:cNvPr>
          <p:cNvSpPr txBox="1"/>
          <p:nvPr/>
        </p:nvSpPr>
        <p:spPr>
          <a:xfrm>
            <a:off x="1320279" y="1961530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Historgram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DD905-B455-4E6D-B6C4-8A44B8F67C1D}"/>
              </a:ext>
            </a:extLst>
          </p:cNvPr>
          <p:cNvSpPr txBox="1"/>
          <p:nvPr/>
        </p:nvSpPr>
        <p:spPr>
          <a:xfrm>
            <a:off x="6615417" y="1961530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Boxplot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6580F-0069-48C7-9B6C-AFD81D77225D}"/>
              </a:ext>
            </a:extLst>
          </p:cNvPr>
          <p:cNvSpPr txBox="1"/>
          <p:nvPr/>
        </p:nvSpPr>
        <p:spPr>
          <a:xfrm>
            <a:off x="838200" y="5856389"/>
            <a:ext cx="1107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 of Traffic have Conversion Probability &lt; 4% . Middle 50% of Traffic have conversion probability between 1 and 4</a:t>
            </a:r>
          </a:p>
        </p:txBody>
      </p:sp>
    </p:spTree>
    <p:extLst>
      <p:ext uri="{BB962C8B-B14F-4D97-AF65-F5344CB8AC3E}">
        <p14:creationId xmlns:p14="http://schemas.microsoft.com/office/powerpoint/2010/main" val="34130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17C7-EB20-4BA6-B679-37D7C6AC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 #Sessions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57FED5-D446-4174-A79F-5BDBBDB8AF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2082"/>
            <a:ext cx="4903317" cy="36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1CAAFC5-050E-422D-B511-5CCE2A897B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85" y="2072081"/>
            <a:ext cx="4471419" cy="33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13E11-292C-4D5D-9217-66BB1E726191}"/>
              </a:ext>
            </a:extLst>
          </p:cNvPr>
          <p:cNvSpPr txBox="1"/>
          <p:nvPr/>
        </p:nvSpPr>
        <p:spPr>
          <a:xfrm>
            <a:off x="838200" y="5809069"/>
            <a:ext cx="1107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 of Traffic have # Sessions&lt; 25. Middle 50% of Traffic have #Sessions between 15 and 25</a:t>
            </a:r>
          </a:p>
        </p:txBody>
      </p:sp>
    </p:spTree>
    <p:extLst>
      <p:ext uri="{BB962C8B-B14F-4D97-AF65-F5344CB8AC3E}">
        <p14:creationId xmlns:p14="http://schemas.microsoft.com/office/powerpoint/2010/main" val="72435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B188-0A7C-41CD-AF92-7807C273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Avg Session Duration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8D9E11-7A16-49E7-A5AF-128BC33F686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84" y="2330863"/>
            <a:ext cx="4966832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C6FB1CD-4E32-4CB9-A4C5-9B7EFB3F0C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068" y="2330863"/>
            <a:ext cx="4471419" cy="32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95FE9-AB67-46DA-A9DA-B3207367FF02}"/>
              </a:ext>
            </a:extLst>
          </p:cNvPr>
          <p:cNvSpPr txBox="1"/>
          <p:nvPr/>
        </p:nvSpPr>
        <p:spPr>
          <a:xfrm>
            <a:off x="838199" y="5809069"/>
            <a:ext cx="111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 of Traffic have # Avg Session Duration&lt; 200 seconds. Middle 50% of Traffic have # Avg Session Duration between 70 and 200 seconds</a:t>
            </a:r>
          </a:p>
        </p:txBody>
      </p:sp>
    </p:spTree>
    <p:extLst>
      <p:ext uri="{BB962C8B-B14F-4D97-AF65-F5344CB8AC3E}">
        <p14:creationId xmlns:p14="http://schemas.microsoft.com/office/powerpoint/2010/main" val="310710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208F-3BF0-4E06-B7A3-7463285A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Conversion Probability vs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A5BF-D585-4D4F-9E3A-1A141179E3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Median Conversion Rate higher on ‘other devices’- This may be due to the Small Sample Size</a:t>
            </a:r>
          </a:p>
          <a:p>
            <a:r>
              <a:rPr lang="en-US" dirty="0"/>
              <a:t>Median Conversion Rate is Higher on Desktops than Mobile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36469C-4E3A-4C68-8002-17421B2BE2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94" y="1690688"/>
            <a:ext cx="4695773" cy="45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78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261C-A329-4DCB-BF74-4235F960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Average Session Duration vs Device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8DFBB-51F1-40F0-B0EA-42172CB3C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Other Devices have a higher median session duration</a:t>
            </a:r>
          </a:p>
          <a:p>
            <a:r>
              <a:rPr lang="en-US" dirty="0"/>
              <a:t>The Median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Quartile Session Duration is Much higher on Desktops than Mobile</a:t>
            </a:r>
          </a:p>
          <a:p>
            <a:endParaRPr lang="en-US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1CD7FD8E-1D17-410E-9D42-D75F26E2CA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87" y="1825625"/>
            <a:ext cx="44010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83B5-BC51-4F87-BB78-2D5CB35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Users vs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7BB7-4C7A-47E4-8D9F-6322D9269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Median Number of New Users is much higher on Desktops than Mobile</a:t>
            </a:r>
          </a:p>
          <a:p>
            <a:r>
              <a:rPr lang="en-US" dirty="0"/>
              <a:t>Most New users use Desktop While visiting the site/medium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07DA46E-64E4-446F-93C2-5111A5F6B5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09" y="1690688"/>
            <a:ext cx="4537504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587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Analysis for Users</vt:lpstr>
      <vt:lpstr>Univariate Analysis </vt:lpstr>
      <vt:lpstr>Avg Order Value</vt:lpstr>
      <vt:lpstr>Avg. Conversion Probability </vt:lpstr>
      <vt:lpstr>Avg #Sessions</vt:lpstr>
      <vt:lpstr>Avg Session Duration </vt:lpstr>
      <vt:lpstr>Avg. Conversion Probability vs device</vt:lpstr>
      <vt:lpstr> Average Session Duration vs Device</vt:lpstr>
      <vt:lpstr>New Users vs Device</vt:lpstr>
      <vt:lpstr>Avg Order Value vs Device </vt:lpstr>
      <vt:lpstr>Correlation Matrix- Continuous Variables</vt:lpstr>
      <vt:lpstr>   Continuous Variable  Plots</vt:lpstr>
      <vt:lpstr>Insights from Exploratory Data Analysis</vt:lpstr>
      <vt:lpstr> Top 3 Insights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Users</dc:title>
  <dc:creator>ritvik</dc:creator>
  <cp:lastModifiedBy>ritvik</cp:lastModifiedBy>
  <cp:revision>19</cp:revision>
  <dcterms:created xsi:type="dcterms:W3CDTF">2020-06-30T12:58:49Z</dcterms:created>
  <dcterms:modified xsi:type="dcterms:W3CDTF">2020-06-30T16:18:41Z</dcterms:modified>
</cp:coreProperties>
</file>