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40"/>
  </p:notesMasterIdLst>
  <p:sldIdLst>
    <p:sldId id="256" r:id="rId2"/>
    <p:sldId id="260" r:id="rId3"/>
    <p:sldId id="289" r:id="rId4"/>
    <p:sldId id="288" r:id="rId5"/>
    <p:sldId id="257" r:id="rId6"/>
    <p:sldId id="267" r:id="rId7"/>
    <p:sldId id="280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71" r:id="rId18"/>
    <p:sldId id="269" r:id="rId19"/>
    <p:sldId id="272" r:id="rId20"/>
    <p:sldId id="270" r:id="rId21"/>
    <p:sldId id="273" r:id="rId22"/>
    <p:sldId id="292" r:id="rId23"/>
    <p:sldId id="274" r:id="rId24"/>
    <p:sldId id="293" r:id="rId25"/>
    <p:sldId id="275" r:id="rId26"/>
    <p:sldId id="276" r:id="rId27"/>
    <p:sldId id="290" r:id="rId28"/>
    <p:sldId id="291" r:id="rId29"/>
    <p:sldId id="294" r:id="rId30"/>
    <p:sldId id="277" r:id="rId31"/>
    <p:sldId id="278" r:id="rId32"/>
    <p:sldId id="279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1965" autoAdjust="0"/>
  </p:normalViewPr>
  <p:slideViewPr>
    <p:cSldViewPr snapToGrid="0">
      <p:cViewPr varScale="1">
        <p:scale>
          <a:sx n="71" d="100"/>
          <a:sy n="71" d="100"/>
        </p:scale>
        <p:origin x="14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7E7E5-2711-47AB-AED4-6E71A57456B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A8BF4-59E2-45DC-AF78-7F89C891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above slide we can see that the first difference of the data, looks very much like a white noise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2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XOM as target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8BF4-59E2-45DC-AF78-7F89C891D5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C7A5-0907-4E53-AAE1-FD03EA364AD0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990-A6E5-48D4-88E8-355B815EAB2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53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990-A6E5-48D4-88E8-355B815EAB2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6339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D5A7-A74E-493A-B198-4A66E03AF243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990-A6E5-48D4-88E8-355B815EAB2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57786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2990-A6E5-48D4-88E8-355B815EAB2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756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804D-929C-4028-B1D1-2D99CA647284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7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5C7D-C345-42AC-9A01-8B5D822C051E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35C-3522-4CFB-9A11-D3D5A6DC6055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ADCB-7B17-4FF3-A10D-B77671E821E0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49D-15DF-4EA4-A665-30F3124BF214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E745-DBFC-4A80-8DE9-251F31EE5EDC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0D6A-4B2E-4CDE-981E-2A1D3175BA06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043-17E5-4233-B85F-85F5E238B96B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3FE6-7505-4734-A892-9D7644B5D69B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6CE-196D-4191-965F-F3A596C829FA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2990-A6E5-48D4-88E8-355B815EAB26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Econometric Analysis of XOM stock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EB5BA2-3984-4DD0-94EC-B550A4F5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8A2-8F83-471F-B456-55ED099B7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211" y="2341805"/>
            <a:ext cx="6381227" cy="1087194"/>
          </a:xfrm>
        </p:spPr>
        <p:txBody>
          <a:bodyPr/>
          <a:lstStyle/>
          <a:p>
            <a:pPr algn="ctr"/>
            <a:r>
              <a:rPr lang="en-US" sz="2400" dirty="0"/>
              <a:t>Stat 626 Presentation</a:t>
            </a:r>
            <a:br>
              <a:rPr lang="en-US" sz="2400" dirty="0"/>
            </a:br>
            <a:r>
              <a:rPr lang="en-US" sz="2400" dirty="0"/>
              <a:t>Topic: Econometric Analysis of XOM stock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3620-E1D3-4AE1-A45E-1DE1118AD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1 :</a:t>
            </a:r>
            <a:r>
              <a:rPr lang="en-US" dirty="0" err="1"/>
              <a:t>Gourav</a:t>
            </a:r>
            <a:r>
              <a:rPr lang="en-US" dirty="0"/>
              <a:t> Ghoshal, </a:t>
            </a:r>
            <a:r>
              <a:rPr lang="en-US" dirty="0" err="1"/>
              <a:t>Tzuhao</a:t>
            </a:r>
            <a:r>
              <a:rPr lang="en-US" dirty="0"/>
              <a:t> Chin, Pranav </a:t>
            </a:r>
            <a:r>
              <a:rPr lang="en-US" dirty="0" err="1"/>
              <a:t>Dharmadhikari</a:t>
            </a:r>
            <a:r>
              <a:rPr lang="en-US" dirty="0"/>
              <a:t>, Ritvik </a:t>
            </a:r>
            <a:r>
              <a:rPr lang="en-US" dirty="0" err="1"/>
              <a:t>Dhupkar</a:t>
            </a:r>
            <a:r>
              <a:rPr lang="en-US" dirty="0"/>
              <a:t>, </a:t>
            </a:r>
            <a:r>
              <a:rPr lang="en-US" dirty="0" err="1"/>
              <a:t>Maitrayee</a:t>
            </a:r>
            <a:r>
              <a:rPr lang="en-US" dirty="0"/>
              <a:t> </a:t>
            </a:r>
            <a:r>
              <a:rPr lang="en-US" dirty="0" err="1"/>
              <a:t>Atre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DA72E-43F3-41A1-B9B9-0EDC33B7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16166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7680-B186-4FAB-938C-3E7A7BE2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Detecting Periodicity</a:t>
            </a:r>
          </a:p>
        </p:txBody>
      </p:sp>
      <p:pic>
        <p:nvPicPr>
          <p:cNvPr id="4" name="Content Placeholder 3" descr="D:\USA\Isen MS\Stat 626\project\plots\only exxon\long &amp; short season.png">
            <a:extLst>
              <a:ext uri="{FF2B5EF4-FFF2-40B4-BE49-F238E27FC236}">
                <a16:creationId xmlns:a16="http://schemas.microsoft.com/office/drawing/2014/main" id="{1D662DC8-BBDF-480F-94F2-7C99E28892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7" y="1602890"/>
            <a:ext cx="6533669" cy="295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31438-430F-4400-87A7-1578FF4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8A180-A3CF-4510-A081-3286B67B505E}"/>
              </a:ext>
            </a:extLst>
          </p:cNvPr>
          <p:cNvSpPr txBox="1"/>
          <p:nvPr/>
        </p:nvSpPr>
        <p:spPr>
          <a:xfrm>
            <a:off x="612887" y="4851053"/>
            <a:ext cx="698709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Short term -  differencing of 12 months looks like white noise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Let’s decompose to see further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6332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F685-5833-42FD-889B-225AF397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84637"/>
            <a:ext cx="6447501" cy="664285"/>
          </a:xfrm>
        </p:spPr>
        <p:txBody>
          <a:bodyPr/>
          <a:lstStyle/>
          <a:p>
            <a:pPr algn="ctr"/>
            <a:r>
              <a:rPr lang="en-US" sz="2800" dirty="0"/>
              <a:t>Decomposing</a:t>
            </a:r>
            <a:r>
              <a:rPr lang="en-US" dirty="0"/>
              <a:t> </a:t>
            </a:r>
            <a:r>
              <a:rPr lang="en-US" sz="2800" dirty="0"/>
              <a:t>Trends</a:t>
            </a:r>
          </a:p>
        </p:txBody>
      </p:sp>
      <p:pic>
        <p:nvPicPr>
          <p:cNvPr id="4" name="Content Placeholder 3" descr="D:\USA\Isen MS\Stat 626\project\plots\only exxon\decompose.png">
            <a:extLst>
              <a:ext uri="{FF2B5EF4-FFF2-40B4-BE49-F238E27FC236}">
                <a16:creationId xmlns:a16="http://schemas.microsoft.com/office/drawing/2014/main" id="{AA64CB26-438A-4802-BE81-DED75ADC5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0" y="1596598"/>
            <a:ext cx="5737284" cy="29110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8ECCD-6AD7-495B-AD60-A61689D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5B637-CAEB-4CC4-A3FE-9CDB41A98C67}"/>
              </a:ext>
            </a:extLst>
          </p:cNvPr>
          <p:cNvSpPr txBox="1"/>
          <p:nvPr/>
        </p:nvSpPr>
        <p:spPr>
          <a:xfrm>
            <a:off x="863110" y="5018905"/>
            <a:ext cx="795547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Increasing trend   and   Annual Seasonality     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Stock price is high in quarter 2 and low in quarter 3, with quarter 1 and 4 being intermediate </a:t>
            </a:r>
            <a:r>
              <a:rPr lang="en-US" sz="1350" dirty="0"/>
              <a:t>                                                                                                                            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6811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D0DC-E189-4B45-9288-45054E41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22538"/>
            <a:ext cx="6447501" cy="583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Monthplot</a:t>
            </a:r>
            <a:endParaRPr lang="en-US" sz="2800" dirty="0"/>
          </a:p>
        </p:txBody>
      </p:sp>
      <p:pic>
        <p:nvPicPr>
          <p:cNvPr id="4" name="Content Placeholder 3" descr="D:\USA\Isen MS\Stat 626\project\plots\only exxon\monthplot.png">
            <a:extLst>
              <a:ext uri="{FF2B5EF4-FFF2-40B4-BE49-F238E27FC236}">
                <a16:creationId xmlns:a16="http://schemas.microsoft.com/office/drawing/2014/main" id="{056A9C93-315B-4730-8820-D0220D4CBD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5" y="1898053"/>
            <a:ext cx="6696636" cy="31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81C84-0779-419A-BCA4-F7A862EC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38794-6442-4347-B194-37BFAF2CBC4A}"/>
              </a:ext>
            </a:extLst>
          </p:cNvPr>
          <p:cNvSpPr txBox="1"/>
          <p:nvPr/>
        </p:nvSpPr>
        <p:spPr>
          <a:xfrm>
            <a:off x="798755" y="4980118"/>
            <a:ext cx="73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See Short and Long- term periodicity in first difference</a:t>
            </a:r>
          </a:p>
        </p:txBody>
      </p:sp>
    </p:spTree>
    <p:extLst>
      <p:ext uri="{BB962C8B-B14F-4D97-AF65-F5344CB8AC3E}">
        <p14:creationId xmlns:p14="http://schemas.microsoft.com/office/powerpoint/2010/main" val="40871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24E331-64F2-4DA8-83C1-A810423A39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599" y="77973"/>
                <a:ext cx="6347713" cy="1320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ACF and PCF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𝑋𝑂𝑀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24E331-64F2-4DA8-83C1-A810423A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599" y="77973"/>
                <a:ext cx="6347713" cy="1320800"/>
              </a:xfrm>
              <a:blipFill>
                <a:blip r:embed="rId3"/>
                <a:stretch>
                  <a:fillRect l="-1921"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D:\USA\Isen MS\Stat 626\project\plots\only exxon\acf&amp;pacf.png">
            <a:extLst>
              <a:ext uri="{FF2B5EF4-FFF2-40B4-BE49-F238E27FC236}">
                <a16:creationId xmlns:a16="http://schemas.microsoft.com/office/drawing/2014/main" id="{FECD757B-6EB5-4A69-AE84-6907FF6FA8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7" y="1196256"/>
            <a:ext cx="6333564" cy="36124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ABB25-08D3-46DA-A10F-ACBED21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Econometric Analysis of XOM stock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40284C-57F2-42F9-8CC6-50ED3DFD2DD6}"/>
                  </a:ext>
                </a:extLst>
              </p:cNvPr>
              <p:cNvSpPr txBox="1"/>
              <p:nvPr/>
            </p:nvSpPr>
            <p:spPr>
              <a:xfrm>
                <a:off x="452207" y="4929160"/>
                <a:ext cx="8546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ACF cuts off after lag 1-&gt; MA(1)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PACF cuts off after lag 2 -&gt; AR(2)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ARMA (2,1) with difference 1 -&gt;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SARIMA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 2,1,0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40284C-57F2-42F9-8CC6-50ED3DFD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07" y="4929160"/>
                <a:ext cx="8546949" cy="1200329"/>
              </a:xfrm>
              <a:prstGeom prst="rect">
                <a:avLst/>
              </a:prstGeom>
              <a:blipFill>
                <a:blip r:embed="rId5"/>
                <a:stretch>
                  <a:fillRect l="-428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98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86535-BCA4-4EEF-903D-A9842C0B58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817" y="451512"/>
                <a:ext cx="7969025" cy="1035696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3100" dirty="0"/>
                  <a:t>Analysis of Model1-&gt; </a:t>
                </a:r>
                <a:br>
                  <a:rPr lang="en-US" sz="31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100" dirty="0">
                          <a:latin typeface="Cambria Math" panose="02040503050406030204" pitchFamily="18" charset="0"/>
                        </a:rPr>
                        <m:t>SARIMA</m:t>
                      </m:r>
                      <m:r>
                        <a:rPr lang="en-US" sz="3100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10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100" dirty="0">
                              <a:latin typeface="Cambria Math" panose="02040503050406030204" pitchFamily="18" charset="0"/>
                            </a:rPr>
                            <m:t>, 2,1,0</m:t>
                          </m:r>
                        </m:e>
                      </m:d>
                      <m:r>
                        <a:rPr lang="en-US" sz="310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1,0,0</m:t>
                              </m:r>
                            </m:e>
                          </m:d>
                        </m:e>
                        <m:sub>
                          <m:r>
                            <a:rPr lang="en-US" sz="3100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86535-BCA4-4EEF-903D-A9842C0B5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817" y="451512"/>
                <a:ext cx="7969025" cy="1035696"/>
              </a:xfrm>
              <a:blipFill>
                <a:blip r:embed="rId2"/>
                <a:stretch>
                  <a:fillRect l="-1607" t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D:\USA\Isen MS\Stat 626\project\plots\only exxon\SARIMA model.png">
            <a:extLst>
              <a:ext uri="{FF2B5EF4-FFF2-40B4-BE49-F238E27FC236}">
                <a16:creationId xmlns:a16="http://schemas.microsoft.com/office/drawing/2014/main" id="{992FD073-3C60-4153-8DE1-A160CAC0FE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2" y="1777701"/>
            <a:ext cx="6447500" cy="3302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B8EC3-3385-4F43-A01B-08FC271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848C1-2CC0-456E-8FEF-AB68F540CB9A}"/>
              </a:ext>
            </a:extLst>
          </p:cNvPr>
          <p:cNvSpPr txBox="1"/>
          <p:nvPr/>
        </p:nvSpPr>
        <p:spPr>
          <a:xfrm>
            <a:off x="516367" y="5335793"/>
            <a:ext cx="66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difference taken considering periodicity of 12 months</a:t>
            </a:r>
          </a:p>
        </p:txBody>
      </p:sp>
    </p:spTree>
    <p:extLst>
      <p:ext uri="{BB962C8B-B14F-4D97-AF65-F5344CB8AC3E}">
        <p14:creationId xmlns:p14="http://schemas.microsoft.com/office/powerpoint/2010/main" val="138395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5FECA3A-3226-4C41-82CE-6CD7CF8B5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0550" y="627610"/>
                <a:ext cx="6447501" cy="69655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SARIMA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, 2,1,0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dirty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Model Parameters Prediction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5FECA3A-3226-4C41-82CE-6CD7CF8B5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0550" y="627610"/>
                <a:ext cx="6447501" cy="696558"/>
              </a:xfrm>
              <a:blipFill>
                <a:blip r:embed="rId2"/>
                <a:stretch>
                  <a:fillRect l="-1985" t="-8772" b="-6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FD6DD-A08D-4150-898B-1A21C3F5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079" y="1784030"/>
            <a:ext cx="3139217" cy="432197"/>
          </a:xfrm>
        </p:spPr>
        <p:txBody>
          <a:bodyPr/>
          <a:lstStyle/>
          <a:p>
            <a:r>
              <a:rPr lang="en-US" dirty="0"/>
              <a:t>Forecast </a:t>
            </a:r>
          </a:p>
        </p:txBody>
      </p:sp>
      <p:pic>
        <p:nvPicPr>
          <p:cNvPr id="11" name="Content Placeholder 10" descr="D:\USA\Isen MS\Stat 626\project\plots\only exxon\SARIMA pred.png">
            <a:extLst>
              <a:ext uri="{FF2B5EF4-FFF2-40B4-BE49-F238E27FC236}">
                <a16:creationId xmlns:a16="http://schemas.microsoft.com/office/drawing/2014/main" id="{E327F8FF-D491-4B80-8762-5426AC639C6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2" y="2495775"/>
            <a:ext cx="3706234" cy="3248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37C036-6C8B-4C89-84A2-BE6DAE8B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8213" y="1784030"/>
            <a:ext cx="3090672" cy="576262"/>
          </a:xfrm>
        </p:spPr>
        <p:txBody>
          <a:bodyPr/>
          <a:lstStyle/>
          <a:p>
            <a:r>
              <a:rPr lang="en-US" dirty="0"/>
              <a:t>Coefficient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12630-6914-4161-B7EC-5E43D232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C45EB1-CB17-4459-8C6E-831519ABFA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08213" y="2692666"/>
            <a:ext cx="3706234" cy="27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E3773AF-271B-40EE-B964-AC04DFA9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185865"/>
          </a:xfrm>
        </p:spPr>
        <p:txBody>
          <a:bodyPr>
            <a:normAutofit/>
          </a:bodyPr>
          <a:lstStyle/>
          <a:p>
            <a:r>
              <a:rPr lang="en-US" sz="2800" dirty="0"/>
              <a:t>Part II: Regression Analysis of Exxon Stock with NYSE ACRA Index (XOI)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9B2D5-438C-4B8B-AECD-AA8CAA5F5E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385" y="1846564"/>
            <a:ext cx="3446033" cy="3829674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69EB1D5-C51B-4651-9984-518BE9742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18" y="2160590"/>
            <a:ext cx="4353242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Plot Of NYSE ACRA Oil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Weighted Index of Stock Prices of a</a:t>
            </a:r>
          </a:p>
          <a:p>
            <a:pPr marL="0" indent="0">
              <a:buNone/>
            </a:pPr>
            <a:r>
              <a:rPr lang="en-US" dirty="0"/>
              <a:t> 	Number of O&amp;G Companies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Exxon Mobil  Significant part of the</a:t>
            </a:r>
          </a:p>
          <a:p>
            <a:pPr marL="0" indent="0">
              <a:buNone/>
            </a:pPr>
            <a:r>
              <a:rPr lang="en-US" dirty="0"/>
              <a:t>	Index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36E25-C313-4315-B64E-4FE5BEF9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141767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A46C6C-E6F5-47F6-A4E6-CEE73CAC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27" y="446277"/>
            <a:ext cx="6979322" cy="929757"/>
          </a:xfrm>
        </p:spPr>
        <p:txBody>
          <a:bodyPr>
            <a:noAutofit/>
          </a:bodyPr>
          <a:lstStyle/>
          <a:p>
            <a:r>
              <a:rPr lang="en-US" sz="2800" dirty="0"/>
              <a:t>Cross- Correlation Plot of XOM stock and XOI Index (lagged)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7B61F7-7577-4697-8560-057647708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4" y="1586898"/>
            <a:ext cx="8414487" cy="42436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CE0947-A370-4368-B080-5EFF9103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214875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ADE8E-9A71-47B3-9D88-B32FCF5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01265"/>
            <a:ext cx="6942269" cy="716729"/>
          </a:xfrm>
        </p:spPr>
        <p:txBody>
          <a:bodyPr>
            <a:normAutofit/>
          </a:bodyPr>
          <a:lstStyle/>
          <a:p>
            <a:r>
              <a:rPr lang="en-US" sz="2800" dirty="0"/>
              <a:t>First Difference Plot of XOI index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82E14C-DD31-42F7-BEBE-1F689B83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04" y="1788960"/>
            <a:ext cx="5666898" cy="3881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4DCD2-ABE1-40DE-9F74-A0C588C1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177784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B00AC-51E4-40B0-8CC9-E22AC67B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1512"/>
            <a:ext cx="6447501" cy="744967"/>
          </a:xfrm>
        </p:spPr>
        <p:txBody>
          <a:bodyPr>
            <a:noAutofit/>
          </a:bodyPr>
          <a:lstStyle/>
          <a:p>
            <a:r>
              <a:rPr lang="en-US" sz="2800" dirty="0"/>
              <a:t>Regression Analysis of XOM vs XOI  (Model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98C241-9074-45EB-85CD-930F81739D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488614"/>
                <a:ext cx="3088109" cy="388077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Model</a:t>
                </a:r>
                <a:r>
                  <a:rPr lang="en-US" dirty="0"/>
                  <a:t> 1 -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98C241-9074-45EB-85CD-930F81739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488614"/>
                <a:ext cx="3088109" cy="3880772"/>
              </a:xfrm>
              <a:blipFill>
                <a:blip r:embed="rId2"/>
                <a:stretch>
                  <a:fillRect l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3A2B2F-370E-4604-8B7E-5CDC32C28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5212" y="1488614"/>
            <a:ext cx="3834233" cy="38177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2BCEB-A528-41FA-8850-2F5F7F5F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35751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754B-7F01-40DD-BEB9-2FAA0263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9045"/>
          </a:xfrm>
        </p:spPr>
        <p:txBody>
          <a:bodyPr>
            <a:normAutofit/>
          </a:bodyPr>
          <a:lstStyle/>
          <a:p>
            <a:r>
              <a:rPr lang="en-US" sz="2800" dirty="0"/>
              <a:t>Group Members and Task Allocations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1148178-41F7-43E8-B745-F50838C21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173119"/>
              </p:ext>
            </p:extLst>
          </p:nvPr>
        </p:nvGraphicFramePr>
        <p:xfrm>
          <a:off x="527539" y="2776171"/>
          <a:ext cx="6838217" cy="2308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8969">
                  <a:extLst>
                    <a:ext uri="{9D8B030D-6E8A-4147-A177-3AD203B41FA5}">
                      <a16:colId xmlns:a16="http://schemas.microsoft.com/office/drawing/2014/main" val="2177189353"/>
                    </a:ext>
                  </a:extLst>
                </a:gridCol>
                <a:gridCol w="1789248">
                  <a:extLst>
                    <a:ext uri="{9D8B030D-6E8A-4147-A177-3AD203B41FA5}">
                      <a16:colId xmlns:a16="http://schemas.microsoft.com/office/drawing/2014/main" val="3820885178"/>
                    </a:ext>
                  </a:extLst>
                </a:gridCol>
              </a:tblGrid>
              <a:tr h="186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Tasks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extLst>
                  <a:ext uri="{0D108BD9-81ED-4DB2-BD59-A6C34878D82A}">
                    <a16:rowId xmlns:a16="http://schemas.microsoft.com/office/drawing/2014/main" val="38069211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Ritvik </a:t>
                      </a:r>
                      <a:r>
                        <a:rPr lang="en-US" sz="1100" u="none" strike="noStrike" dirty="0" err="1">
                          <a:effectLst/>
                        </a:rPr>
                        <a:t>Dhupkar</a:t>
                      </a:r>
                      <a:r>
                        <a:rPr lang="en-US" sz="1100" u="none" strike="noStrike" dirty="0">
                          <a:effectLst/>
                        </a:rPr>
                        <a:t> (L)  (Group Leader)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Coding, Presentation and report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extLst>
                  <a:ext uri="{0D108BD9-81ED-4DB2-BD59-A6C34878D82A}">
                    <a16:rowId xmlns:a16="http://schemas.microsoft.com/office/drawing/2014/main" val="1968631906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Gourav</a:t>
                      </a:r>
                      <a:r>
                        <a:rPr lang="en-US" sz="1100" u="none" strike="noStrike" dirty="0">
                          <a:effectLst/>
                        </a:rPr>
                        <a:t> Ghoshal (L)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Coding, Presentation and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extLst>
                  <a:ext uri="{0D108BD9-81ED-4DB2-BD59-A6C34878D82A}">
                    <a16:rowId xmlns:a16="http://schemas.microsoft.com/office/drawing/2014/main" val="1645591614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Maitrayee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Atre</a:t>
                      </a:r>
                      <a:r>
                        <a:rPr lang="en-US" sz="1100" u="none" strike="noStrike" dirty="0">
                          <a:effectLst/>
                        </a:rPr>
                        <a:t> (D)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Coding, Presentation and report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extLst>
                  <a:ext uri="{0D108BD9-81ED-4DB2-BD59-A6C34878D82A}">
                    <a16:rowId xmlns:a16="http://schemas.microsoft.com/office/drawing/2014/main" val="1111755498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Pranav </a:t>
                      </a:r>
                      <a:r>
                        <a:rPr lang="en-US" sz="1100" u="none" strike="noStrike" dirty="0" err="1">
                          <a:effectLst/>
                        </a:rPr>
                        <a:t>Dharmadhikari</a:t>
                      </a:r>
                      <a:r>
                        <a:rPr lang="en-US" sz="1100" u="none" strike="noStrike" dirty="0">
                          <a:effectLst/>
                        </a:rPr>
                        <a:t> (D)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Coding, Presentation and report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extLst>
                  <a:ext uri="{0D108BD9-81ED-4DB2-BD59-A6C34878D82A}">
                    <a16:rowId xmlns:a16="http://schemas.microsoft.com/office/drawing/2014/main" val="662514000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Tzuhao</a:t>
                      </a:r>
                      <a:r>
                        <a:rPr lang="en-US" sz="1100" u="none" strike="noStrike" dirty="0">
                          <a:effectLst/>
                        </a:rPr>
                        <a:t> Chin (D)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Coding, Presentation and report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1" marR="3961" marT="3961" marB="0" anchor="b"/>
                </a:tc>
                <a:extLst>
                  <a:ext uri="{0D108BD9-81ED-4DB2-BD59-A6C34878D82A}">
                    <a16:rowId xmlns:a16="http://schemas.microsoft.com/office/drawing/2014/main" val="345843503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EF94-AE47-4FB4-B252-2D2E9D70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339799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67E65-CBD3-4C72-8DA6-132C7E7A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1512"/>
            <a:ext cx="6447501" cy="688490"/>
          </a:xfrm>
        </p:spPr>
        <p:txBody>
          <a:bodyPr>
            <a:normAutofit/>
          </a:bodyPr>
          <a:lstStyle/>
          <a:p>
            <a:r>
              <a:rPr lang="en-US" sz="2800" dirty="0"/>
              <a:t>Diagnostic Plots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10904-9ADE-455C-A49D-864C4046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06" y="1455732"/>
            <a:ext cx="3139217" cy="432197"/>
          </a:xfrm>
        </p:spPr>
        <p:txBody>
          <a:bodyPr/>
          <a:lstStyle/>
          <a:p>
            <a:r>
              <a:rPr lang="en-US" dirty="0"/>
              <a:t>Residual Vs fitted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4D0E94-B60D-4401-A345-CC76491E2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06" y="2400809"/>
            <a:ext cx="3138488" cy="289262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85D204-D738-4472-91DF-95129A6E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3349" y="1455732"/>
            <a:ext cx="3139214" cy="432197"/>
          </a:xfrm>
        </p:spPr>
        <p:txBody>
          <a:bodyPr/>
          <a:lstStyle/>
          <a:p>
            <a:r>
              <a:rPr lang="en-US" dirty="0"/>
              <a:t>Normal Q-Q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40A66-715A-4F80-A8F9-BD4C5E922A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15954" y="2400809"/>
            <a:ext cx="3340571" cy="289262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C1A42-F9C6-4AAB-ACFC-0532CCB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216539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9FBE-048E-4D33-BF9B-35FA3E3B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2255"/>
          </a:xfrm>
        </p:spPr>
        <p:txBody>
          <a:bodyPr>
            <a:normAutofit/>
          </a:bodyPr>
          <a:lstStyle/>
          <a:p>
            <a:r>
              <a:rPr lang="en-US" sz="2800" dirty="0"/>
              <a:t>Diagnostic Plots (Part 2)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C0D0-7388-4291-AEA7-2FA7D395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804017"/>
            <a:ext cx="3452341" cy="432197"/>
          </a:xfrm>
        </p:spPr>
        <p:txBody>
          <a:bodyPr/>
          <a:lstStyle/>
          <a:p>
            <a:r>
              <a:rPr lang="en-US" dirty="0"/>
              <a:t>Sqrt(Residuals) vs Fitted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406015-A562-491E-AF73-C26024A98B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00" y="2236215"/>
            <a:ext cx="3138488" cy="321993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6E790-D7B9-48F3-A498-B95C8A723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6752" y="1401855"/>
            <a:ext cx="3139214" cy="432197"/>
          </a:xfrm>
        </p:spPr>
        <p:txBody>
          <a:bodyPr/>
          <a:lstStyle/>
          <a:p>
            <a:r>
              <a:rPr lang="en-US" dirty="0"/>
              <a:t>Cooks Distance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E9A5CE-F634-4820-A6D3-9D7AD31EA3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16287" y="2236214"/>
            <a:ext cx="3294517" cy="32199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DE387-3AB6-4CE4-946A-DA5FF6CE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310513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5506CF85-FA3A-4B07-9C90-A40DFD3FFB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599" y="609600"/>
                <a:ext cx="7254241" cy="1320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Timeseries plot of residuals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5506CF85-FA3A-4B07-9C90-A40DFD3FF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599" y="609600"/>
                <a:ext cx="7254241" cy="1320800"/>
              </a:xfrm>
              <a:blipFill>
                <a:blip r:embed="rId2"/>
                <a:stretch>
                  <a:fillRect l="-1681" t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BB604F-9176-4DB0-A88D-B20D6ED6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061" y="1488281"/>
            <a:ext cx="6718474" cy="388143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79D2F7-DF61-4B09-B8A4-F397DC20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Econometric Analysis of XOM stock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8C5E1-DACD-4520-A222-44E2110CB757}"/>
              </a:ext>
            </a:extLst>
          </p:cNvPr>
          <p:cNvSpPr txBox="1"/>
          <p:nvPr/>
        </p:nvSpPr>
        <p:spPr>
          <a:xfrm>
            <a:off x="930214" y="5369718"/>
            <a:ext cx="67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White Noise Process!!!</a:t>
            </a:r>
          </a:p>
        </p:txBody>
      </p:sp>
    </p:spTree>
    <p:extLst>
      <p:ext uri="{BB962C8B-B14F-4D97-AF65-F5344CB8AC3E}">
        <p14:creationId xmlns:p14="http://schemas.microsoft.com/office/powerpoint/2010/main" val="399080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C3C6-14D9-4C77-BF42-EBFEDAC2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43483" cy="1133139"/>
          </a:xfrm>
        </p:spPr>
        <p:txBody>
          <a:bodyPr>
            <a:noAutofit/>
          </a:bodyPr>
          <a:lstStyle/>
          <a:p>
            <a:r>
              <a:rPr lang="en-US" sz="2800" dirty="0"/>
              <a:t> Model 1 :- ACF &amp; PACF plots of Residuals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8FFE87-7B2D-4249-86EC-237688B77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6244"/>
            <a:ext cx="6348413" cy="38701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47786-C76E-45A9-8584-4B134418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78590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93BC4C-6E60-4CA7-B549-522B153748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Plot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93BC4C-6E60-4CA7-B549-522B1537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20EAE7-3336-4FD5-BA1D-BAE1F89E8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6771" y="1452283"/>
            <a:ext cx="7290458" cy="40663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33489-D001-4801-A779-7E317AE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A4164-6DFB-4F20-A026-13FAA3D33EDF}"/>
              </a:ext>
            </a:extLst>
          </p:cNvPr>
          <p:cNvSpPr txBox="1"/>
          <p:nvPr/>
        </p:nvSpPr>
        <p:spPr>
          <a:xfrm>
            <a:off x="926771" y="5766099"/>
            <a:ext cx="713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Closer to a White noise Process!!</a:t>
            </a:r>
          </a:p>
        </p:txBody>
      </p:sp>
    </p:spTree>
    <p:extLst>
      <p:ext uri="{BB962C8B-B14F-4D97-AF65-F5344CB8AC3E}">
        <p14:creationId xmlns:p14="http://schemas.microsoft.com/office/powerpoint/2010/main" val="183625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388807-C6BC-44D9-9BD8-7DBF0CF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77732"/>
            <a:ext cx="7472166" cy="984785"/>
          </a:xfrm>
        </p:spPr>
        <p:txBody>
          <a:bodyPr>
            <a:normAutofit fontScale="90000"/>
          </a:bodyPr>
          <a:lstStyle/>
          <a:p>
            <a:r>
              <a:rPr lang="en-US" dirty="0"/>
              <a:t>Plot Of first difference of Residuals</a:t>
            </a:r>
            <a:br>
              <a:rPr lang="en-US" dirty="0"/>
            </a:br>
            <a:r>
              <a:rPr lang="en-US" dirty="0"/>
              <a:t>ARIMA(0,1,0)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9222D6-B03A-445A-9A1B-CEADD549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62599"/>
            <a:ext cx="6697616" cy="30469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F19FB1-1A17-46BA-ADFB-590201E7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6EC3F-2E8C-4A3A-8BCB-5EEE676ADE57}"/>
                  </a:ext>
                </a:extLst>
              </p:cNvPr>
              <p:cNvSpPr txBox="1"/>
              <p:nvPr/>
            </p:nvSpPr>
            <p:spPr>
              <a:xfrm>
                <a:off x="644479" y="5009563"/>
                <a:ext cx="7472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Model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𝑁𝑜𝑖𝑠𝑒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6EC3F-2E8C-4A3A-8BCB-5EEE676A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79" y="5009563"/>
                <a:ext cx="7472166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70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CD95-3059-4296-922B-195A01CA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3 – Regression of  XOM with WTI ( Barrel Price)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1A6F1-E764-4814-AEB5-94AEEF3E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393" y="2173045"/>
            <a:ext cx="6447501" cy="32157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FB02D-DA29-46DA-8030-A67D87B4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394166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801-93B6-45DC-AA31-5F58A3F7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WTI Transformed Plots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C5780B7-3E6A-4185-B605-3392149F27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00" y="2361529"/>
            <a:ext cx="3138488" cy="2744861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612A81A-8B02-4EC8-86B0-258B20CFD3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15824" y="2240505"/>
            <a:ext cx="3139678" cy="27408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45F24-05E9-457E-8E36-F7C4160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375772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9A9AAB-A57A-4611-B637-52C187C3D1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599" y="609600"/>
                <a:ext cx="6347713" cy="870215"/>
              </a:xfrm>
            </p:spPr>
            <p:txBody>
              <a:bodyPr/>
              <a:lstStyle/>
              <a:p>
                <a:pPr algn="ctr"/>
                <a:r>
                  <a:rPr lang="en-US" dirty="0"/>
                  <a:t>  ACF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𝑊𝑇𝐼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9A9AAB-A57A-4611-B637-52C187C3D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599" y="609600"/>
                <a:ext cx="6347713" cy="870215"/>
              </a:xfrm>
              <a:blipFill>
                <a:blip r:embed="rId2"/>
                <a:stretch>
                  <a:fillRect t="-9790"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A33A4-A431-42D9-B1F4-C6D88DCF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E67E4-0CDA-4D54-BCBA-D46779108C43}"/>
              </a:ext>
            </a:extLst>
          </p:cNvPr>
          <p:cNvSpPr txBox="1"/>
          <p:nvPr/>
        </p:nvSpPr>
        <p:spPr>
          <a:xfrm>
            <a:off x="903642" y="5305306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 1, Lag 24  are significant in ACF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7FDCF2-CD18-4BAE-B00B-C7E217EB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942" y="1448441"/>
            <a:ext cx="6348413" cy="3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D243E-AD61-439D-BC62-9D8B997E05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ACF &amp; PACF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𝑋𝑂𝑀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D243E-AD61-439D-BC62-9D8B997E0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82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A41A1-1F01-44DA-8B07-F75C993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A4565F-82DE-471B-A49E-689683999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965" y="1386903"/>
            <a:ext cx="6348413" cy="3836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FC237E-D9AB-4A3B-911F-51992AA323CA}"/>
              </a:ext>
            </a:extLst>
          </p:cNvPr>
          <p:cNvSpPr txBox="1"/>
          <p:nvPr/>
        </p:nvSpPr>
        <p:spPr>
          <a:xfrm>
            <a:off x="903642" y="5305306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 1 is significant in ACF</a:t>
            </a:r>
          </a:p>
        </p:txBody>
      </p:sp>
    </p:spTree>
    <p:extLst>
      <p:ext uri="{BB962C8B-B14F-4D97-AF65-F5344CB8AC3E}">
        <p14:creationId xmlns:p14="http://schemas.microsoft.com/office/powerpoint/2010/main" val="303307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CB79-FC8E-47CF-B028-34D7B9F0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27529"/>
          </a:xfrm>
        </p:spPr>
        <p:txBody>
          <a:bodyPr>
            <a:normAutofit/>
          </a:bodyPr>
          <a:lstStyle/>
          <a:p>
            <a:r>
              <a:rPr lang="en-US" sz="2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158F-9C95-4BB7-950B-4619BCB7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98859"/>
            <a:ext cx="6347714" cy="3880773"/>
          </a:xfrm>
        </p:spPr>
        <p:txBody>
          <a:bodyPr/>
          <a:lstStyle/>
          <a:p>
            <a:r>
              <a:rPr lang="en-US" b="1" dirty="0"/>
              <a:t>Topic:- Econometric Analysis of Exxon Stock Price (XOM)  Data</a:t>
            </a:r>
          </a:p>
          <a:p>
            <a:r>
              <a:rPr lang="en-US" dirty="0"/>
              <a:t>Part I :  Time Series Analysis of The Exxon Stock (XOM)</a:t>
            </a:r>
          </a:p>
          <a:p>
            <a:r>
              <a:rPr lang="en-US" dirty="0"/>
              <a:t>Part II : Multivariate Timeseries analysis of Stock with Other  Variables like WTI (Barrel Price) and NYSE ACRA Oil &amp; Gas Stock Market Index</a:t>
            </a:r>
          </a:p>
          <a:p>
            <a:r>
              <a:rPr lang="en-US" dirty="0"/>
              <a:t>Test For Causality of rise/ fall in Stock Prices. Does Change in WTI cause a change in Stock Price?</a:t>
            </a:r>
          </a:p>
          <a:p>
            <a:r>
              <a:rPr lang="en-US" dirty="0"/>
              <a:t>Data obtained from Yahoo Finance, FRED</a:t>
            </a:r>
          </a:p>
          <a:p>
            <a:r>
              <a:rPr lang="en-US" dirty="0"/>
              <a:t>Monthly Data used for analysis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6ED20-5221-437A-8A29-FAEF11AB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2299631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87F8B6-34C4-467E-9B30-EC64CA4AAA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Correlation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𝑋𝑂𝑀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with lags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𝑊𝑇𝐼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87F8B6-34C4-467E-9B30-EC64CA4AA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02" t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AD082C-8852-4818-B71F-F38DE8A2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292" y="2143685"/>
            <a:ext cx="6189020" cy="30837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89AD5-0399-4940-AAFF-3D3918AB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97487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44AF-BB18-40E1-BE2F-5C39FB5C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Autoregression of WTI and XOM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3914E-CBB0-4878-826E-E7C586D0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32" y="2438401"/>
            <a:ext cx="7170128" cy="172682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F42BC-A794-4589-B605-E46290A7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73F0B4-4DCE-47CE-8B52-8052E5400F82}"/>
              </a:ext>
            </a:extLst>
          </p:cNvPr>
          <p:cNvSpPr txBox="1"/>
          <p:nvPr/>
        </p:nvSpPr>
        <p:spPr>
          <a:xfrm>
            <a:off x="508000" y="4743452"/>
            <a:ext cx="729328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Model Selection done on the basis of Schwarz Criteria (BIC)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Lowest BIC for lag 1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62228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ABBE-EF6E-414C-8893-28B457A7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Autoregression Equations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FE8BC-309D-47BD-8443-8DD4BF741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𝑡𝑟𝑒𝑛𝑑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𝑡𝑟𝑒𝑛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𝑑𝑙𝑥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𝑊𝑇𝐼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𝑋𝑂𝑀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sz="15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FE8BC-309D-47BD-8443-8DD4BF741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A0543-B483-48C4-B4C0-4C13AE4A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165299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646888-B073-4A12-A109-E62C7078FD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6485" y="721867"/>
                <a:ext cx="6447501" cy="6804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𝑊𝑇𝐼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as Target variable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646888-B073-4A12-A109-E62C7078F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6485" y="721867"/>
                <a:ext cx="6447501" cy="680421"/>
              </a:xfrm>
              <a:blipFill>
                <a:blip r:embed="rId2"/>
                <a:stretch>
                  <a:fillRect t="-12500" r="-66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01BC8-1052-471E-B868-72A17CCF7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014" y="1731758"/>
            <a:ext cx="6026972" cy="2911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30A2A-DB23-41B4-AA86-F29B0F3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Econometric Analysis of XOM stock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DF9E2-17EF-43A0-A63E-F7BEC8BD503E}"/>
                  </a:ext>
                </a:extLst>
              </p:cNvPr>
              <p:cNvSpPr txBox="1"/>
              <p:nvPr/>
            </p:nvSpPr>
            <p:spPr>
              <a:xfrm>
                <a:off x="907014" y="4937760"/>
                <a:ext cx="7860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XO</m:t>
                            </m:r>
                            <m:sSub>
                              <m:sSub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significant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could be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+mj-lt"/>
                      </a:rPr>
                      <m:t>Δ</m:t>
                    </m:r>
                    <m:func>
                      <m:funcPr>
                        <m:ctrlPr>
                          <a:rPr lang="en-US"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+mj-lt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+mj-lt"/>
                                  </a:rPr>
                                  <m:t>WTI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+mj-lt"/>
                                  </a:rPr>
                                  <m:t>t</m:t>
                                </m:r>
                                <m:r>
                                  <a:rPr lang="en-US" i="0">
                                    <a:latin typeface="+mj-lt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</a:rPr>
                          <m:t>and</m:t>
                        </m:r>
                        <m: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</a:rPr>
                          <m:t>Δ</m:t>
                        </m:r>
                        <m:func>
                          <m:funcPr>
                            <m:ctrlPr>
                              <a:rPr lang="en-US" b="0" smtClean="0">
                                <a:latin typeface="+mj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+mj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smtClean="0">
                                    <a:latin typeface="+mj-l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+mj-lt"/>
                                  </a:rPr>
                                  <m:t>WT</m:t>
                                </m:r>
                                <m:sSub>
                                  <m:sSubPr>
                                    <m:ctrlPr>
                                      <a:rPr lang="en-US" b="0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+mj-lt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+mj-lt"/>
                                      </a:rPr>
                                      <m:t>t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</a:rPr>
                          <m:t>are</m:t>
                        </m:r>
                        <m: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</a:rPr>
                          <m:t>significantly</m:t>
                        </m:r>
                        <m: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</a:rPr>
                          <m:t>correlated</m:t>
                        </m:r>
                      </m:e>
                    </m:func>
                  </m:oMath>
                </a14:m>
                <a:endParaRPr lang="en-US" dirty="0">
                  <a:latin typeface="+mj-lt"/>
                </a:endParaRP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ADF9E2-17EF-43A0-A63E-F7BEC8BD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4" y="4937760"/>
                <a:ext cx="7860468" cy="1200329"/>
              </a:xfrm>
              <a:prstGeom prst="rect">
                <a:avLst/>
              </a:prstGeom>
              <a:blipFill>
                <a:blip r:embed="rId4"/>
                <a:stretch>
                  <a:fillRect l="-543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94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42BC85-1154-4D76-A5DA-F6E90A0FA6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5728" y="451512"/>
                <a:ext cx="6447501" cy="800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𝑋𝑂𝑀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as target variable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42BC85-1154-4D76-A5DA-F6E90A0FA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5728" y="451512"/>
                <a:ext cx="6447501" cy="800100"/>
              </a:xfrm>
              <a:blipFill>
                <a:blip r:embed="rId3"/>
                <a:stretch>
                  <a:fillRect t="-10687" b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557A86-311D-400C-BBF1-85FF5FA63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7275" y="2211439"/>
            <a:ext cx="7180730" cy="2911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1ED85-8F4A-42D9-AAFE-0A355D49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A0350-1576-4996-8A9F-9636D7DA3485}"/>
                  </a:ext>
                </a:extLst>
              </p:cNvPr>
              <p:cNvSpPr txBox="1"/>
              <p:nvPr/>
            </p:nvSpPr>
            <p:spPr>
              <a:xfrm>
                <a:off x="387274" y="5397274"/>
                <a:ext cx="90579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WTI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significant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could be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XOM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𝑋𝑂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are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significantly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correlated</m:t>
                        </m:r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A0350-1576-4996-8A9F-9636D7DA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4" y="5397274"/>
                <a:ext cx="9057939" cy="1200329"/>
              </a:xfrm>
              <a:prstGeom prst="rect">
                <a:avLst/>
              </a:prstGeom>
              <a:blipFill>
                <a:blip r:embed="rId5"/>
                <a:stretch>
                  <a:fillRect l="-471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77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B39F-30B3-4F71-8894-4CCBED5B1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Results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𝑋𝑂𝑀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3BB39F-30B3-4F71-8894-4CCBED5B1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88C3BD-6278-4521-89AA-58A003CC0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4387" y="2050075"/>
            <a:ext cx="5307748" cy="29110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383B9-9DF5-46AC-AF82-3A5E0954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4148358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9CD84F-2D3F-437D-BE9C-F1AC245B0F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Results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𝑊𝑇𝐼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9CD84F-2D3F-437D-BE9C-F1AC245B0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F8DA60-0BBD-4D12-AD8C-520F8C898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363" y="1994871"/>
            <a:ext cx="6622052" cy="33938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82FDE-9A4D-4876-9105-8BF89BF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2330294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A496-150E-435D-AFCE-AC1F30E4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19" y="313988"/>
            <a:ext cx="8213762" cy="632012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Predictions of VAR (Vector Auto Regression)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6DDC2-5892-409D-AD3E-51488BA9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23" y="2111412"/>
            <a:ext cx="6833795" cy="30837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DDACE-F911-4554-8817-7CF51D51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1145612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806E-479E-4E32-B903-15CBED10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8713-2787-471D-A61C-A668F28A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Investigating Seasonality of Data</a:t>
            </a:r>
          </a:p>
          <a:p>
            <a:r>
              <a:rPr lang="en-US" dirty="0"/>
              <a:t>Further Diagnostics and investigation on VAR model</a:t>
            </a:r>
          </a:p>
          <a:p>
            <a:r>
              <a:rPr lang="en-US" dirty="0"/>
              <a:t>Conducting Inference on VAR model </a:t>
            </a:r>
          </a:p>
          <a:p>
            <a:r>
              <a:rPr lang="en-US" dirty="0"/>
              <a:t>Testing for Causality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7CA68-1D6C-4EA9-9EFC-AA228B40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</p:spTree>
    <p:extLst>
      <p:ext uri="{BB962C8B-B14F-4D97-AF65-F5344CB8AC3E}">
        <p14:creationId xmlns:p14="http://schemas.microsoft.com/office/powerpoint/2010/main" val="3676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F02B-D18B-491C-A7DD-A553CCE2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74095"/>
            <a:ext cx="6635078" cy="375760"/>
          </a:xfrm>
        </p:spPr>
        <p:txBody>
          <a:bodyPr>
            <a:noAutofit/>
          </a:bodyPr>
          <a:lstStyle/>
          <a:p>
            <a:r>
              <a:rPr lang="en-US" sz="2800" dirty="0"/>
              <a:t>Timeseries Plots of Predictor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8EDE1-6026-4D8C-83A7-105EA5732A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22" y="1833506"/>
            <a:ext cx="3967403" cy="30448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2E33-EC08-4A39-A47E-CB1CA440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000" y="1833507"/>
            <a:ext cx="3910925" cy="30448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B1B56-7E2A-4B56-82A2-2A393042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DDAF1-92CF-46FF-A5D6-0DDF92D14B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5403" y="1833506"/>
            <a:ext cx="4160597" cy="30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B494-D69F-4B01-AA28-867027A4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78136"/>
          </a:xfrm>
        </p:spPr>
        <p:txBody>
          <a:bodyPr>
            <a:normAutofit/>
          </a:bodyPr>
          <a:lstStyle/>
          <a:p>
            <a:r>
              <a:rPr lang="en-US" sz="2800" dirty="0"/>
              <a:t>Modelling Exxon Stock Data</a:t>
            </a:r>
          </a:p>
        </p:txBody>
      </p:sp>
      <p:pic>
        <p:nvPicPr>
          <p:cNvPr id="4" name="Content Placeholder 3" descr="D:\USA\Isen MS\Stat 626\project\plots\only exxon\data.png">
            <a:extLst>
              <a:ext uri="{FF2B5EF4-FFF2-40B4-BE49-F238E27FC236}">
                <a16:creationId xmlns:a16="http://schemas.microsoft.com/office/drawing/2014/main" id="{DEF4EC31-9862-47ED-A3EA-3D0DFAEB77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8" y="1901638"/>
            <a:ext cx="6073286" cy="27695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9D66C-6E41-42B3-9660-FB27F27F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75C5E-DA3C-4996-8C0B-95DD5D5F9BC2}"/>
              </a:ext>
            </a:extLst>
          </p:cNvPr>
          <p:cNvSpPr txBox="1"/>
          <p:nvPr/>
        </p:nvSpPr>
        <p:spPr>
          <a:xfrm>
            <a:off x="831029" y="4826822"/>
            <a:ext cx="77051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The Data is obtained from Yahoo Finance, Exxon monthly Stock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4015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11E5-EF0F-43C5-9115-B2E17B77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42678"/>
            <a:ext cx="6447501" cy="935515"/>
          </a:xfrm>
        </p:spPr>
        <p:txBody>
          <a:bodyPr>
            <a:noAutofit/>
          </a:bodyPr>
          <a:lstStyle/>
          <a:p>
            <a:r>
              <a:rPr lang="en-US" sz="2800" dirty="0"/>
              <a:t>Part I: Time Series analysis of XOM Stock</a:t>
            </a:r>
          </a:p>
        </p:txBody>
      </p:sp>
      <p:pic>
        <p:nvPicPr>
          <p:cNvPr id="6" name="Content Placeholder 5" descr="D:\USA\Isen MS\Stat 626\project\plots\only exxon\lag with itself.png">
            <a:extLst>
              <a:ext uri="{FF2B5EF4-FFF2-40B4-BE49-F238E27FC236}">
                <a16:creationId xmlns:a16="http://schemas.microsoft.com/office/drawing/2014/main" id="{CC649148-73DC-4887-8C79-A0FB453519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7" y="2317601"/>
            <a:ext cx="6583680" cy="281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B412E-2F9D-43C1-ADCA-61D65E3B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99F33-CFD1-4C4F-89E0-A59FB2E83045}"/>
              </a:ext>
            </a:extLst>
          </p:cNvPr>
          <p:cNvSpPr txBox="1"/>
          <p:nvPr/>
        </p:nvSpPr>
        <p:spPr>
          <a:xfrm>
            <a:off x="588981" y="1986803"/>
            <a:ext cx="6447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Correlation plots of XOM with itself at various lag intervals</a:t>
            </a:r>
          </a:p>
        </p:txBody>
      </p:sp>
    </p:spTree>
    <p:extLst>
      <p:ext uri="{BB962C8B-B14F-4D97-AF65-F5344CB8AC3E}">
        <p14:creationId xmlns:p14="http://schemas.microsoft.com/office/powerpoint/2010/main" val="29265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A9F-455B-4854-90A7-7FFEFE48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ACF and PACF Plot of Exxon Stock (XOM)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931161-B7BD-40F6-8D87-B8E6C6821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9" y="1758279"/>
            <a:ext cx="6348413" cy="38469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4F17F-F32C-4EA4-8930-714C5D16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E2A7C-7661-4572-B8E1-4D20DFABE5B7}"/>
              </a:ext>
            </a:extLst>
          </p:cNvPr>
          <p:cNvSpPr txBox="1"/>
          <p:nvPr/>
        </p:nvSpPr>
        <p:spPr>
          <a:xfrm>
            <a:off x="609599" y="5712311"/>
            <a:ext cx="6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Correlation well beyond 4 years !!</a:t>
            </a:r>
          </a:p>
        </p:txBody>
      </p:sp>
    </p:spTree>
    <p:extLst>
      <p:ext uri="{BB962C8B-B14F-4D97-AF65-F5344CB8AC3E}">
        <p14:creationId xmlns:p14="http://schemas.microsoft.com/office/powerpoint/2010/main" val="198585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FE83-9573-4AE5-A259-9F7185BD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59" y="592810"/>
            <a:ext cx="6834094" cy="882127"/>
          </a:xfrm>
        </p:spPr>
        <p:txBody>
          <a:bodyPr>
            <a:normAutofit/>
          </a:bodyPr>
          <a:lstStyle/>
          <a:p>
            <a:r>
              <a:rPr lang="en-US" sz="2800" dirty="0"/>
              <a:t>Transformations on XOM Stock</a:t>
            </a:r>
          </a:p>
        </p:txBody>
      </p:sp>
      <p:pic>
        <p:nvPicPr>
          <p:cNvPr id="4" name="Content Placeholder 3" descr="D:\USA\Isen MS\Stat 626\project\plots\only exxon\HW 5.png">
            <a:extLst>
              <a:ext uri="{FF2B5EF4-FFF2-40B4-BE49-F238E27FC236}">
                <a16:creationId xmlns:a16="http://schemas.microsoft.com/office/drawing/2014/main" id="{5ACED3F3-4342-4BEC-B38C-5DBA204051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2" y="1474937"/>
            <a:ext cx="6447500" cy="33563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E175B-5EBD-4F42-8322-08C29F6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503EC-5E33-4EB2-9795-C7420CD50C17}"/>
              </a:ext>
            </a:extLst>
          </p:cNvPr>
          <p:cNvSpPr txBox="1"/>
          <p:nvPr/>
        </p:nvSpPr>
        <p:spPr>
          <a:xfrm>
            <a:off x="609599" y="5118033"/>
            <a:ext cx="792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 First difference and first difference of log resembles white noise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Existence of Some Cyclicity</a:t>
            </a:r>
          </a:p>
        </p:txBody>
      </p:sp>
    </p:spTree>
    <p:extLst>
      <p:ext uri="{BB962C8B-B14F-4D97-AF65-F5344CB8AC3E}">
        <p14:creationId xmlns:p14="http://schemas.microsoft.com/office/powerpoint/2010/main" val="3439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8870-2931-493F-A62F-1903D59F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3289"/>
          </a:xfrm>
        </p:spPr>
        <p:txBody>
          <a:bodyPr>
            <a:normAutofit/>
          </a:bodyPr>
          <a:lstStyle/>
          <a:p>
            <a:r>
              <a:rPr lang="en-US" sz="2800" dirty="0"/>
              <a:t>Smoothing data to recognize long term trends</a:t>
            </a:r>
          </a:p>
        </p:txBody>
      </p:sp>
      <p:pic>
        <p:nvPicPr>
          <p:cNvPr id="4" name="Content Placeholder 3" descr="D:\USA\Isen MS\Stat 626\project\plots\only exxon\smoothening to find periodicity.png">
            <a:extLst>
              <a:ext uri="{FF2B5EF4-FFF2-40B4-BE49-F238E27FC236}">
                <a16:creationId xmlns:a16="http://schemas.microsoft.com/office/drawing/2014/main" id="{59EE4C4C-29DF-402D-BFD1-472B2700BE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8043"/>
            <a:ext cx="5857838" cy="29805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813D6-1E2B-4C0C-8D50-618AD2E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Econometric Analysis of XOM stock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ADB0B-7AD5-4352-955E-37D9DFBF73B2}"/>
              </a:ext>
            </a:extLst>
          </p:cNvPr>
          <p:cNvSpPr txBox="1"/>
          <p:nvPr/>
        </p:nvSpPr>
        <p:spPr>
          <a:xfrm>
            <a:off x="609599" y="5153757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Cyclicity Present</a:t>
            </a:r>
          </a:p>
        </p:txBody>
      </p:sp>
    </p:spTree>
    <p:extLst>
      <p:ext uri="{BB962C8B-B14F-4D97-AF65-F5344CB8AC3E}">
        <p14:creationId xmlns:p14="http://schemas.microsoft.com/office/powerpoint/2010/main" val="1439728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</TotalTime>
  <Words>955</Words>
  <Application>Microsoft Office PowerPoint</Application>
  <PresentationFormat>On-screen Show (4:3)</PresentationFormat>
  <Paragraphs>155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Stat 626 Presentation Topic: Econometric Analysis of XOM stock </vt:lpstr>
      <vt:lpstr>Group Members and Task Allocations</vt:lpstr>
      <vt:lpstr>Project Overview</vt:lpstr>
      <vt:lpstr>Timeseries Plots of Predictor Variables </vt:lpstr>
      <vt:lpstr>Modelling Exxon Stock Data</vt:lpstr>
      <vt:lpstr>Part I: Time Series analysis of XOM Stock</vt:lpstr>
      <vt:lpstr>ACF and PACF Plot of Exxon Stock (XOM)</vt:lpstr>
      <vt:lpstr>Transformations on XOM Stock</vt:lpstr>
      <vt:lpstr>Smoothing data to recognize long term trends</vt:lpstr>
      <vt:lpstr>Detecting Periodicity</vt:lpstr>
      <vt:lpstr>Decomposing Trends</vt:lpstr>
      <vt:lpstr>Monthplot</vt:lpstr>
      <vt:lpstr>ACF and PCF of  Δ^2 (log⁡(XOM))</vt:lpstr>
      <vt:lpstr>Analysis of Model1-&gt;  SARIMA (x, 2,1,0)  (1,0,0)_12 </vt:lpstr>
      <vt:lpstr>SARIMA (x, 2,1,0)  (1,0,0)_12  Model Parameters Prediction</vt:lpstr>
      <vt:lpstr>Part II: Regression Analysis of Exxon Stock with NYSE ACRA Index (XOI) </vt:lpstr>
      <vt:lpstr>Cross- Correlation Plot of XOM stock and XOI Index (lagged)</vt:lpstr>
      <vt:lpstr>First Difference Plot of XOI index</vt:lpstr>
      <vt:lpstr>Regression Analysis of XOM vs XOI  (Model 1)</vt:lpstr>
      <vt:lpstr>Diagnostic Plots </vt:lpstr>
      <vt:lpstr>Diagnostic Plots (Part 2) </vt:lpstr>
      <vt:lpstr>Timeseries plot of residuals (e_i)</vt:lpstr>
      <vt:lpstr> Model 1 :- ACF &amp; PACF plots of Residuals </vt:lpstr>
      <vt:lpstr>Plot of  Δe_i </vt:lpstr>
      <vt:lpstr>Plot Of first difference of Residuals ARIMA(0,1,0)</vt:lpstr>
      <vt:lpstr>Model 3 – Regression of  XOM with WTI ( Barrel Price) </vt:lpstr>
      <vt:lpstr>WTI Transformed Plots</vt:lpstr>
      <vt:lpstr>  ACF of Δ(log⁡WTI))</vt:lpstr>
      <vt:lpstr>ACF &amp; PACF of Δ(log⁡XOM))</vt:lpstr>
      <vt:lpstr>Correlation of Δ log⁡(XOM)with lags of Δ log⁡(WTI)</vt:lpstr>
      <vt:lpstr>Vector Autoregression of WTI and XOM</vt:lpstr>
      <vt:lpstr>Vector Autoregression Equations </vt:lpstr>
      <vt:lpstr>Δ log⁡(WTI) as Target variable </vt:lpstr>
      <vt:lpstr>Δ log⁡(XOM)as target variable</vt:lpstr>
      <vt:lpstr>Model Results Δ log⁡(XOM)</vt:lpstr>
      <vt:lpstr>Model Results Δ log⁡(WTI)</vt:lpstr>
      <vt:lpstr>Predictions of VAR (Vector Auto Regression)   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626 Presentation</dc:title>
  <dc:creator>ritvik</dc:creator>
  <cp:lastModifiedBy>ritvik</cp:lastModifiedBy>
  <cp:revision>60</cp:revision>
  <dcterms:created xsi:type="dcterms:W3CDTF">2018-07-08T22:07:32Z</dcterms:created>
  <dcterms:modified xsi:type="dcterms:W3CDTF">2018-07-09T19:14:50Z</dcterms:modified>
</cp:coreProperties>
</file>