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8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vik Dhupkar" initials="RD" lastIdx="1" clrIdx="0">
    <p:extLst>
      <p:ext uri="{19B8F6BF-5375-455C-9EA6-DF929625EA0E}">
        <p15:presenceInfo xmlns:p15="http://schemas.microsoft.com/office/powerpoint/2012/main" userId="S::ritvik.dhupkar@global-fashion-group.com::ca2d5d96-f873-45cf-8bea-1ef061d713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32848" autoAdjust="0"/>
  </p:normalViewPr>
  <p:slideViewPr>
    <p:cSldViewPr snapToGrid="0">
      <p:cViewPr varScale="1">
        <p:scale>
          <a:sx n="29" d="100"/>
          <a:sy n="29" d="100"/>
        </p:scale>
        <p:origin x="3072" y="3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57:54.713" idx="1">
    <p:pos x="6478" y="8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D94E-B3E2-6548-82C5-61F42F533AA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19C7-6692-284E-88F7-B0FEA2C0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aims to answer the following questions- " Do social media buzz lead to high sales?"</a:t>
            </a:r>
          </a:p>
          <a:p>
            <a:endParaRPr lang="en-US" dirty="0"/>
          </a:p>
          <a:p>
            <a:r>
              <a:rPr lang="en-US" dirty="0"/>
              <a:t>When is the best time to create social media buzz to increase sales?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31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Overlord: 2 datapoints</a:t>
            </a:r>
          </a:p>
          <a:p>
            <a:r>
              <a:rPr lang="en-US" dirty="0"/>
              <a:t>Strange </a:t>
            </a:r>
            <a:r>
              <a:rPr lang="en-US" dirty="0" err="1"/>
              <a:t>Colours</a:t>
            </a:r>
            <a:r>
              <a:rPr lang="en-US" dirty="0"/>
              <a:t> : 1 datapoint</a:t>
            </a:r>
          </a:p>
          <a:p>
            <a:endParaRPr lang="en-US" dirty="0"/>
          </a:p>
          <a:p>
            <a:r>
              <a:rPr lang="en-US" dirty="0"/>
              <a:t>The p values show that for every movie, the relationship between </a:t>
            </a:r>
            <a:r>
              <a:rPr lang="en-US" dirty="0" err="1"/>
              <a:t>weekend_sales</a:t>
            </a:r>
            <a:r>
              <a:rPr lang="en-US" dirty="0"/>
              <a:t> and sentiment is not </a:t>
            </a:r>
            <a:r>
              <a:rPr lang="en-US" dirty="0" err="1"/>
              <a:t>significanyt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contrast, the relationship between </a:t>
            </a:r>
            <a:r>
              <a:rPr lang="en-US" dirty="0" err="1"/>
              <a:t>weeken_sales</a:t>
            </a:r>
            <a:r>
              <a:rPr lang="en-US" dirty="0"/>
              <a:t> and weeks into release is significant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correlation between sentiment and weekly sales vary across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 correlation values for weeks 11, 12 and 13 are not reliable due to fewer datapoints.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0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who posts,</a:t>
            </a:r>
          </a:p>
          <a:p>
            <a:r>
              <a:rPr lang="en-US" sz="1000" dirty="0" smtClean="0"/>
              <a:t>do people engage in conversations? how is the engagement?</a:t>
            </a:r>
          </a:p>
          <a:p>
            <a:endParaRPr lang="en-US" sz="1000" dirty="0" smtClean="0"/>
          </a:p>
          <a:p>
            <a:r>
              <a:rPr lang="en-US" sz="1000" dirty="0" smtClean="0"/>
              <a:t>follower-following rations ( media accounts/ professional bloggers)</a:t>
            </a:r>
          </a:p>
          <a:p>
            <a:endParaRPr lang="en-US" sz="1000" dirty="0" smtClean="0"/>
          </a:p>
          <a:p>
            <a:r>
              <a:rPr lang="en-US" sz="1000" dirty="0" smtClean="0"/>
              <a:t>limitation- </a:t>
            </a:r>
            <a:r>
              <a:rPr lang="en-US" sz="1000" dirty="0" err="1" smtClean="0"/>
              <a:t>constrainsts</a:t>
            </a:r>
            <a:r>
              <a:rPr lang="en-US" sz="1000" dirty="0" smtClean="0"/>
              <a:t>, life cycle for individual movie</a:t>
            </a:r>
            <a:endParaRPr lang="en-SG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Datasets used - </a:t>
            </a:r>
          </a:p>
          <a:p>
            <a:r>
              <a:rPr lang="en-US" dirty="0"/>
              <a:t>Twitter Data: consists of posts, twitter handles,</a:t>
            </a:r>
          </a:p>
          <a:p>
            <a:r>
              <a:rPr lang="en-US" dirty="0"/>
              <a:t>twitter follower count, twitter </a:t>
            </a:r>
            <a:r>
              <a:rPr lang="en-US" dirty="0" err="1"/>
              <a:t>followee</a:t>
            </a:r>
            <a:r>
              <a:rPr lang="en-US" dirty="0"/>
              <a:t> count</a:t>
            </a:r>
          </a:p>
          <a:p>
            <a:endParaRPr lang="en-US" dirty="0"/>
          </a:p>
          <a:p>
            <a:r>
              <a:rPr lang="en-US" dirty="0"/>
              <a:t>Recruitment Data: consists of 1099 titles in 2017, 2018 and 2018 and </a:t>
            </a:r>
            <a:r>
              <a:rPr lang="en-US" dirty="0" err="1"/>
              <a:t>thier</a:t>
            </a:r>
            <a:r>
              <a:rPr lang="en-US" dirty="0"/>
              <a:t> </a:t>
            </a:r>
            <a:r>
              <a:rPr lang="en-US" dirty="0" err="1"/>
              <a:t>weekend_gross</a:t>
            </a:r>
            <a:r>
              <a:rPr lang="en-US" dirty="0"/>
              <a:t> and </a:t>
            </a:r>
            <a:r>
              <a:rPr lang="en-US" dirty="0" err="1"/>
              <a:t>gross_to_date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Titles Data: 19 titles in 2017, 2018 and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Create "social buzz" features from twitter data.</a:t>
            </a:r>
          </a:p>
          <a:p>
            <a:r>
              <a:rPr lang="en-US" dirty="0"/>
              <a:t>2) Identify timeseries patterns in movie sales</a:t>
            </a:r>
          </a:p>
          <a:p>
            <a:r>
              <a:rPr lang="en-US" dirty="0"/>
              <a:t>3) Identify timeseries patterns in Social buzz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statement 1" Harry Potter is a Fantastic movie. I thoroughly enjoyed myself". This has been classified as a</a:t>
            </a:r>
          </a:p>
          <a:p>
            <a:r>
              <a:rPr lang="en-US" dirty="0"/>
              <a:t>positive statement (polarity = 0.5) and as an opinion</a:t>
            </a:r>
          </a:p>
          <a:p>
            <a:endParaRPr lang="en-US" dirty="0"/>
          </a:p>
          <a:p>
            <a:r>
              <a:rPr lang="en-US" dirty="0"/>
              <a:t>Second statement  is classified as a negative opinion</a:t>
            </a:r>
          </a:p>
          <a:p>
            <a:endParaRPr lang="en-US" dirty="0"/>
          </a:p>
          <a:p>
            <a:r>
              <a:rPr lang="en-US" dirty="0"/>
              <a:t>The third statement is classified as a neutral fact.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overall distribution and the distribution of post polarity for individual movies follows a normal-like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8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Sentiment features for a title are aggregated for every title-year-week</a:t>
            </a:r>
          </a:p>
          <a:p>
            <a:endParaRPr lang="en-US" dirty="0"/>
          </a:p>
          <a:p>
            <a:r>
              <a:rPr lang="en-US" dirty="0"/>
              <a:t>Sentiment^2 is aggregated so that positive and negative posts </a:t>
            </a:r>
            <a:r>
              <a:rPr lang="en-US" dirty="0" err="1"/>
              <a:t>dont</a:t>
            </a:r>
            <a:r>
              <a:rPr lang="en-US" dirty="0"/>
              <a:t> cancel out.</a:t>
            </a:r>
          </a:p>
          <a:p>
            <a:endParaRPr lang="en-US" dirty="0"/>
          </a:p>
          <a:p>
            <a:r>
              <a:rPr lang="en-US" dirty="0"/>
              <a:t>Tweet count: Number of tweets in a title-year-week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behavior of </a:t>
            </a:r>
            <a:r>
              <a:rPr lang="en-US" dirty="0" err="1"/>
              <a:t>gross_sales</a:t>
            </a:r>
            <a:r>
              <a:rPr lang="en-US" dirty="0"/>
              <a:t> and </a:t>
            </a:r>
            <a:r>
              <a:rPr lang="en-US" dirty="0" err="1"/>
              <a:t>weekend_sales</a:t>
            </a:r>
            <a:r>
              <a:rPr lang="en-US" dirty="0"/>
              <a:t>  shows diminishing returns</a:t>
            </a:r>
          </a:p>
          <a:p>
            <a:endParaRPr lang="en-US" dirty="0"/>
          </a:p>
          <a:p>
            <a:r>
              <a:rPr lang="en-US" dirty="0"/>
              <a:t>There is a linear relationship between log(</a:t>
            </a:r>
            <a:r>
              <a:rPr lang="en-US" dirty="0" err="1"/>
              <a:t>weekend_sales</a:t>
            </a:r>
            <a:r>
              <a:rPr lang="en-US" dirty="0"/>
              <a:t>) ~ </a:t>
            </a:r>
            <a:r>
              <a:rPr lang="en-US" dirty="0" err="1"/>
              <a:t>weeks_into_release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Strange </a:t>
            </a:r>
            <a:r>
              <a:rPr lang="en-US" dirty="0" err="1"/>
              <a:t>Colours</a:t>
            </a:r>
            <a:r>
              <a:rPr lang="en-US" dirty="0"/>
              <a:t> has only 1 </a:t>
            </a:r>
            <a:r>
              <a:rPr lang="en-US" dirty="0" err="1" smtClean="0"/>
              <a:t>datapoint</a:t>
            </a:r>
            <a:r>
              <a:rPr lang="en-US" dirty="0" smtClean="0"/>
              <a:t>  </a:t>
            </a:r>
            <a:r>
              <a:rPr lang="en-US" dirty="0"/>
              <a:t>and overlord has 2 </a:t>
            </a:r>
            <a:r>
              <a:rPr lang="en-US" dirty="0" err="1"/>
              <a:t>datapoints</a:t>
            </a:r>
            <a:r>
              <a:rPr lang="en-US" dirty="0" smtClean="0"/>
              <a:t>/  </a:t>
            </a:r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err="1" smtClean="0"/>
              <a:t>log_sentiment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log_weekend_sales</a:t>
            </a:r>
            <a:r>
              <a:rPr lang="en-US" baseline="0" dirty="0" smtClean="0"/>
              <a:t> show a </a:t>
            </a:r>
            <a:r>
              <a:rPr lang="en-US" baseline="0" dirty="0" err="1" smtClean="0"/>
              <a:t>timeseries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4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negative correlation between </a:t>
            </a:r>
            <a:r>
              <a:rPr lang="en-US" dirty="0" err="1" smtClean="0"/>
              <a:t>log_weekend_sales</a:t>
            </a:r>
            <a:r>
              <a:rPr lang="en-US" dirty="0" smtClean="0"/>
              <a:t> and ad </a:t>
            </a:r>
            <a:r>
              <a:rPr lang="en-US" dirty="0" err="1" smtClean="0"/>
              <a:t>weeks_Into_release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19C7-6692-284E-88F7-B0FEA2C0BF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9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36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24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2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63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1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9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0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97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02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6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495-E08E-437B-8286-4A827A596C09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56F5-9D4C-44B8-A756-CC569F48B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85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Movie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62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"/>
    </mc:Choice>
    <mc:Fallback xmlns="">
      <p:transition spd="slow" advTm="17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48C09-B10C-C147-A6D0-1A37403A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50"/>
            <a:ext cx="10515600" cy="71808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Correlation Heatmap for weekend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64BAC0-4839-FB4F-892B-95BDFD87E763}"/>
              </a:ext>
            </a:extLst>
          </p:cNvPr>
          <p:cNvSpPr txBox="1"/>
          <p:nvPr/>
        </p:nvSpPr>
        <p:spPr>
          <a:xfrm>
            <a:off x="838200" y="1617785"/>
            <a:ext cx="49295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A correlation heatmap is for </a:t>
            </a:r>
            <a:r>
              <a:rPr lang="en-US" sz="1600" b="1" dirty="0" err="1"/>
              <a:t>log_weekend_sales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/>
              <a:t>Weeks_into_release:- strong negative correlation with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log_weekend_sales</a:t>
            </a:r>
            <a:r>
              <a:rPr lang="en-US" sz="1600" dirty="0"/>
              <a:t>/</a:t>
            </a:r>
            <a:r>
              <a:rPr lang="en-US" sz="1600" dirty="0" err="1"/>
              <a:t>log_weekend_gross</a:t>
            </a:r>
            <a:r>
              <a:rPr lang="en-US" sz="1600" dirty="0"/>
              <a:t> (-57%) and </a:t>
            </a:r>
            <a:r>
              <a:rPr lang="en-US" sz="1600" dirty="0" err="1"/>
              <a:t>log_sentiment</a:t>
            </a:r>
            <a:r>
              <a:rPr lang="en-US" sz="1600" dirty="0"/>
              <a:t> (-48%)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Social Buzz Variables: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Tweet_count</a:t>
            </a:r>
            <a:r>
              <a:rPr lang="en-US" sz="1600" dirty="0"/>
              <a:t>: Strong correlation with </a:t>
            </a:r>
            <a:r>
              <a:rPr lang="en-US" sz="1600" dirty="0" err="1"/>
              <a:t>log_weekend_sales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Log_sentiment</a:t>
            </a:r>
            <a:r>
              <a:rPr lang="en-US" sz="1600" dirty="0"/>
              <a:t>: Strong correlation with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</a:t>
            </a:r>
            <a:r>
              <a:rPr lang="en-US" sz="1600" dirty="0" err="1"/>
              <a:t>log_weekend_sales</a:t>
            </a:r>
            <a:r>
              <a:rPr lang="en-US" sz="1600" dirty="0"/>
              <a:t> and </a:t>
            </a:r>
            <a:r>
              <a:rPr lang="en-US" sz="1600" dirty="0" err="1"/>
              <a:t>tweet_count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11" name="Content Placeholder 10" descr="Graphical user interface, chart&#10;&#10;Description automatically generated">
            <a:extLst>
              <a:ext uri="{FF2B5EF4-FFF2-40B4-BE49-F238E27FC236}">
                <a16:creationId xmlns="" xmlns:a16="http://schemas.microsoft.com/office/drawing/2014/main" id="{4055BED7-7F2F-F24A-A2B0-C6C5085F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96" y="1617785"/>
            <a:ext cx="4459580" cy="4351338"/>
          </a:xfrm>
        </p:spPr>
      </p:pic>
    </p:spTree>
    <p:extLst>
      <p:ext uri="{BB962C8B-B14F-4D97-AF65-F5344CB8AC3E}">
        <p14:creationId xmlns:p14="http://schemas.microsoft.com/office/powerpoint/2010/main" val="2445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47DD148-A0F7-D04D-B4EC-E31E07DC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5" y="224448"/>
            <a:ext cx="10809849" cy="746223"/>
          </a:xfrm>
        </p:spPr>
        <p:txBody>
          <a:bodyPr>
            <a:normAutofit/>
          </a:bodyPr>
          <a:lstStyle/>
          <a:p>
            <a:r>
              <a:rPr lang="en-US" sz="3200" dirty="0"/>
              <a:t>Perform Linear Regression to check significance of predictors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C2A570-1B03-8B4B-B309-9E09BACFDD4F}"/>
              </a:ext>
            </a:extLst>
          </p:cNvPr>
          <p:cNvSpPr txBox="1"/>
          <p:nvPr/>
        </p:nvSpPr>
        <p:spPr>
          <a:xfrm>
            <a:off x="3123753" y="979124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Log(</a:t>
            </a:r>
            <a:r>
              <a:rPr lang="en-US" dirty="0" err="1"/>
              <a:t>weekend_sales</a:t>
            </a:r>
            <a:r>
              <a:rPr lang="en-US" dirty="0"/>
              <a:t>) ~ </a:t>
            </a:r>
            <a:r>
              <a:rPr lang="en-US" dirty="0" err="1"/>
              <a:t>weeks_into_release</a:t>
            </a:r>
            <a:r>
              <a:rPr lang="en-US" dirty="0"/>
              <a:t>  + log(sentiment)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2FF1DC4-8842-9849-9F89-8B6709E0B23B}"/>
              </a:ext>
            </a:extLst>
          </p:cNvPr>
          <p:cNvSpPr txBox="1"/>
          <p:nvPr/>
        </p:nvSpPr>
        <p:spPr>
          <a:xfrm>
            <a:off x="691073" y="5762372"/>
            <a:ext cx="1080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Inspite</a:t>
            </a:r>
            <a:r>
              <a:rPr lang="en-US" dirty="0"/>
              <a:t> of the high correlation, </a:t>
            </a:r>
            <a:r>
              <a:rPr lang="en-US" dirty="0" err="1"/>
              <a:t>pvalues</a:t>
            </a:r>
            <a:r>
              <a:rPr lang="en-US" dirty="0"/>
              <a:t> for log(sentiment) vs log(</a:t>
            </a:r>
            <a:r>
              <a:rPr lang="en-US" dirty="0" err="1"/>
              <a:t>weekend_gross</a:t>
            </a:r>
            <a:r>
              <a:rPr lang="en-US" dirty="0"/>
              <a:t>) are not significant. </a:t>
            </a:r>
            <a:r>
              <a:rPr lang="en-US" dirty="0" err="1"/>
              <a:t>Pvalue</a:t>
            </a:r>
            <a:r>
              <a:rPr lang="en-US" dirty="0"/>
              <a:t> for</a:t>
            </a:r>
          </a:p>
          <a:p>
            <a:r>
              <a:rPr lang="en-US" dirty="0"/>
              <a:t>Weeks into release is significant for all titles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="" xmlns:a16="http://schemas.microsoft.com/office/drawing/2014/main" id="{A4D79E9B-4677-5C41-B1F3-D24DA0BCD7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6" y="1498685"/>
            <a:ext cx="3131123" cy="4011891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="" xmlns:a16="http://schemas.microsoft.com/office/drawing/2014/main" id="{6C49CF0A-B528-6F46-A5BC-8B87F4A9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40" y="1750230"/>
            <a:ext cx="2904394" cy="3622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669AC35-79B6-F246-B510-FC60330E4EFD}"/>
              </a:ext>
            </a:extLst>
          </p:cNvPr>
          <p:cNvSpPr txBox="1"/>
          <p:nvPr/>
        </p:nvSpPr>
        <p:spPr>
          <a:xfrm>
            <a:off x="7659757" y="1498685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Weeks into release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503A2B-4FDA-3541-A347-5C1408DD3F51}"/>
              </a:ext>
            </a:extLst>
          </p:cNvPr>
          <p:cNvSpPr txBox="1"/>
          <p:nvPr/>
        </p:nvSpPr>
        <p:spPr>
          <a:xfrm>
            <a:off x="1954695" y="1427797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Log(Sentiment)</a:t>
            </a:r>
          </a:p>
        </p:txBody>
      </p:sp>
    </p:spTree>
    <p:extLst>
      <p:ext uri="{BB962C8B-B14F-4D97-AF65-F5344CB8AC3E}">
        <p14:creationId xmlns:p14="http://schemas.microsoft.com/office/powerpoint/2010/main" val="26112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7F2B8D3-B9F5-7F44-B14B-54A8C344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>
            <a:noAutofit/>
          </a:bodyPr>
          <a:lstStyle/>
          <a:p>
            <a:r>
              <a:rPr lang="en-US" sz="3200" dirty="0"/>
              <a:t>Does correlation of </a:t>
            </a:r>
            <a:r>
              <a:rPr lang="en-US" sz="3200" dirty="0" err="1"/>
              <a:t>log_weekend_sales</a:t>
            </a:r>
            <a:r>
              <a:rPr lang="en-US" sz="3200" dirty="0"/>
              <a:t> with </a:t>
            </a:r>
            <a:r>
              <a:rPr lang="en-US" sz="3200" dirty="0" err="1"/>
              <a:t>log_sentiment</a:t>
            </a:r>
            <a:r>
              <a:rPr lang="en-US" sz="3200" dirty="0"/>
              <a:t> depend on Studio?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AE6FB480-E892-3F46-86DD-D76FC73FE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t="5882" r="-1"/>
          <a:stretch/>
        </p:blipFill>
        <p:spPr>
          <a:xfrm>
            <a:off x="1554067" y="1669544"/>
            <a:ext cx="8728264" cy="3716529"/>
          </a:xfr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D2ED20-F2EC-B34A-A1B9-CC9FFD698863}"/>
              </a:ext>
            </a:extLst>
          </p:cNvPr>
          <p:cNvSpPr txBox="1"/>
          <p:nvPr/>
        </p:nvSpPr>
        <p:spPr>
          <a:xfrm>
            <a:off x="431799" y="580445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correlation seen with Studio. Fantasy movies coco, Incredibles2 and  Star Wars have very different correlations!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7FABF69-8ADC-6546-AC06-65D6B9268E34}"/>
              </a:ext>
            </a:extLst>
          </p:cNvPr>
          <p:cNvSpPr txBox="1"/>
          <p:nvPr/>
        </p:nvSpPr>
        <p:spPr>
          <a:xfrm>
            <a:off x="2611225" y="1320065"/>
            <a:ext cx="630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of log(</a:t>
            </a:r>
            <a:r>
              <a:rPr lang="en-US" dirty="0" err="1"/>
              <a:t>weekly_sales</a:t>
            </a:r>
            <a:r>
              <a:rPr lang="en-US" dirty="0"/>
              <a:t>) ~  log(sentiment) vs Studio</a:t>
            </a:r>
          </a:p>
        </p:txBody>
      </p:sp>
    </p:spTree>
    <p:extLst>
      <p:ext uri="{BB962C8B-B14F-4D97-AF65-F5344CB8AC3E}">
        <p14:creationId xmlns:p14="http://schemas.microsoft.com/office/powerpoint/2010/main" val="3588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5052C-B7F1-6F48-BDAE-B4E2CCC9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>
            <a:normAutofit/>
          </a:bodyPr>
          <a:lstStyle/>
          <a:p>
            <a:r>
              <a:rPr lang="en-US" sz="3200" dirty="0"/>
              <a:t>Does correlation of weekend sales with sentiment depend on week into release?</a:t>
            </a:r>
          </a:p>
        </p:txBody>
      </p:sp>
      <p:pic>
        <p:nvPicPr>
          <p:cNvPr id="12" name="Content Placeholder 6" descr="Chart, scatter chart&#10;&#10;Description automatically generated">
            <a:extLst>
              <a:ext uri="{FF2B5EF4-FFF2-40B4-BE49-F238E27FC236}">
                <a16:creationId xmlns="" xmlns:a16="http://schemas.microsoft.com/office/drawing/2014/main" id="{B2B3B924-EF01-B543-86DA-6C9EF9212B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2933"/>
          <a:stretch/>
        </p:blipFill>
        <p:spPr>
          <a:xfrm>
            <a:off x="6400800" y="1951348"/>
            <a:ext cx="5433392" cy="3508548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78477A5-7466-C54D-96A2-992117CC92E2}"/>
              </a:ext>
            </a:extLst>
          </p:cNvPr>
          <p:cNvSpPr txBox="1"/>
          <p:nvPr/>
        </p:nvSpPr>
        <p:spPr>
          <a:xfrm>
            <a:off x="463826" y="1845338"/>
            <a:ext cx="5632174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Strong positive correlation between </a:t>
            </a:r>
            <a:r>
              <a:rPr lang="en-US" sz="1600" dirty="0" err="1"/>
              <a:t>log_weekend_sales</a:t>
            </a:r>
            <a:r>
              <a:rPr lang="en-US" sz="1600" dirty="0"/>
              <a:t> and </a:t>
            </a:r>
            <a:r>
              <a:rPr lang="en-US" sz="1600" dirty="0" err="1"/>
              <a:t>log_sentiment</a:t>
            </a:r>
            <a:r>
              <a:rPr lang="en-US" sz="1600" dirty="0"/>
              <a:t> for every </a:t>
            </a:r>
            <a:r>
              <a:rPr lang="en-US" sz="1600" dirty="0" err="1"/>
              <a:t>week_of_release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Titles that have high sales every week have a high social media buzz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0F9CC3F-540C-B340-B5E2-E9E180066B95}"/>
              </a:ext>
            </a:extLst>
          </p:cNvPr>
          <p:cNvSpPr/>
          <p:nvPr/>
        </p:nvSpPr>
        <p:spPr>
          <a:xfrm>
            <a:off x="7910014" y="1526504"/>
            <a:ext cx="203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vs week</a:t>
            </a:r>
          </a:p>
        </p:txBody>
      </p:sp>
    </p:spTree>
    <p:extLst>
      <p:ext uri="{BB962C8B-B14F-4D97-AF65-F5344CB8AC3E}">
        <p14:creationId xmlns:p14="http://schemas.microsoft.com/office/powerpoint/2010/main" val="904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B523579-7B07-D14C-AD5E-B2852404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43CEEB-9F38-3E4E-B343-D1C75D4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Weekend Sales for movies follow a life-cycle. This life-cycle behavior is the biggest predictor of sales.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Social buzz follows a similar lifecycle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Creating a Social buzz may improve the sales-performance within the life – cycle behavior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0CB4DE-0D28-B349-8D68-6B03FBCE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F84AFB-8236-6F48-9008-78A87F77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4"/>
            <a:ext cx="10515600" cy="4878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sz="1600" dirty="0"/>
              <a:t>			Does “Social Buzz” lead to High title sales?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	When should I create a Social buzz to increase title sales?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	What Genre/Titles sales are most effected by “Social buzz”?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63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53" y="28695"/>
            <a:ext cx="10515600" cy="65117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Datasets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9481"/>
            <a:ext cx="10515600" cy="5789945"/>
          </a:xfrm>
        </p:spPr>
        <p:txBody>
          <a:bodyPr/>
          <a:lstStyle/>
          <a:p>
            <a:r>
              <a:rPr lang="en-US" sz="1400" dirty="0"/>
              <a:t>Twitter data : 25 titles in 2017, 2018 and 2019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Recruitment data: 1099 titles in 2017, 2018 and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Titles data: 19 </a:t>
            </a:r>
            <a:r>
              <a:rPr lang="en-US" sz="1400"/>
              <a:t>titles in 2017, 2018 and 2019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0" y="819940"/>
            <a:ext cx="9126747" cy="2043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30" y="3264761"/>
            <a:ext cx="6309862" cy="1287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95" y="5208203"/>
            <a:ext cx="5249712" cy="13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790815"/>
          </a:xfrm>
        </p:spPr>
        <p:txBody>
          <a:bodyPr>
            <a:normAutofit/>
          </a:bodyPr>
          <a:lstStyle/>
          <a:p>
            <a:pPr algn="ctr"/>
            <a:r>
              <a:rPr lang="en-SG" sz="32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Use NLP techniques to “Social Buzz” features from twitter data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Identify time series patterns in movie lifecycle. How are do movie sales vary with age (# weeks from release)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Identify time series patterns in “Social Buzz”  lifecycle.  How does social buzz around a movie change with movie age?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1550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5275"/>
            <a:ext cx="10515600" cy="81950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Convert Twitter Posts to Sentiments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803" y="115276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sentiment score for twitter posts is generated using the library “</a:t>
            </a:r>
            <a:r>
              <a:rPr lang="en-US" sz="1400" dirty="0" err="1"/>
              <a:t>TextBlob</a:t>
            </a:r>
            <a:r>
              <a:rPr lang="en-US" sz="1400" dirty="0"/>
              <a:t>”, which is built on </a:t>
            </a:r>
            <a:r>
              <a:rPr lang="en-US" sz="1400" dirty="0" err="1"/>
              <a:t>nltk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Uses the Naïve Bayes classifier to assign sentiment scores to text data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Polarity: Indicative of sentiment. takes a value between 1 (positive) and – 1 (negative)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Subjectivity: Is this a fact or opinion? (0: fact , 1:opinion)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36" y="1049248"/>
            <a:ext cx="5703431" cy="43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E9CC5-A1B4-494E-9917-20C717C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75"/>
            <a:ext cx="10515600" cy="6552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Distributions of  Post – Sentiment (Polarity)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="" xmlns:a16="http://schemas.microsoft.com/office/drawing/2014/main" id="{2EF8180D-0752-0A48-8A2E-DAB9EFAD4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34" y="864745"/>
            <a:ext cx="4025624" cy="2849218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="" xmlns:a16="http://schemas.microsoft.com/office/drawing/2014/main" id="{DA56ED99-E7F4-8646-99C2-45A763C57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0" y="3664267"/>
            <a:ext cx="4253948" cy="249369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="" xmlns:a16="http://schemas.microsoft.com/office/drawing/2014/main" id="{05699BED-4E7E-9542-9B36-660104196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0" y="758767"/>
            <a:ext cx="3507256" cy="2799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DBC3C2A-14A1-B043-BB4D-E9422A508F67}"/>
              </a:ext>
            </a:extLst>
          </p:cNvPr>
          <p:cNvSpPr txBox="1"/>
          <p:nvPr/>
        </p:nvSpPr>
        <p:spPr>
          <a:xfrm>
            <a:off x="2014330" y="6255026"/>
            <a:ext cx="7288696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scores of 0 have been removed</a:t>
            </a:r>
          </a:p>
        </p:txBody>
      </p:sp>
    </p:spTree>
    <p:extLst>
      <p:ext uri="{BB962C8B-B14F-4D97-AF65-F5344CB8AC3E}">
        <p14:creationId xmlns:p14="http://schemas.microsoft.com/office/powerpoint/2010/main" val="35328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18522D4-51D5-7A4A-8340-AA8D673A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462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“Social Buzz”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="" xmlns:a16="http://schemas.microsoft.com/office/drawing/2014/main" id="{DC5278FC-D8A7-F74E-A1DE-F0434E2F35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24000"/>
                <a:ext cx="5181600" cy="4652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400" dirty="0"/>
                  <a:t>sum of Sentiment</a:t>
                </a:r>
                <a:r>
                  <a:rPr lang="en-US" sz="1400" baseline="30000" dirty="0"/>
                  <a:t>2 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entiment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aseline="30000" dirty="0"/>
              </a:p>
              <a:p>
                <a:pPr marL="0" indent="0">
                  <a:buNone/>
                </a:pPr>
                <a:r>
                  <a:rPr lang="en-US" sz="1400" baseline="30000" dirty="0"/>
                  <a:t>  </a:t>
                </a:r>
                <a:r>
                  <a:rPr lang="en-US" sz="1400" dirty="0"/>
                  <a:t>within every title-year-week group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Log_sentiment</a:t>
                </a:r>
                <a:r>
                  <a:rPr lang="en-US" sz="1400" dirty="0"/>
                  <a:t> = log(Sum of Sentiment</a:t>
                </a:r>
                <a:r>
                  <a:rPr lang="en-US" sz="1400" baseline="30000" dirty="0"/>
                  <a:t>2 </a:t>
                </a:r>
                <a:r>
                  <a:rPr lang="en-US" sz="1400" dirty="0"/>
                  <a:t>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Tweet count = number of tweets within every title- year-week group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C5278FC-D8A7-F74E-A1DE-F0434E2F3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24000"/>
                <a:ext cx="5181600" cy="4652963"/>
              </a:xfrm>
              <a:blipFill>
                <a:blip r:embed="rId3"/>
                <a:stretch>
                  <a:fillRect l="-489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Table&#10;&#10;Description automatically generated">
            <a:extLst>
              <a:ext uri="{FF2B5EF4-FFF2-40B4-BE49-F238E27FC236}">
                <a16:creationId xmlns="" xmlns:a16="http://schemas.microsoft.com/office/drawing/2014/main" id="{EE1ADD03-5221-F945-B025-9185961D0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36" y="1229138"/>
            <a:ext cx="5181600" cy="21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0717" y="1290787"/>
            <a:ext cx="5459083" cy="391094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290787"/>
            <a:ext cx="5181600" cy="40748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234" y="5727940"/>
            <a:ext cx="1091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Weekend Sales diminish with time. (Law of diminishing returns!!)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04C3F55-9F39-F64A-B7E3-9C8F8C98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49" y="102019"/>
            <a:ext cx="10515600" cy="925662"/>
          </a:xfrm>
        </p:spPr>
        <p:txBody>
          <a:bodyPr>
            <a:normAutofit/>
          </a:bodyPr>
          <a:lstStyle/>
          <a:p>
            <a:r>
              <a:rPr lang="en-US" sz="3200" dirty="0"/>
              <a:t>Temporal behavior of gross sales and weekend sales </a:t>
            </a:r>
          </a:p>
        </p:txBody>
      </p:sp>
    </p:spTree>
    <p:extLst>
      <p:ext uri="{BB962C8B-B14F-4D97-AF65-F5344CB8AC3E}">
        <p14:creationId xmlns:p14="http://schemas.microsoft.com/office/powerpoint/2010/main" val="844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0" y="204046"/>
            <a:ext cx="11353800" cy="945735"/>
          </a:xfrm>
        </p:spPr>
        <p:txBody>
          <a:bodyPr>
            <a:normAutofit/>
          </a:bodyPr>
          <a:lstStyle/>
          <a:p>
            <a:pPr algn="ctr"/>
            <a:r>
              <a:rPr lang="en-SG" sz="3200" dirty="0"/>
              <a:t>Temporal behaviour of </a:t>
            </a:r>
            <a:r>
              <a:rPr lang="en-SG" sz="3200" dirty="0" err="1"/>
              <a:t>log_weekend_sales</a:t>
            </a:r>
            <a:r>
              <a:rPr lang="en-SG" sz="3200" dirty="0"/>
              <a:t>, </a:t>
            </a:r>
            <a:r>
              <a:rPr lang="en-SG" sz="3200" dirty="0" err="1"/>
              <a:t>log_sentiment</a:t>
            </a:r>
            <a:endParaRPr lang="en-SG" sz="3200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="" xmlns:a16="http://schemas.microsoft.com/office/drawing/2014/main" id="{C8C6A628-7405-5346-838C-05901E7492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25" y="1645221"/>
            <a:ext cx="6427763" cy="4062998"/>
          </a:xfr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A5291D-AF37-8D41-A0CB-47C0946AECDC}"/>
              </a:ext>
            </a:extLst>
          </p:cNvPr>
          <p:cNvSpPr txBox="1"/>
          <p:nvPr/>
        </p:nvSpPr>
        <p:spPr>
          <a:xfrm>
            <a:off x="970671" y="5880296"/>
            <a:ext cx="1038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variables </a:t>
            </a:r>
            <a:r>
              <a:rPr lang="en-US" dirty="0" err="1"/>
              <a:t>log_weekend_sales</a:t>
            </a:r>
            <a:r>
              <a:rPr lang="en-US" dirty="0"/>
              <a:t> and </a:t>
            </a:r>
            <a:r>
              <a:rPr lang="en-US" dirty="0" err="1"/>
              <a:t>log_sentiment</a:t>
            </a:r>
            <a:r>
              <a:rPr lang="en-US" dirty="0"/>
              <a:t> look highly correlated.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="" xmlns:a16="http://schemas.microsoft.com/office/drawing/2014/main" id="{440B446C-E7A0-7347-8E7E-BA72E94BE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9" y="1645221"/>
            <a:ext cx="3863137" cy="35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807</Words>
  <Application>Microsoft Office PowerPoint</Application>
  <PresentationFormat>Widescreen</PresentationFormat>
  <Paragraphs>140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Box Office Movie Performance</vt:lpstr>
      <vt:lpstr>Objectives</vt:lpstr>
      <vt:lpstr>Datasets</vt:lpstr>
      <vt:lpstr>Methodology</vt:lpstr>
      <vt:lpstr>Convert Twitter Posts to Sentiments</vt:lpstr>
      <vt:lpstr>Distributions of  Post – Sentiment (Polarity)</vt:lpstr>
      <vt:lpstr>“Social Buzz” Features</vt:lpstr>
      <vt:lpstr>Temporal behavior of gross sales and weekend sales </vt:lpstr>
      <vt:lpstr>Temporal behaviour of log_weekend_sales, log_sentiment</vt:lpstr>
      <vt:lpstr>Correlation Heatmap for weekend sales</vt:lpstr>
      <vt:lpstr>Perform Linear Regression to check significance of predictors</vt:lpstr>
      <vt:lpstr>Does correlation of log_weekend_sales with log_sentiment depend on Studio?</vt:lpstr>
      <vt:lpstr>Does correlation of weekend sales with sentiment depend on week into release?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Movie Performance</dc:title>
  <dc:creator>Ritvik Dhupkar</dc:creator>
  <cp:lastModifiedBy>Ritvik Dhupkar</cp:lastModifiedBy>
  <cp:revision>19</cp:revision>
  <dcterms:created xsi:type="dcterms:W3CDTF">2020-10-06T04:14:10Z</dcterms:created>
  <dcterms:modified xsi:type="dcterms:W3CDTF">2020-10-06T09:20:31Z</dcterms:modified>
</cp:coreProperties>
</file>