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27D-8E32-45A8-94FC-14BEDCA0808A}" type="datetimeFigureOut">
              <a:rPr lang="en-SG" smtClean="0"/>
              <a:t>3/11/2020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8918-072D-4F98-933A-246A259DB3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992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27D-8E32-45A8-94FC-14BEDCA0808A}" type="datetimeFigureOut">
              <a:rPr lang="en-SG" smtClean="0"/>
              <a:t>3/11/2020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8918-072D-4F98-933A-246A259DB3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626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27D-8E32-45A8-94FC-14BEDCA0808A}" type="datetimeFigureOut">
              <a:rPr lang="en-SG" smtClean="0"/>
              <a:t>3/11/2020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8918-072D-4F98-933A-246A259DB3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747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27D-8E32-45A8-94FC-14BEDCA0808A}" type="datetimeFigureOut">
              <a:rPr lang="en-SG" smtClean="0"/>
              <a:t>3/11/2020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8918-072D-4F98-933A-246A259DB3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734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27D-8E32-45A8-94FC-14BEDCA0808A}" type="datetimeFigureOut">
              <a:rPr lang="en-SG" smtClean="0"/>
              <a:t>3/11/2020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8918-072D-4F98-933A-246A259DB3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517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27D-8E32-45A8-94FC-14BEDCA0808A}" type="datetimeFigureOut">
              <a:rPr lang="en-SG" smtClean="0"/>
              <a:t>3/11/2020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8918-072D-4F98-933A-246A259DB3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962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27D-8E32-45A8-94FC-14BEDCA0808A}" type="datetimeFigureOut">
              <a:rPr lang="en-SG" smtClean="0"/>
              <a:t>3/11/2020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8918-072D-4F98-933A-246A259DB3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63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27D-8E32-45A8-94FC-14BEDCA0808A}" type="datetimeFigureOut">
              <a:rPr lang="en-SG" smtClean="0"/>
              <a:t>3/11/2020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8918-072D-4F98-933A-246A259DB3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78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27D-8E32-45A8-94FC-14BEDCA0808A}" type="datetimeFigureOut">
              <a:rPr lang="en-SG" smtClean="0"/>
              <a:t>3/11/2020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8918-072D-4F98-933A-246A259DB3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79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27D-8E32-45A8-94FC-14BEDCA0808A}" type="datetimeFigureOut">
              <a:rPr lang="en-SG" smtClean="0"/>
              <a:t>3/11/2020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8918-072D-4F98-933A-246A259DB3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459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27D-8E32-45A8-94FC-14BEDCA0808A}" type="datetimeFigureOut">
              <a:rPr lang="en-SG" smtClean="0"/>
              <a:t>3/11/2020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8918-072D-4F98-933A-246A259DB3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304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AB27D-8E32-45A8-94FC-14BEDCA0808A}" type="datetimeFigureOut">
              <a:rPr lang="en-SG" smtClean="0"/>
              <a:t>3/11/2020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C8918-072D-4F98-933A-246A259DB3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589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Traffic Analysis 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Ritvik - Dhupkar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5404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655" y="125177"/>
            <a:ext cx="10515600" cy="54279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Correlation of </a:t>
            </a:r>
            <a:r>
              <a:rPr lang="en-US" sz="2400" dirty="0" smtClean="0"/>
              <a:t>continuous variables </a:t>
            </a:r>
            <a:r>
              <a:rPr lang="en-US" sz="2400" dirty="0" smtClean="0"/>
              <a:t>with </a:t>
            </a:r>
            <a:r>
              <a:rPr lang="en-US" sz="2400" dirty="0" err="1" smtClean="0"/>
              <a:t>log_hits</a:t>
            </a:r>
            <a:endParaRPr lang="en-SG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02" y="813677"/>
            <a:ext cx="4471481" cy="29021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2324" y="4046706"/>
            <a:ext cx="113554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Box_sess</a:t>
            </a:r>
            <a:r>
              <a:rPr lang="en-US" dirty="0" smtClean="0"/>
              <a:t> : </a:t>
            </a:r>
            <a:r>
              <a:rPr lang="en-US" dirty="0" err="1" smtClean="0"/>
              <a:t>box_cox</a:t>
            </a:r>
            <a:r>
              <a:rPr lang="en-US" dirty="0" smtClean="0"/>
              <a:t> transformation of </a:t>
            </a:r>
            <a:r>
              <a:rPr lang="en-US" dirty="0" err="1" smtClean="0"/>
              <a:t>session_duration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Path_length2 : length of path computed from </a:t>
            </a:r>
            <a:r>
              <a:rPr lang="en-US" dirty="0" err="1" smtClean="0"/>
              <a:t>path_id</a:t>
            </a:r>
            <a:r>
              <a:rPr lang="en-US" dirty="0" smtClean="0"/>
              <a:t> variable (number of destinations visited)</a:t>
            </a:r>
          </a:p>
          <a:p>
            <a:endParaRPr lang="en-US" dirty="0"/>
          </a:p>
          <a:p>
            <a:r>
              <a:rPr lang="en-US" dirty="0" err="1" smtClean="0"/>
              <a:t>Path_length</a:t>
            </a:r>
            <a:r>
              <a:rPr lang="en-US" dirty="0" smtClean="0"/>
              <a:t> and </a:t>
            </a:r>
            <a:r>
              <a:rPr lang="en-US" dirty="0" err="1" smtClean="0"/>
              <a:t>session_duration</a:t>
            </a:r>
            <a:r>
              <a:rPr lang="en-US" dirty="0" smtClean="0"/>
              <a:t> are highly correlated with </a:t>
            </a:r>
            <a:r>
              <a:rPr lang="en-US" dirty="0" err="1" smtClean="0"/>
              <a:t>log_hits</a:t>
            </a:r>
            <a:endParaRPr lang="en-US" dirty="0" smtClean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013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0"/>
            <a:ext cx="10515600" cy="562245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Random Forest model Results</a:t>
            </a:r>
            <a:endParaRPr lang="en-SG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97668"/>
            <a:ext cx="5181600" cy="53792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/>
              <a:t>Methodology</a:t>
            </a:r>
          </a:p>
          <a:p>
            <a:pPr marL="0" indent="0">
              <a:buNone/>
            </a:pPr>
            <a:r>
              <a:rPr lang="en-US" sz="1800" dirty="0" smtClean="0"/>
              <a:t>Perform transformations </a:t>
            </a:r>
            <a:r>
              <a:rPr lang="en-US" sz="1800" dirty="0" smtClean="0"/>
              <a:t>on categorical </a:t>
            </a:r>
            <a:r>
              <a:rPr lang="en-US" sz="1800" dirty="0" smtClean="0"/>
              <a:t>variables</a:t>
            </a:r>
          </a:p>
          <a:p>
            <a:pPr marL="0" indent="0">
              <a:buNone/>
            </a:pPr>
            <a:r>
              <a:rPr lang="en-US" sz="1800" dirty="0"/>
              <a:t>a</a:t>
            </a:r>
            <a:r>
              <a:rPr lang="en-US" sz="1800" dirty="0" smtClean="0"/>
              <a:t>s listed </a:t>
            </a:r>
            <a:r>
              <a:rPr lang="en-US" sz="1800" dirty="0" smtClean="0"/>
              <a:t>above. One Hot Encoding is performed on </a:t>
            </a:r>
          </a:p>
          <a:p>
            <a:pPr marL="0" indent="0">
              <a:buNone/>
            </a:pPr>
            <a:r>
              <a:rPr lang="en-US" sz="1800" dirty="0" smtClean="0"/>
              <a:t>Categorical variables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Transform hits to </a:t>
            </a:r>
            <a:r>
              <a:rPr lang="en-US" sz="1800" dirty="0" err="1" smtClean="0"/>
              <a:t>log_hits</a:t>
            </a:r>
            <a:r>
              <a:rPr lang="en-US" sz="1800" dirty="0" smtClean="0"/>
              <a:t>. Use </a:t>
            </a:r>
            <a:r>
              <a:rPr lang="en-US" sz="1800" dirty="0" err="1" smtClean="0"/>
              <a:t>log_hits</a:t>
            </a:r>
            <a:r>
              <a:rPr lang="en-US" sz="1800" dirty="0" smtClean="0"/>
              <a:t> as target variable for training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Take box-cox transform of </a:t>
            </a:r>
            <a:r>
              <a:rPr lang="en-US" sz="1800" dirty="0" err="1" smtClean="0"/>
              <a:t>session_duration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Train the model on available values of hits and perform </a:t>
            </a:r>
            <a:r>
              <a:rPr lang="en-US" sz="1800" dirty="0" err="1" smtClean="0"/>
              <a:t>hyperparameter</a:t>
            </a:r>
            <a:r>
              <a:rPr lang="en-US" sz="1800" dirty="0" smtClean="0"/>
              <a:t> tuning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Predict the hits on test data with missing values for hits. Take inverse log transform to obtain final predicted values of hits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endParaRPr lang="en-S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5877" y="941439"/>
            <a:ext cx="4611539" cy="2865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33616" y="4015699"/>
            <a:ext cx="416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 RMSE = 55.8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7133616" y="4708187"/>
            <a:ext cx="490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hits: Actual values of hits in validation set</a:t>
            </a:r>
          </a:p>
          <a:p>
            <a:r>
              <a:rPr lang="en-US" dirty="0" err="1" smtClean="0"/>
              <a:t>Hits_pred</a:t>
            </a:r>
            <a:r>
              <a:rPr lang="en-US" dirty="0" smtClean="0"/>
              <a:t>: hits predicted by Random Forest model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353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186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/>
              <a:t>CatBoost</a:t>
            </a:r>
            <a:r>
              <a:rPr lang="en-US" sz="2400" dirty="0" smtClean="0"/>
              <a:t> model Results</a:t>
            </a:r>
            <a:endParaRPr lang="en-SG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5984"/>
            <a:ext cx="5181600" cy="508098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Methodology</a:t>
            </a:r>
          </a:p>
          <a:p>
            <a:pPr marL="0" indent="0">
              <a:buNone/>
            </a:pPr>
            <a:r>
              <a:rPr lang="en-US" sz="1800" dirty="0" smtClean="0"/>
              <a:t>From </a:t>
            </a:r>
            <a:r>
              <a:rPr lang="en-US" sz="1800" dirty="0" smtClean="0"/>
              <a:t>the </a:t>
            </a:r>
            <a:r>
              <a:rPr lang="en-US" sz="1800" dirty="0"/>
              <a:t>r</a:t>
            </a:r>
            <a:r>
              <a:rPr lang="en-US" sz="1800" dirty="0" smtClean="0"/>
              <a:t>esult </a:t>
            </a:r>
            <a:r>
              <a:rPr lang="en-US" sz="1800" dirty="0" smtClean="0"/>
              <a:t>plots of the Random Forest, model it </a:t>
            </a:r>
          </a:p>
          <a:p>
            <a:pPr marL="0" indent="0">
              <a:buNone/>
            </a:pPr>
            <a:r>
              <a:rPr lang="en-US" sz="1800" dirty="0" smtClean="0"/>
              <a:t>is clear that it fails to effectively model ‘count data’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 err="1" smtClean="0"/>
              <a:t>CatBoost</a:t>
            </a:r>
            <a:r>
              <a:rPr lang="en-US" sz="1800" dirty="0" smtClean="0"/>
              <a:t> model with objective =‘Poisson’ is used </a:t>
            </a:r>
          </a:p>
          <a:p>
            <a:pPr marL="0" indent="0">
              <a:buNone/>
            </a:pPr>
            <a:r>
              <a:rPr lang="en-US" sz="1800" dirty="0" smtClean="0"/>
              <a:t>to model the data. This uses a </a:t>
            </a:r>
            <a:r>
              <a:rPr lang="en-US" sz="1800" dirty="0" err="1" smtClean="0"/>
              <a:t>poisson</a:t>
            </a:r>
            <a:r>
              <a:rPr lang="en-US" sz="1800" dirty="0" smtClean="0"/>
              <a:t> loss function </a:t>
            </a:r>
          </a:p>
          <a:p>
            <a:pPr marL="0" indent="0">
              <a:buNone/>
            </a:pPr>
            <a:r>
              <a:rPr lang="en-US" sz="1800" dirty="0" smtClean="0"/>
              <a:t>which is used for modelling count data.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One Hot Encoding on categorical variables is performed internally </a:t>
            </a:r>
            <a:r>
              <a:rPr lang="en-US" sz="1800" dirty="0" smtClean="0"/>
              <a:t>in the </a:t>
            </a:r>
            <a:r>
              <a:rPr lang="en-US" sz="1800" dirty="0" err="1" smtClean="0"/>
              <a:t>CatBoost</a:t>
            </a:r>
            <a:r>
              <a:rPr lang="en-US" sz="1800" dirty="0" smtClean="0"/>
              <a:t> library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Hits instead of ‘</a:t>
            </a:r>
            <a:r>
              <a:rPr lang="en-US" sz="1800" dirty="0" err="1" smtClean="0"/>
              <a:t>log_hits</a:t>
            </a:r>
            <a:r>
              <a:rPr lang="en-US" sz="1800" dirty="0" smtClean="0"/>
              <a:t>’ is used as the target variable as a </a:t>
            </a:r>
            <a:r>
              <a:rPr lang="en-US" sz="1800" dirty="0" err="1" smtClean="0"/>
              <a:t>poisson</a:t>
            </a:r>
            <a:r>
              <a:rPr lang="en-US" sz="1800" dirty="0" smtClean="0"/>
              <a:t> loss function is used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028" y="1636273"/>
            <a:ext cx="4029075" cy="30654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93022" y="4800194"/>
            <a:ext cx="416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 RMSE = 46.4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7282774" y="5530633"/>
            <a:ext cx="490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hits: Actual values of hits in validation set</a:t>
            </a:r>
          </a:p>
          <a:p>
            <a:r>
              <a:rPr lang="en-US" dirty="0" err="1" smtClean="0"/>
              <a:t>Hits_pred</a:t>
            </a:r>
            <a:r>
              <a:rPr lang="en-US" dirty="0" smtClean="0"/>
              <a:t>: hits predicted by </a:t>
            </a:r>
            <a:r>
              <a:rPr lang="en-US" dirty="0" err="1" smtClean="0"/>
              <a:t>CatBoost</a:t>
            </a:r>
            <a:r>
              <a:rPr lang="en-US" dirty="0" smtClean="0"/>
              <a:t> model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829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23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Conclusion</a:t>
            </a:r>
            <a:endParaRPr lang="en-SG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CatBoost</a:t>
            </a:r>
            <a:r>
              <a:rPr lang="en-US" sz="1800" dirty="0" smtClean="0"/>
              <a:t> model is better able to predict missing platform hits using a </a:t>
            </a:r>
            <a:r>
              <a:rPr lang="en-US" sz="1800" dirty="0" err="1" smtClean="0"/>
              <a:t>poisson</a:t>
            </a:r>
            <a:r>
              <a:rPr lang="en-US" sz="1800" dirty="0" smtClean="0"/>
              <a:t> loss function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endParaRPr lang="en-SG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435" y="2529900"/>
            <a:ext cx="4349074" cy="2809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84010" y="2228917"/>
            <a:ext cx="416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Missing hits: predictions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6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707" y="21954"/>
            <a:ext cx="10515600" cy="57521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Objectives</a:t>
            </a:r>
            <a:endParaRPr lang="en-SG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664" y="492868"/>
            <a:ext cx="10515600" cy="542469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Impute missing data for the missing ‘hits rows’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b="1" dirty="0" smtClean="0"/>
              <a:t>*</a:t>
            </a:r>
            <a:r>
              <a:rPr lang="en-US" sz="1600" b="1" dirty="0" err="1" smtClean="0"/>
              <a:t>Web_traffic_analysis_CatBoost_FINAL.ipynb</a:t>
            </a:r>
            <a:r>
              <a:rPr lang="en-US" sz="1600" b="1" dirty="0" smtClean="0"/>
              <a:t>:  final </a:t>
            </a:r>
            <a:r>
              <a:rPr lang="en-US" sz="1600" b="1" dirty="0" err="1" smtClean="0"/>
              <a:t>CatBoost</a:t>
            </a:r>
            <a:r>
              <a:rPr lang="en-US" sz="1600" b="1" dirty="0" smtClean="0"/>
              <a:t> model (use for evaluation)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sz="1600" b="1" dirty="0" err="1" smtClean="0"/>
              <a:t>randomforest</a:t>
            </a:r>
            <a:r>
              <a:rPr lang="en-US" sz="1600" b="1" dirty="0" smtClean="0"/>
              <a:t>-and-</a:t>
            </a:r>
            <a:r>
              <a:rPr lang="en-US" sz="1600" b="1" dirty="0" err="1" smtClean="0"/>
              <a:t>eda.ipynb</a:t>
            </a:r>
            <a:r>
              <a:rPr lang="en-US" sz="1600" b="1" dirty="0" smtClean="0"/>
              <a:t> : </a:t>
            </a:r>
            <a:r>
              <a:rPr lang="en-US" sz="1600" b="1" dirty="0" err="1" smtClean="0"/>
              <a:t>RandomForest</a:t>
            </a:r>
            <a:r>
              <a:rPr lang="en-US" sz="1600" b="1" dirty="0" smtClean="0"/>
              <a:t> model and EDA</a:t>
            </a:r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73" y="1068083"/>
            <a:ext cx="67818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55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Insights on Missing Data</a:t>
            </a:r>
            <a:endParaRPr lang="en-SG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8408"/>
            <a:ext cx="10515600" cy="504855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36% of hits data and 2% of </a:t>
            </a:r>
            <a:r>
              <a:rPr lang="en-US" sz="1800" dirty="0" err="1" smtClean="0"/>
              <a:t>session_duration</a:t>
            </a:r>
            <a:r>
              <a:rPr lang="en-US" sz="1800" dirty="0" smtClean="0"/>
              <a:t> data is missing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81" y="2397951"/>
            <a:ext cx="5765260" cy="2509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245" y="2604224"/>
            <a:ext cx="1990725" cy="20969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414" y="1831755"/>
            <a:ext cx="6841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Missing Data Percentage Across Columns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1220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Insights on Missing Data</a:t>
            </a:r>
            <a:endParaRPr lang="en-SG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053650"/>
            <a:ext cx="5157787" cy="21744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49" b="695"/>
          <a:stretch/>
        </p:blipFill>
        <p:spPr>
          <a:xfrm>
            <a:off x="6783423" y="3006626"/>
            <a:ext cx="4079132" cy="25767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0537" y="2559521"/>
            <a:ext cx="4137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Missing Data distribution across columns</a:t>
            </a:r>
            <a:endParaRPr lang="en-SG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874214" y="2559521"/>
            <a:ext cx="4137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 correlation of missing Data across columns</a:t>
            </a:r>
            <a:endParaRPr lang="en-SG" sz="1600" dirty="0"/>
          </a:p>
        </p:txBody>
      </p:sp>
      <p:sp>
        <p:nvSpPr>
          <p:cNvPr id="11" name="Rectangle 10"/>
          <p:cNvSpPr/>
          <p:nvPr/>
        </p:nvSpPr>
        <p:spPr>
          <a:xfrm>
            <a:off x="1290537" y="1399144"/>
            <a:ext cx="8233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missing data is randomly distributed across the domain and there is no correlation</a:t>
            </a:r>
          </a:p>
          <a:p>
            <a:r>
              <a:rPr lang="en-US" dirty="0" smtClean="0"/>
              <a:t> in missing Data between columns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50599"/>
            <a:ext cx="10515600" cy="568730"/>
          </a:xfrm>
        </p:spPr>
        <p:txBody>
          <a:bodyPr/>
          <a:lstStyle/>
          <a:p>
            <a:pPr algn="ctr"/>
            <a:r>
              <a:rPr lang="en-US" sz="2400" dirty="0" smtClean="0"/>
              <a:t>Methodology</a:t>
            </a:r>
            <a:endParaRPr lang="en-SG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22507" y="674451"/>
            <a:ext cx="10515600" cy="591441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Perform Exploratory Data Analysis to understand Factors affecting Hits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Extract features from Web Traffic Information like locale, traffic type, etc. </a:t>
            </a:r>
          </a:p>
          <a:p>
            <a:pPr marL="0" indent="0">
              <a:buNone/>
            </a:pPr>
            <a:r>
              <a:rPr lang="en-US" sz="1800" dirty="0" smtClean="0"/>
              <a:t>Clean categorical features: Group low frequency categories of the columns </a:t>
            </a:r>
            <a:r>
              <a:rPr lang="en-US" sz="1800" dirty="0" err="1" smtClean="0"/>
              <a:t>agent_id</a:t>
            </a:r>
            <a:r>
              <a:rPr lang="en-US" sz="1800" dirty="0" smtClean="0"/>
              <a:t> and </a:t>
            </a:r>
            <a:r>
              <a:rPr lang="en-US" sz="1800" dirty="0" err="1" smtClean="0"/>
              <a:t>entry_page</a:t>
            </a:r>
            <a:r>
              <a:rPr lang="en-US" sz="1800" dirty="0" smtClean="0"/>
              <a:t> into the new category ‘999’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Perform One-Hot-Encoding on categorical features</a:t>
            </a:r>
          </a:p>
          <a:p>
            <a:pPr marL="0" indent="0">
              <a:buNone/>
            </a:pPr>
            <a:r>
              <a:rPr lang="en-US" sz="1800" dirty="0" smtClean="0"/>
              <a:t>Transform hits and </a:t>
            </a:r>
            <a:r>
              <a:rPr lang="en-US" sz="1800" dirty="0" err="1" smtClean="0"/>
              <a:t>session_duration</a:t>
            </a:r>
            <a:r>
              <a:rPr lang="en-US" sz="1800" dirty="0"/>
              <a:t> </a:t>
            </a:r>
            <a:r>
              <a:rPr lang="en-US" sz="1800" dirty="0" smtClean="0"/>
              <a:t>using log-transform (for Random Forest only) and box-cox transform respectively</a:t>
            </a:r>
          </a:p>
          <a:p>
            <a:pPr marL="0" indent="0">
              <a:buNone/>
            </a:pPr>
            <a:r>
              <a:rPr lang="en-US" sz="1800" dirty="0" smtClean="0"/>
              <a:t>Train a Regression Tree Models to Predict the missing values of ‘hits’. The Random Forest Model and </a:t>
            </a:r>
            <a:r>
              <a:rPr lang="en-US" sz="1800" dirty="0" err="1" smtClean="0"/>
              <a:t>Catboost</a:t>
            </a:r>
            <a:r>
              <a:rPr lang="en-US" sz="1800" dirty="0" smtClean="0"/>
              <a:t> model are </a:t>
            </a:r>
            <a:r>
              <a:rPr lang="en-US" sz="1800" dirty="0" smtClean="0"/>
              <a:t>used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699749" y="3785943"/>
            <a:ext cx="440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List of Features </a:t>
            </a:r>
            <a:endParaRPr lang="en-SG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835" y="4349828"/>
            <a:ext cx="8595604" cy="223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9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566" y="177057"/>
            <a:ext cx="10515600" cy="957837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Exploratory Data Analysis on Factors affecting Hits</a:t>
            </a:r>
            <a:endParaRPr lang="en-SG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07" y="1307005"/>
            <a:ext cx="4041842" cy="29790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414" y="1476678"/>
            <a:ext cx="4276624" cy="2639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25686" y="1142683"/>
            <a:ext cx="3832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Box-cox Transformation on session duration</a:t>
            </a:r>
            <a:endParaRPr lang="en-SG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741269" y="1142683"/>
            <a:ext cx="3832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Log Transformation on hits</a:t>
            </a:r>
            <a:endParaRPr lang="en-SG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225686" y="4539574"/>
            <a:ext cx="9980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Session Duration and hits are heavily right tailed, so a box-cox transformation (</a:t>
            </a:r>
            <a:r>
              <a:rPr lang="en-US" dirty="0" err="1" smtClean="0"/>
              <a:t>session_duration</a:t>
            </a:r>
            <a:r>
              <a:rPr lang="en-US" dirty="0" smtClean="0"/>
              <a:t>) and a log transformation (hits) is applied on them to normalize them,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194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177"/>
            <a:ext cx="10515600" cy="68546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Transforming categorical variables</a:t>
            </a:r>
            <a:endParaRPr lang="en-SG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6462" y="1022199"/>
            <a:ext cx="5107427" cy="30811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7371" y="4383933"/>
            <a:ext cx="1007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top 6 most frequently occurring </a:t>
            </a:r>
            <a:r>
              <a:rPr lang="en-US" dirty="0" err="1" smtClean="0"/>
              <a:t>agent_ids</a:t>
            </a:r>
            <a:r>
              <a:rPr lang="en-US" dirty="0" smtClean="0"/>
              <a:t> and top 7 most frequent </a:t>
            </a:r>
            <a:r>
              <a:rPr lang="en-US" dirty="0" err="1" smtClean="0"/>
              <a:t>entry_page</a:t>
            </a:r>
            <a:r>
              <a:rPr lang="en-US" dirty="0" smtClean="0"/>
              <a:t> are maintained as categories</a:t>
            </a:r>
          </a:p>
          <a:p>
            <a:endParaRPr lang="en-US" dirty="0" smtClean="0"/>
          </a:p>
          <a:p>
            <a:r>
              <a:rPr lang="en-US" dirty="0" smtClean="0"/>
              <a:t>The remaining categories with frequency of 5% are grouped together and labeled ‘999’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75" y="1118014"/>
            <a:ext cx="5095994" cy="28894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70556" y="806879"/>
            <a:ext cx="322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entry_page</a:t>
            </a:r>
            <a:r>
              <a:rPr lang="en-US" dirty="0" smtClean="0"/>
              <a:t> vs frequency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6661883" y="806879"/>
            <a:ext cx="322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Agent_id</a:t>
            </a:r>
            <a:r>
              <a:rPr lang="en-US" dirty="0" smtClean="0"/>
              <a:t> vs frequency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496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140" y="138147"/>
            <a:ext cx="10515600" cy="743828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Bi-Variate Analysis on hits</a:t>
            </a:r>
            <a:endParaRPr lang="en-SG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67319" y="965949"/>
            <a:ext cx="359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Avg. hits vs Locale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6968247" y="1030707"/>
            <a:ext cx="359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Avg. hits vs </a:t>
            </a:r>
            <a:r>
              <a:rPr lang="en-US" dirty="0" err="1" smtClean="0"/>
              <a:t>agent_id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1113006" y="4441886"/>
            <a:ext cx="101735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Locale L3 has a significantly lower avg. hits than others</a:t>
            </a:r>
          </a:p>
          <a:p>
            <a:endParaRPr lang="en-US" dirty="0" smtClean="0"/>
          </a:p>
          <a:p>
            <a:r>
              <a:rPr lang="en-US" dirty="0" smtClean="0"/>
              <a:t>Avg. hits are similar across agent ids</a:t>
            </a:r>
          </a:p>
          <a:p>
            <a:endParaRPr lang="en-US" dirty="0"/>
          </a:p>
          <a:p>
            <a:r>
              <a:rPr lang="en-US" dirty="0" smtClean="0"/>
              <a:t>Bottom 5% of least  frequently occurring agent ids are grouped together as </a:t>
            </a:r>
            <a:r>
              <a:rPr lang="en-US" dirty="0" err="1" smtClean="0"/>
              <a:t>agent_id</a:t>
            </a:r>
            <a:r>
              <a:rPr lang="en-US" dirty="0" smtClean="0"/>
              <a:t> = ‘999’</a:t>
            </a:r>
            <a:endParaRPr lang="en-US" dirty="0"/>
          </a:p>
          <a:p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78" y="1447566"/>
            <a:ext cx="4783982" cy="27594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660" y="1474412"/>
            <a:ext cx="4924323" cy="28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2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625" y="79782"/>
            <a:ext cx="10515600" cy="601156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Bi-Variate Analysis on hits</a:t>
            </a:r>
            <a:endParaRPr lang="en-SG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23" y="1467863"/>
            <a:ext cx="5080979" cy="34342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692" y="1440077"/>
            <a:ext cx="5557533" cy="34620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7319" y="965949"/>
            <a:ext cx="359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Avg. hits vs </a:t>
            </a:r>
            <a:r>
              <a:rPr lang="en-US" dirty="0" err="1" smtClean="0"/>
              <a:t>entry_page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7403012" y="1098531"/>
            <a:ext cx="2359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Avg. hits vs </a:t>
            </a:r>
            <a:r>
              <a:rPr lang="en-US" dirty="0" err="1" smtClean="0"/>
              <a:t>traffic_type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870625" y="4902147"/>
            <a:ext cx="101735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</a:t>
            </a:r>
            <a:r>
              <a:rPr lang="en-US" dirty="0" err="1" smtClean="0"/>
              <a:t>ntry_page</a:t>
            </a:r>
            <a:r>
              <a:rPr lang="en-US" dirty="0" smtClean="0"/>
              <a:t> 2100 has an average hits of 70 while </a:t>
            </a:r>
            <a:r>
              <a:rPr lang="en-US" dirty="0" err="1" smtClean="0"/>
              <a:t>average_hits</a:t>
            </a:r>
            <a:r>
              <a:rPr lang="en-US" dirty="0" smtClean="0"/>
              <a:t> for other entry pages are lower</a:t>
            </a:r>
          </a:p>
          <a:p>
            <a:endParaRPr lang="en-US" dirty="0" smtClean="0"/>
          </a:p>
          <a:p>
            <a:r>
              <a:rPr lang="en-US" dirty="0" smtClean="0"/>
              <a:t>Avg. hits differ across traffic types</a:t>
            </a:r>
          </a:p>
          <a:p>
            <a:endParaRPr lang="en-US" dirty="0" smtClean="0"/>
          </a:p>
          <a:p>
            <a:r>
              <a:rPr lang="en-US" dirty="0" smtClean="0"/>
              <a:t>Bottom 5% of least  frequently occurring </a:t>
            </a:r>
            <a:r>
              <a:rPr lang="en-US" dirty="0" err="1" smtClean="0"/>
              <a:t>entry_types</a:t>
            </a:r>
            <a:r>
              <a:rPr lang="en-US" dirty="0" smtClean="0"/>
              <a:t> are grouped together as </a:t>
            </a:r>
            <a:r>
              <a:rPr lang="en-US" dirty="0" err="1" smtClean="0"/>
              <a:t>entry_type</a:t>
            </a:r>
            <a:r>
              <a:rPr lang="en-US" dirty="0" smtClean="0"/>
              <a:t>= ‘999’</a:t>
            </a: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6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638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Web Traffic Analysis </vt:lpstr>
      <vt:lpstr>Objectives</vt:lpstr>
      <vt:lpstr>Insights on Missing Data</vt:lpstr>
      <vt:lpstr>Insights on Missing Data</vt:lpstr>
      <vt:lpstr>Methodology</vt:lpstr>
      <vt:lpstr>Exploratory Data Analysis on Factors affecting Hits</vt:lpstr>
      <vt:lpstr>Transforming categorical variables</vt:lpstr>
      <vt:lpstr>Bi-Variate Analysis on hits</vt:lpstr>
      <vt:lpstr>Bi-Variate Analysis on hits</vt:lpstr>
      <vt:lpstr>Correlation of continuous variables with log_hits</vt:lpstr>
      <vt:lpstr>Random Forest model Results</vt:lpstr>
      <vt:lpstr>CatBoost model 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Traffic Analysis</dc:title>
  <dc:creator>Ritvik Dhupkar</dc:creator>
  <cp:lastModifiedBy>Ritvik Dhupkar</cp:lastModifiedBy>
  <cp:revision>28</cp:revision>
  <cp:lastPrinted>2020-11-03T04:53:42Z</cp:lastPrinted>
  <dcterms:created xsi:type="dcterms:W3CDTF">2020-11-02T16:08:45Z</dcterms:created>
  <dcterms:modified xsi:type="dcterms:W3CDTF">2020-11-03T05:39:52Z</dcterms:modified>
</cp:coreProperties>
</file>