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3"/>
  </p:notesMasterIdLst>
  <p:sldIdLst>
    <p:sldId id="256" r:id="rId2"/>
    <p:sldId id="257" r:id="rId3"/>
    <p:sldId id="259" r:id="rId4"/>
    <p:sldId id="274" r:id="rId5"/>
    <p:sldId id="287" r:id="rId6"/>
    <p:sldId id="273" r:id="rId7"/>
    <p:sldId id="258" r:id="rId8"/>
    <p:sldId id="275" r:id="rId9"/>
    <p:sldId id="277" r:id="rId10"/>
    <p:sldId id="261" r:id="rId11"/>
    <p:sldId id="285" r:id="rId12"/>
    <p:sldId id="290" r:id="rId13"/>
    <p:sldId id="266" r:id="rId14"/>
    <p:sldId id="280" r:id="rId15"/>
    <p:sldId id="278" r:id="rId16"/>
    <p:sldId id="284" r:id="rId17"/>
    <p:sldId id="291" r:id="rId18"/>
    <p:sldId id="293" r:id="rId19"/>
    <p:sldId id="295" r:id="rId20"/>
    <p:sldId id="269" r:id="rId21"/>
    <p:sldId id="265"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snapToGrid="0">
      <p:cViewPr varScale="1">
        <p:scale>
          <a:sx n="77" d="100"/>
          <a:sy n="77" d="100"/>
        </p:scale>
        <p:origin x="159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100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423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7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2567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5834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3744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64704" y="2271713"/>
            <a:ext cx="7914965" cy="173924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US" sz="3600" dirty="0">
                <a:latin typeface="Times New Roman" panose="02020603050405020304" pitchFamily="18" charset="0"/>
                <a:cs typeface="Times New Roman" panose="02020603050405020304" pitchFamily="18" charset="0"/>
              </a:rPr>
              <a:t>Apis Insight for Phenotype Classification and Hive Health Forecasting using IoT and Deep Learning</a:t>
            </a:r>
            <a:endParaRPr sz="3600"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indent="0">
              <a:spcBef>
                <a:spcPts val="0"/>
              </a:spcBef>
              <a:buSzPct val="100000"/>
            </a:pP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1 Reg. No: RA2011003010231</a:t>
            </a:r>
            <a:endParaRPr lang="en-IN" dirty="0">
              <a:latin typeface="Times New Roman" panose="02020603050405020304" pitchFamily="18" charset="0"/>
              <a:cs typeface="Times New Roman" panose="02020603050405020304" pitchFamily="18" charset="0"/>
            </a:endParaRPr>
          </a:p>
          <a:p>
            <a:pPr marL="0" indent="0">
              <a:spcBef>
                <a:spcPts val="592"/>
              </a:spcBef>
              <a:buSzPct val="100000"/>
            </a:pPr>
            <a:r>
              <a:rPr lang="en-IN" dirty="0">
                <a:latin typeface="Times New Roman" panose="02020603050405020304" pitchFamily="18" charset="0"/>
                <a:cs typeface="Times New Roman" panose="02020603050405020304" pitchFamily="18" charset="0"/>
              </a:rPr>
              <a:t>Student 1 Name: TANYA SINGH</a:t>
            </a:r>
          </a:p>
          <a:p>
            <a:pPr marL="0" lvl="0" indent="0" algn="ctr" rtl="0">
              <a:spcBef>
                <a:spcPts val="592"/>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2 Reg. No: RA2011003010228</a:t>
            </a:r>
          </a:p>
          <a:p>
            <a:pPr marL="0" lvl="0" indent="0">
              <a:spcBef>
                <a:spcPts val="592"/>
              </a:spcBef>
              <a:buSzPct val="100000"/>
            </a:pPr>
            <a:r>
              <a:rPr lang="en-US" dirty="0">
                <a:latin typeface="Times New Roman" panose="02020603050405020304" pitchFamily="18" charset="0"/>
                <a:cs typeface="Times New Roman" panose="02020603050405020304" pitchFamily="18" charset="0"/>
              </a:rPr>
              <a:t>Student 2 Name: RITVIK KUMAR SINGH</a:t>
            </a:r>
            <a:endParaRPr dirty="0">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69724"/>
            <a:ext cx="61722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18CSP109L - MAJOR PROJECT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0" y="5243512"/>
            <a:ext cx="3471862" cy="1190625"/>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Guide name: Dr. Arulmurugan A  </a:t>
            </a:r>
          </a:p>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Designation: Assistant Professor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Department: Computing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sz="3600" dirty="0">
                <a:latin typeface="Times New Roman" panose="02020603050405020304" pitchFamily="18" charset="0"/>
                <a:cs typeface="Times New Roman" panose="02020603050405020304" pitchFamily="18" charset="0"/>
              </a:rPr>
              <a:t>Proposed Architecture  </a:t>
            </a:r>
            <a:endParaRPr sz="36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22-11-2023</a:t>
            </a:r>
            <a:endParaRPr lang="en-US"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3" name="TextBox 2">
            <a:extLst>
              <a:ext uri="{FF2B5EF4-FFF2-40B4-BE49-F238E27FC236}">
                <a16:creationId xmlns:a16="http://schemas.microsoft.com/office/drawing/2014/main" id="{60949F99-5619-0CA5-BAF0-84CF3B6652C8}"/>
              </a:ext>
            </a:extLst>
          </p:cNvPr>
          <p:cNvSpPr txBox="1"/>
          <p:nvPr/>
        </p:nvSpPr>
        <p:spPr>
          <a:xfrm>
            <a:off x="457201" y="1647825"/>
            <a:ext cx="8229599" cy="461664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proposed system for the project is an integrated web application that employs deep learning and real time interactivity.</a:t>
            </a:r>
          </a:p>
          <a:p>
            <a:pPr algn="just"/>
            <a:endParaRPr lang="en-US" dirty="0">
              <a:latin typeface="Times New Roman" panose="02020603050405020304" pitchFamily="18" charset="0"/>
              <a:cs typeface="Times New Roman" panose="02020603050405020304" pitchFamily="18" charset="0"/>
            </a:endParaRPr>
          </a:p>
          <a:p>
            <a:pPr marL="342900" indent="-342900" algn="just">
              <a:buAutoNum type="arabicParenR"/>
            </a:pPr>
            <a:r>
              <a:rPr lang="en-US" b="1" dirty="0">
                <a:latin typeface="Times New Roman" panose="02020603050405020304" pitchFamily="18" charset="0"/>
                <a:cs typeface="Times New Roman" panose="02020603050405020304" pitchFamily="18" charset="0"/>
              </a:rPr>
              <a:t>User Interface</a:t>
            </a:r>
            <a:r>
              <a:rPr lang="en-US" dirty="0">
                <a:latin typeface="Times New Roman" panose="02020603050405020304" pitchFamily="18" charset="0"/>
                <a:cs typeface="Times New Roman" panose="02020603050405020304" pitchFamily="18" charset="0"/>
              </a:rPr>
              <a:t>: User uploads an image of the bee using Predict function</a:t>
            </a:r>
          </a:p>
          <a:p>
            <a:pPr marL="342900" indent="-342900" algn="just">
              <a:buAutoNum type="arabicParenR"/>
            </a:pPr>
            <a:endParaRPr lang="en-US" dirty="0">
              <a:latin typeface="Times New Roman" panose="02020603050405020304" pitchFamily="18" charset="0"/>
              <a:cs typeface="Times New Roman" panose="02020603050405020304" pitchFamily="18" charset="0"/>
            </a:endParaRPr>
          </a:p>
          <a:p>
            <a:pPr marL="342900" indent="-342900" algn="just">
              <a:buAutoNum type="arabicParenR"/>
            </a:pPr>
            <a:r>
              <a:rPr lang="en-US" b="1" dirty="0">
                <a:latin typeface="Times New Roman" panose="02020603050405020304" pitchFamily="18" charset="0"/>
                <a:cs typeface="Times New Roman" panose="02020603050405020304" pitchFamily="18" charset="0"/>
              </a:rPr>
              <a:t>Flask Module</a:t>
            </a:r>
            <a:r>
              <a:rPr lang="en-US" dirty="0">
                <a:latin typeface="Times New Roman" panose="02020603050405020304" pitchFamily="18" charset="0"/>
                <a:cs typeface="Times New Roman" panose="02020603050405020304" pitchFamily="18" charset="0"/>
              </a:rPr>
              <a:t>: Flask Module routes the GET Request to the DL Module and returns the Pollen type, subspecies, health of the bee additionally it features a web page that on uploading the image of beehive predicts the status of beehive.</a:t>
            </a:r>
          </a:p>
          <a:p>
            <a:pPr marL="342900" indent="-342900" algn="just">
              <a:buAutoNum type="arabicParenR"/>
            </a:pPr>
            <a:endParaRPr lang="en-US" dirty="0">
              <a:latin typeface="Times New Roman" panose="02020603050405020304" pitchFamily="18" charset="0"/>
              <a:cs typeface="Times New Roman" panose="02020603050405020304" pitchFamily="18" charset="0"/>
            </a:endParaRPr>
          </a:p>
          <a:p>
            <a:pPr marL="342900" indent="-342900" algn="just">
              <a:buAutoNum type="arabicParenR"/>
            </a:pPr>
            <a:r>
              <a:rPr lang="en-US" b="1" dirty="0">
                <a:latin typeface="Times New Roman" panose="02020603050405020304" pitchFamily="18" charset="0"/>
                <a:cs typeface="Times New Roman" panose="02020603050405020304" pitchFamily="18" charset="0"/>
              </a:rPr>
              <a:t>DL Module</a:t>
            </a:r>
            <a:r>
              <a:rPr lang="en-US" dirty="0">
                <a:latin typeface="Times New Roman" panose="02020603050405020304" pitchFamily="18" charset="0"/>
                <a:cs typeface="Times New Roman" panose="02020603050405020304" pitchFamily="18" charset="0"/>
              </a:rPr>
              <a:t>: Does preprocessing and image analysis on the provided image and performs feature extraction.</a:t>
            </a:r>
          </a:p>
          <a:p>
            <a:pPr marL="342900" indent="-342900" algn="just">
              <a:buAutoNum type="arabicParenR"/>
            </a:pPr>
            <a:endParaRPr lang="en-US" dirty="0">
              <a:latin typeface="Times New Roman" panose="02020603050405020304" pitchFamily="18" charset="0"/>
              <a:cs typeface="Times New Roman" panose="02020603050405020304" pitchFamily="18" charset="0"/>
            </a:endParaRPr>
          </a:p>
          <a:p>
            <a:pPr marL="342900" indent="-342900" algn="just">
              <a:buAutoNum type="arabicParenR"/>
            </a:pPr>
            <a:r>
              <a:rPr lang="en-US" b="1" dirty="0">
                <a:latin typeface="Times New Roman" panose="02020603050405020304" pitchFamily="18" charset="0"/>
                <a:cs typeface="Times New Roman" panose="02020603050405020304" pitchFamily="18" charset="0"/>
              </a:rPr>
              <a:t>H5 file: </a:t>
            </a:r>
            <a:r>
              <a:rPr lang="en-US" dirty="0">
                <a:latin typeface="Times New Roman" panose="02020603050405020304" pitchFamily="18" charset="0"/>
                <a:cs typeface="Times New Roman" panose="02020603050405020304" pitchFamily="18" charset="0"/>
              </a:rPr>
              <a:t>All the consolidated findings are compiled in an H5 file format and stored to contain the analysis on training and testing data.</a:t>
            </a:r>
          </a:p>
          <a:p>
            <a:pPr marL="342900" indent="-342900" algn="just">
              <a:buAutoNum type="arabicParenR"/>
            </a:pPr>
            <a:endParaRPr lang="en-US" dirty="0">
              <a:latin typeface="Times New Roman" panose="02020603050405020304" pitchFamily="18" charset="0"/>
              <a:cs typeface="Times New Roman" panose="02020603050405020304" pitchFamily="18" charset="0"/>
            </a:endParaRPr>
          </a:p>
          <a:p>
            <a:pPr marL="342900" indent="-342900" algn="just">
              <a:buAutoNum type="arabicParenR"/>
            </a:pPr>
            <a:r>
              <a:rPr lang="en-US" b="1" dirty="0">
                <a:latin typeface="Times New Roman" panose="02020603050405020304" pitchFamily="18" charset="0"/>
                <a:cs typeface="Times New Roman" panose="02020603050405020304" pitchFamily="18" charset="0"/>
              </a:rPr>
              <a:t>JSON Conversion: </a:t>
            </a:r>
            <a:r>
              <a:rPr lang="en-US" dirty="0">
                <a:latin typeface="Times New Roman" panose="02020603050405020304" pitchFamily="18" charset="0"/>
                <a:cs typeface="Times New Roman" panose="02020603050405020304" pitchFamily="18" charset="0"/>
              </a:rPr>
              <a:t>H5 file is considered into JSON Format to route to flask module</a:t>
            </a:r>
            <a:r>
              <a:rPr lang="en-US" dirty="0"/>
              <a:t>.</a:t>
            </a:r>
          </a:p>
          <a:p>
            <a:pPr marL="342900" indent="-342900" algn="just">
              <a:buAutoNum type="arabicParenR"/>
            </a:pPr>
            <a:endParaRPr lang="en-US" dirty="0"/>
          </a:p>
          <a:p>
            <a:pPr marL="342900" indent="-342900" algn="just">
              <a:buAutoNum type="arabicParenR"/>
            </a:pPr>
            <a:r>
              <a:rPr lang="en-US" b="1" dirty="0">
                <a:latin typeface="Times New Roman" panose="02020603050405020304" pitchFamily="18" charset="0"/>
                <a:cs typeface="Times New Roman" panose="02020603050405020304" pitchFamily="18" charset="0"/>
              </a:rPr>
              <a:t>Arduino Module: </a:t>
            </a:r>
            <a:r>
              <a:rPr lang="en-US" dirty="0">
                <a:latin typeface="Times New Roman" panose="02020603050405020304" pitchFamily="18" charset="0"/>
                <a:cs typeface="Times New Roman" panose="02020603050405020304" pitchFamily="18" charset="0"/>
              </a:rPr>
              <a:t>Features DHT11 sensor for live temperature and humidity detection</a:t>
            </a:r>
          </a:p>
          <a:p>
            <a:pPr algn="just"/>
            <a:endParaRPr lang="en-US" dirty="0"/>
          </a:p>
          <a:p>
            <a:pPr marL="342900" indent="-342900" algn="just">
              <a:buAutoNum type="arabicParenR"/>
            </a:pPr>
            <a:endParaRPr lang="en-US" dirty="0"/>
          </a:p>
          <a:p>
            <a:pPr algn="just"/>
            <a:endParaRPr lang="en-US" dirty="0"/>
          </a:p>
        </p:txBody>
      </p:sp>
    </p:spTree>
    <p:extLst>
      <p:ext uri="{BB962C8B-B14F-4D97-AF65-F5344CB8AC3E}">
        <p14:creationId xmlns:p14="http://schemas.microsoft.com/office/powerpoint/2010/main" val="258799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F042-0839-7F7C-323E-4F03A66A1EE6}"/>
              </a:ext>
            </a:extLst>
          </p:cNvPr>
          <p:cNvSpPr>
            <a:spLocks noGrp="1"/>
          </p:cNvSpPr>
          <p:nvPr>
            <p:ph type="title"/>
          </p:nvPr>
        </p:nvSpPr>
        <p:spPr>
          <a:xfrm>
            <a:off x="2618740" y="274638"/>
            <a:ext cx="4279017" cy="1143000"/>
          </a:xfrm>
        </p:spPr>
        <p:txBody>
          <a:bodyPr>
            <a:normAutofit/>
          </a:bodyPr>
          <a:lstStyle/>
          <a:p>
            <a:r>
              <a:rPr lang="en-US" sz="3200" dirty="0">
                <a:solidFill>
                  <a:srgbClr val="000000"/>
                </a:solidFill>
                <a:latin typeface="Times New Roman" panose="02020603050405020304" pitchFamily="18" charset="0"/>
                <a:cs typeface="Times New Roman" panose="02020603050405020304" pitchFamily="18" charset="0"/>
                <a:sym typeface="Arial"/>
              </a:rPr>
              <a:t>Architecture Diagram</a:t>
            </a:r>
            <a:endParaRPr lang="en-IN" sz="3200" dirty="0"/>
          </a:p>
        </p:txBody>
      </p:sp>
      <p:sp>
        <p:nvSpPr>
          <p:cNvPr id="4" name="Slide Number Placeholder 3">
            <a:extLst>
              <a:ext uri="{FF2B5EF4-FFF2-40B4-BE49-F238E27FC236}">
                <a16:creationId xmlns:a16="http://schemas.microsoft.com/office/drawing/2014/main" id="{63EB1DD5-BF6B-B16C-1BA9-00D357915358}"/>
              </a:ext>
            </a:extLst>
          </p:cNvPr>
          <p:cNvSpPr>
            <a:spLocks noGrp="1"/>
          </p:cNvSpPr>
          <p:nvPr>
            <p:ph type="sldNum" idx="12"/>
          </p:nvPr>
        </p:nvSpPr>
        <p:spPr>
          <a:xfrm>
            <a:off x="6513443" y="6343512"/>
            <a:ext cx="2133600" cy="365125"/>
          </a:xfrm>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Google Shape;107;p5">
            <a:extLst>
              <a:ext uri="{FF2B5EF4-FFF2-40B4-BE49-F238E27FC236}">
                <a16:creationId xmlns:a16="http://schemas.microsoft.com/office/drawing/2014/main" id="{C8AAE04C-A01D-63C6-09EF-BD9E9F99FB28}"/>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12" name="Picture 11">
            <a:extLst>
              <a:ext uri="{FF2B5EF4-FFF2-40B4-BE49-F238E27FC236}">
                <a16:creationId xmlns:a16="http://schemas.microsoft.com/office/drawing/2014/main" id="{D57FB5A1-A3A7-532B-F2B4-800B18F6EDCF}"/>
              </a:ext>
            </a:extLst>
          </p:cNvPr>
          <p:cNvPicPr>
            <a:picLocks noChangeAspect="1"/>
          </p:cNvPicPr>
          <p:nvPr/>
        </p:nvPicPr>
        <p:blipFill>
          <a:blip r:embed="rId3"/>
          <a:stretch>
            <a:fillRect/>
          </a:stretch>
        </p:blipFill>
        <p:spPr>
          <a:xfrm>
            <a:off x="755374" y="1212215"/>
            <a:ext cx="7593495" cy="5418290"/>
          </a:xfrm>
          <a:prstGeom prst="rect">
            <a:avLst/>
          </a:prstGeom>
        </p:spPr>
      </p:pic>
    </p:spTree>
    <p:extLst>
      <p:ext uri="{BB962C8B-B14F-4D97-AF65-F5344CB8AC3E}">
        <p14:creationId xmlns:p14="http://schemas.microsoft.com/office/powerpoint/2010/main" val="93906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F042-0839-7F7C-323E-4F03A66A1EE6}"/>
              </a:ext>
            </a:extLst>
          </p:cNvPr>
          <p:cNvSpPr>
            <a:spLocks noGrp="1"/>
          </p:cNvSpPr>
          <p:nvPr>
            <p:ph type="title"/>
          </p:nvPr>
        </p:nvSpPr>
        <p:spPr>
          <a:xfrm>
            <a:off x="2618740" y="274638"/>
            <a:ext cx="4279017" cy="1143000"/>
          </a:xfrm>
        </p:spPr>
        <p:txBody>
          <a:bodyPr>
            <a:normAutofit/>
          </a:bodyPr>
          <a:lstStyle/>
          <a:p>
            <a:r>
              <a:rPr lang="en-US" sz="3200" dirty="0">
                <a:solidFill>
                  <a:srgbClr val="000000"/>
                </a:solidFill>
                <a:latin typeface="Times New Roman" panose="02020603050405020304" pitchFamily="18" charset="0"/>
                <a:cs typeface="Times New Roman" panose="02020603050405020304" pitchFamily="18" charset="0"/>
                <a:sym typeface="Arial"/>
              </a:rPr>
              <a:t>Architecture Diagram</a:t>
            </a:r>
            <a:endParaRPr lang="en-IN" sz="3200" dirty="0"/>
          </a:p>
        </p:txBody>
      </p:sp>
      <p:sp>
        <p:nvSpPr>
          <p:cNvPr id="4" name="Slide Number Placeholder 3">
            <a:extLst>
              <a:ext uri="{FF2B5EF4-FFF2-40B4-BE49-F238E27FC236}">
                <a16:creationId xmlns:a16="http://schemas.microsoft.com/office/drawing/2014/main" id="{63EB1DD5-BF6B-B16C-1BA9-00D357915358}"/>
              </a:ext>
            </a:extLst>
          </p:cNvPr>
          <p:cNvSpPr>
            <a:spLocks noGrp="1"/>
          </p:cNvSpPr>
          <p:nvPr>
            <p:ph type="sldNum" idx="12"/>
          </p:nvPr>
        </p:nvSpPr>
        <p:spPr>
          <a:xfrm>
            <a:off x="6513443" y="6343512"/>
            <a:ext cx="2133600" cy="365125"/>
          </a:xfrm>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Google Shape;107;p5">
            <a:extLst>
              <a:ext uri="{FF2B5EF4-FFF2-40B4-BE49-F238E27FC236}">
                <a16:creationId xmlns:a16="http://schemas.microsoft.com/office/drawing/2014/main" id="{C8AAE04C-A01D-63C6-09EF-BD9E9F99FB28}"/>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3" name="Picture 2">
            <a:extLst>
              <a:ext uri="{FF2B5EF4-FFF2-40B4-BE49-F238E27FC236}">
                <a16:creationId xmlns:a16="http://schemas.microsoft.com/office/drawing/2014/main" id="{E322A7D8-FD04-2D85-2B6E-3D38ED0E0654}"/>
              </a:ext>
            </a:extLst>
          </p:cNvPr>
          <p:cNvPicPr>
            <a:picLocks noChangeAspect="1"/>
          </p:cNvPicPr>
          <p:nvPr/>
        </p:nvPicPr>
        <p:blipFill>
          <a:blip r:embed="rId3"/>
          <a:stretch>
            <a:fillRect/>
          </a:stretch>
        </p:blipFill>
        <p:spPr>
          <a:xfrm>
            <a:off x="1499870" y="1934473"/>
            <a:ext cx="5943600" cy="2827020"/>
          </a:xfrm>
          <a:prstGeom prst="rect">
            <a:avLst/>
          </a:prstGeom>
        </p:spPr>
      </p:pic>
    </p:spTree>
    <p:extLst>
      <p:ext uri="{BB962C8B-B14F-4D97-AF65-F5344CB8AC3E}">
        <p14:creationId xmlns:p14="http://schemas.microsoft.com/office/powerpoint/2010/main" val="314016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lvl="1"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Dashboard and User Interface Module: </a:t>
            </a:r>
            <a:r>
              <a:rPr lang="en-US" sz="1400" dirty="0">
                <a:latin typeface="Times New Roman" panose="02020603050405020304" pitchFamily="18" charset="0"/>
                <a:cs typeface="Times New Roman" panose="02020603050405020304" pitchFamily="18" charset="0"/>
              </a:rPr>
              <a:t>This module provides the user interface for uploading bee images and receiving predictions.</a:t>
            </a:r>
          </a:p>
          <a:p>
            <a:pPr lvl="1"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Image Upload and Inference Module: </a:t>
            </a:r>
            <a:r>
              <a:rPr lang="en-US" sz="1400" dirty="0">
                <a:latin typeface="Times New Roman" panose="02020603050405020304" pitchFamily="18" charset="0"/>
                <a:cs typeface="Times New Roman" panose="02020603050405020304" pitchFamily="18" charset="0"/>
              </a:rPr>
              <a:t>This module is used to process user-uploaded bee image and obtain new predictions.</a:t>
            </a:r>
          </a:p>
          <a:p>
            <a:pPr marL="571500" lvl="1" indent="0" algn="just">
              <a:buNone/>
            </a:pPr>
            <a:endParaRPr lang="en-US" sz="14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Deep Learning Module</a:t>
            </a:r>
            <a:r>
              <a:rPr lang="en-US" sz="1400" dirty="0">
                <a:latin typeface="Times New Roman" panose="02020603050405020304" pitchFamily="18" charset="0"/>
                <a:cs typeface="Times New Roman" panose="02020603050405020304" pitchFamily="18" charset="0"/>
              </a:rPr>
              <a:t>: This module defines and trains the deep learning model for bee attributes classification.</a:t>
            </a:r>
          </a:p>
          <a:p>
            <a:pPr lvl="1"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Bee attributes and Beehive Assessment Module: </a:t>
            </a:r>
            <a:r>
              <a:rPr lang="en-US" sz="1400" dirty="0">
                <a:latin typeface="Times New Roman" panose="02020603050405020304" pitchFamily="18" charset="0"/>
                <a:cs typeface="Times New Roman" panose="02020603050405020304" pitchFamily="18" charset="0"/>
              </a:rPr>
              <a:t>This module defines the species, health, category of pollen of the uploaded bee images and assess the bee image using different attributes like contrast, normalization of values and various gray level transformations.</a:t>
            </a:r>
            <a:endParaRPr lang="en-US" sz="1400" b="1" dirty="0">
              <a:latin typeface="Times New Roman" panose="02020603050405020304" pitchFamily="18" charset="0"/>
              <a:cs typeface="Times New Roman" panose="02020603050405020304" pitchFamily="18" charset="0"/>
            </a:endParaRPr>
          </a:p>
          <a:p>
            <a:pPr marL="571500" lvl="1" indent="0" algn="just">
              <a:buNone/>
            </a:pPr>
            <a:endParaRPr lang="en-US" sz="1400"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Arduino Sensor Module(IoT): </a:t>
            </a:r>
            <a:r>
              <a:rPr lang="en-US" sz="1400" dirty="0">
                <a:latin typeface="Times New Roman" panose="02020603050405020304" pitchFamily="18" charset="0"/>
                <a:cs typeface="Times New Roman" panose="02020603050405020304" pitchFamily="18" charset="0"/>
              </a:rPr>
              <a:t>This module is used for live temperature and humidity conditions of the beehive.</a:t>
            </a:r>
          </a:p>
          <a:p>
            <a:pPr marL="571500" lvl="1" indent="0" algn="just">
              <a:buNone/>
            </a:pPr>
            <a:endParaRPr lang="en-US" sz="14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Flask Module: </a:t>
            </a:r>
            <a:r>
              <a:rPr lang="en-US" sz="1400" dirty="0">
                <a:latin typeface="Times New Roman" panose="02020603050405020304" pitchFamily="18" charset="0"/>
                <a:cs typeface="Times New Roman" panose="02020603050405020304" pitchFamily="18" charset="0"/>
              </a:rPr>
              <a:t>This module is used as Web server for routing the requests.</a:t>
            </a:r>
          </a:p>
          <a:p>
            <a:pPr lvl="1">
              <a:buAutoNum type="arabicParenR"/>
            </a:pPr>
            <a:endParaRPr lang="en-US" sz="1400" dirty="0">
              <a:latin typeface="+mn-lt"/>
              <a:cs typeface="Times New Roman" panose="02020603050405020304" pitchFamily="18" charset="0"/>
            </a:endParaRPr>
          </a:p>
          <a:p>
            <a:pPr lvl="1">
              <a:buAutoNum type="arabicParenR"/>
            </a:pPr>
            <a:endParaRPr lang="en-US" sz="1400" dirty="0">
              <a:latin typeface="+mn-lt"/>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22-11-2023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 name="TextBox 1">
            <a:extLst>
              <a:ext uri="{FF2B5EF4-FFF2-40B4-BE49-F238E27FC236}">
                <a16:creationId xmlns:a16="http://schemas.microsoft.com/office/drawing/2014/main" id="{26A38E91-5D8D-37C3-F2D5-3AEAFE8F7349}"/>
              </a:ext>
            </a:extLst>
          </p:cNvPr>
          <p:cNvSpPr txBox="1"/>
          <p:nvPr/>
        </p:nvSpPr>
        <p:spPr>
          <a:xfrm>
            <a:off x="2696756" y="408671"/>
            <a:ext cx="5247605" cy="646331"/>
          </a:xfrm>
          <a:prstGeom prst="rect">
            <a:avLst/>
          </a:prstGeom>
          <a:noFill/>
        </p:spPr>
        <p:txBody>
          <a:bodyPr wrap="square" rtlCol="0">
            <a:spAutoFit/>
          </a:bodyPr>
          <a:lstStyle/>
          <a:p>
            <a:pPr marL="571500" lvl="1" indent="0">
              <a:buNone/>
            </a:pPr>
            <a:r>
              <a:rPr lang="en-US" sz="3600" dirty="0">
                <a:latin typeface="Times New Roman" panose="02020603050405020304" pitchFamily="18" charset="0"/>
                <a:cs typeface="Times New Roman" panose="02020603050405020304" pitchFamily="18" charset="0"/>
              </a:rPr>
              <a:t> Proposed Modules </a:t>
            </a:r>
          </a:p>
        </p:txBody>
      </p:sp>
    </p:spTree>
    <p:extLst>
      <p:ext uri="{BB962C8B-B14F-4D97-AF65-F5344CB8AC3E}">
        <p14:creationId xmlns:p14="http://schemas.microsoft.com/office/powerpoint/2010/main" val="226472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71500" lvl="1" indent="0" algn="just">
              <a:buNone/>
            </a:pPr>
            <a:r>
              <a:rPr lang="en-US" sz="1400" b="1" dirty="0">
                <a:latin typeface="Times New Roman" panose="02020603050405020304" pitchFamily="18" charset="0"/>
                <a:cs typeface="Times New Roman" panose="02020603050405020304" pitchFamily="18" charset="0"/>
              </a:rPr>
              <a:t>1) Mobile Net Deep Learning Model:-</a:t>
            </a:r>
          </a:p>
          <a:p>
            <a:pPr lvl="1" algn="just">
              <a:buFont typeface="Courier New" panose="02070309020205020404" pitchFamily="49" charset="0"/>
              <a:buChar char="o"/>
            </a:pPr>
            <a:r>
              <a:rPr lang="en-US" sz="1400" dirty="0" err="1">
                <a:latin typeface="Times New Roman" panose="02020603050405020304" pitchFamily="18" charset="0"/>
                <a:cs typeface="Times New Roman" panose="02020603050405020304" pitchFamily="18" charset="0"/>
              </a:rPr>
              <a:t>MobileNet</a:t>
            </a:r>
            <a:r>
              <a:rPr lang="en-US" sz="1400" dirty="0">
                <a:latin typeface="Times New Roman" panose="02020603050405020304" pitchFamily="18" charset="0"/>
                <a:cs typeface="Times New Roman" panose="02020603050405020304" pitchFamily="18" charset="0"/>
              </a:rPr>
              <a:t> relies heavily on </a:t>
            </a:r>
            <a:r>
              <a:rPr lang="en-US" sz="1400" dirty="0" err="1">
                <a:latin typeface="Times New Roman" panose="02020603050405020304" pitchFamily="18" charset="0"/>
                <a:cs typeface="Times New Roman" panose="02020603050405020304" pitchFamily="18" charset="0"/>
              </a:rPr>
              <a:t>depthwise</a:t>
            </a:r>
            <a:r>
              <a:rPr lang="en-US" sz="1400" dirty="0">
                <a:latin typeface="Times New Roman" panose="02020603050405020304" pitchFamily="18" charset="0"/>
                <a:cs typeface="Times New Roman" panose="02020603050405020304" pitchFamily="18" charset="0"/>
              </a:rPr>
              <a:t> separable convolutions, which split the standard convolution into two separate operations: </a:t>
            </a:r>
            <a:r>
              <a:rPr lang="en-US" sz="1400" dirty="0" err="1">
                <a:latin typeface="Times New Roman" panose="02020603050405020304" pitchFamily="18" charset="0"/>
                <a:cs typeface="Times New Roman" panose="02020603050405020304" pitchFamily="18" charset="0"/>
              </a:rPr>
              <a:t>depthwise</a:t>
            </a:r>
            <a:r>
              <a:rPr lang="en-US" sz="1400" dirty="0">
                <a:latin typeface="Times New Roman" panose="02020603050405020304" pitchFamily="18" charset="0"/>
                <a:cs typeface="Times New Roman" panose="02020603050405020304" pitchFamily="18" charset="0"/>
              </a:rPr>
              <a:t> convolution and pointwise convolution.</a:t>
            </a:r>
          </a:p>
          <a:p>
            <a:pPr lvl="1" algn="just">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The primary goal of </a:t>
            </a:r>
            <a:r>
              <a:rPr lang="en-US" sz="1400" dirty="0" err="1">
                <a:latin typeface="Times New Roman" panose="02020603050405020304" pitchFamily="18" charset="0"/>
                <a:cs typeface="Times New Roman" panose="02020603050405020304" pitchFamily="18" charset="0"/>
              </a:rPr>
              <a:t>MobileNet</a:t>
            </a:r>
            <a:r>
              <a:rPr lang="en-US" sz="1400" dirty="0">
                <a:latin typeface="Times New Roman" panose="02020603050405020304" pitchFamily="18" charset="0"/>
                <a:cs typeface="Times New Roman" panose="02020603050405020304" pitchFamily="18" charset="0"/>
              </a:rPr>
              <a:t> is to provide an efficient and compact architecture suitable for mobile and embedded devices with limited computational resources.</a:t>
            </a:r>
          </a:p>
          <a:p>
            <a:pPr lvl="1" algn="just">
              <a:buFont typeface="Courier New" panose="02070309020205020404" pitchFamily="49" charset="0"/>
              <a:buChar char="o"/>
            </a:pPr>
            <a:r>
              <a:rPr lang="en-US" sz="1400" dirty="0" err="1">
                <a:latin typeface="Times New Roman" panose="02020603050405020304" pitchFamily="18" charset="0"/>
                <a:cs typeface="Times New Roman" panose="02020603050405020304" pitchFamily="18" charset="0"/>
              </a:rPr>
              <a:t>MobileNet</a:t>
            </a:r>
            <a:r>
              <a:rPr lang="en-US" sz="1400" dirty="0">
                <a:latin typeface="Times New Roman" panose="02020603050405020304" pitchFamily="18" charset="0"/>
                <a:cs typeface="Times New Roman" panose="02020603050405020304" pitchFamily="18" charset="0"/>
              </a:rPr>
              <a:t> architecture typically includes </a:t>
            </a:r>
            <a:r>
              <a:rPr lang="en-US" sz="1400" dirty="0" err="1">
                <a:latin typeface="Times New Roman" panose="02020603050405020304" pitchFamily="18" charset="0"/>
                <a:cs typeface="Times New Roman" panose="02020603050405020304" pitchFamily="18" charset="0"/>
              </a:rPr>
              <a:t>depthwise</a:t>
            </a:r>
            <a:r>
              <a:rPr lang="en-US" sz="1400" dirty="0">
                <a:latin typeface="Times New Roman" panose="02020603050405020304" pitchFamily="18" charset="0"/>
                <a:cs typeface="Times New Roman" panose="02020603050405020304" pitchFamily="18" charset="0"/>
              </a:rPr>
              <a:t> separable convolutions, inverted residuals, linear bottlenecks, global average pooling, fully connected layers, activation functions, normalization layers, and optional skip connections.</a:t>
            </a:r>
            <a:endParaRPr lang="en-US" sz="1400" dirty="0">
              <a:latin typeface="+mn-lt"/>
              <a:cs typeface="Times New Roman" panose="02020603050405020304" pitchFamily="18" charset="0"/>
            </a:endParaRPr>
          </a:p>
          <a:p>
            <a:pPr marL="571500" lvl="1" indent="0">
              <a:buNone/>
            </a:pPr>
            <a:r>
              <a:rPr lang="en-US" sz="1400" b="1" dirty="0">
                <a:latin typeface="Times New Roman" panose="02020603050405020304" pitchFamily="18" charset="0"/>
                <a:cs typeface="Times New Roman" panose="02020603050405020304" pitchFamily="18" charset="0"/>
              </a:rPr>
              <a:t>2) Sequential Model:-</a:t>
            </a:r>
          </a:p>
          <a:p>
            <a:pPr lvl="1">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The Sequential Model in </a:t>
            </a:r>
            <a:r>
              <a:rPr lang="en-US" sz="1400" dirty="0" err="1">
                <a:latin typeface="Times New Roman" panose="02020603050405020304" pitchFamily="18" charset="0"/>
                <a:cs typeface="Times New Roman" panose="02020603050405020304" pitchFamily="18" charset="0"/>
              </a:rPr>
              <a:t>Keras</a:t>
            </a:r>
            <a:r>
              <a:rPr lang="en-US" sz="1400" dirty="0">
                <a:latin typeface="Times New Roman" panose="02020603050405020304" pitchFamily="18" charset="0"/>
                <a:cs typeface="Times New Roman" panose="02020603050405020304" pitchFamily="18" charset="0"/>
              </a:rPr>
              <a:t> is a linear stack of layers, allowing for the easy construction of neural networks by adding one layer at a time in a sequential manner.</a:t>
            </a:r>
          </a:p>
          <a:p>
            <a:pPr lvl="1">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The Sequential Model is suitable for straightforward linear stack architectures, but it may not be sufficient for more complex models with multiple inputs or shared layers.</a:t>
            </a:r>
          </a:p>
          <a:p>
            <a:pPr marL="571500" lvl="1" indent="0">
              <a:buNone/>
            </a:pPr>
            <a:r>
              <a:rPr lang="en-US" sz="1400" b="1" dirty="0">
                <a:latin typeface="Times New Roman" panose="02020603050405020304" pitchFamily="18" charset="0"/>
                <a:cs typeface="Times New Roman" panose="02020603050405020304" pitchFamily="18" charset="0"/>
              </a:rPr>
              <a:t>3) Arduino DHT:-</a:t>
            </a:r>
          </a:p>
          <a:p>
            <a:pPr lvl="1">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DHT sensors come in various versions, such as DHT11, DHT21, and DHT22, and they can measure both humidity and temperature. </a:t>
            </a:r>
          </a:p>
          <a:p>
            <a:pPr lvl="1">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The DHT library supports various DHT sensor models, including DHT11, DHT21, and DHT22. Different sensor models may have different levels of accuracy and capabilities.</a:t>
            </a: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22-11-2023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 name="TextBox 1">
            <a:extLst>
              <a:ext uri="{FF2B5EF4-FFF2-40B4-BE49-F238E27FC236}">
                <a16:creationId xmlns:a16="http://schemas.microsoft.com/office/drawing/2014/main" id="{26A38E91-5D8D-37C3-F2D5-3AEAFE8F7349}"/>
              </a:ext>
            </a:extLst>
          </p:cNvPr>
          <p:cNvSpPr txBox="1"/>
          <p:nvPr/>
        </p:nvSpPr>
        <p:spPr>
          <a:xfrm>
            <a:off x="2696756" y="408671"/>
            <a:ext cx="5247605" cy="646331"/>
          </a:xfrm>
          <a:prstGeom prst="rect">
            <a:avLst/>
          </a:prstGeom>
          <a:noFill/>
        </p:spPr>
        <p:txBody>
          <a:bodyPr wrap="square" rtlCol="0">
            <a:spAutoFit/>
          </a:bodyPr>
          <a:lstStyle/>
          <a:p>
            <a:pPr marL="571500" lvl="1" indent="0">
              <a:buNone/>
            </a:pPr>
            <a:r>
              <a:rPr lang="en-US" sz="3600" dirty="0">
                <a:latin typeface="Times New Roman" panose="02020603050405020304" pitchFamily="18" charset="0"/>
                <a:cs typeface="Times New Roman" panose="02020603050405020304" pitchFamily="18" charset="0"/>
              </a:rPr>
              <a:t> Algorithm Description </a:t>
            </a:r>
          </a:p>
        </p:txBody>
      </p:sp>
    </p:spTree>
    <p:extLst>
      <p:ext uri="{BB962C8B-B14F-4D97-AF65-F5344CB8AC3E}">
        <p14:creationId xmlns:p14="http://schemas.microsoft.com/office/powerpoint/2010/main" val="2491988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F042-0839-7F7C-323E-4F03A66A1EE6}"/>
              </a:ext>
            </a:extLst>
          </p:cNvPr>
          <p:cNvSpPr>
            <a:spLocks noGrp="1"/>
          </p:cNvSpPr>
          <p:nvPr>
            <p:ph type="title"/>
          </p:nvPr>
        </p:nvSpPr>
        <p:spPr>
          <a:xfrm>
            <a:off x="2618740" y="274638"/>
            <a:ext cx="4279017" cy="1143000"/>
          </a:xfrm>
        </p:spPr>
        <p:txBody>
          <a:bodyPr>
            <a:normAutofit/>
          </a:bodyPr>
          <a:lstStyle/>
          <a:p>
            <a:r>
              <a:rPr lang="en-US" sz="3600" dirty="0">
                <a:solidFill>
                  <a:srgbClr val="000000"/>
                </a:solidFill>
                <a:latin typeface="Times New Roman" panose="02020603050405020304" pitchFamily="18" charset="0"/>
                <a:cs typeface="Times New Roman" panose="02020603050405020304" pitchFamily="18" charset="0"/>
                <a:sym typeface="Arial"/>
              </a:rPr>
              <a:t>UML Diagrams</a:t>
            </a:r>
            <a:endParaRPr lang="en-IN" dirty="0"/>
          </a:p>
        </p:txBody>
      </p:sp>
      <p:sp>
        <p:nvSpPr>
          <p:cNvPr id="3" name="Text Placeholder 2">
            <a:extLst>
              <a:ext uri="{FF2B5EF4-FFF2-40B4-BE49-F238E27FC236}">
                <a16:creationId xmlns:a16="http://schemas.microsoft.com/office/drawing/2014/main" id="{B16257CB-21B9-14B3-1CF7-5955D184646C}"/>
              </a:ext>
            </a:extLst>
          </p:cNvPr>
          <p:cNvSpPr>
            <a:spLocks noGrp="1"/>
          </p:cNvSpPr>
          <p:nvPr>
            <p:ph type="body" idx="1"/>
          </p:nvPr>
        </p:nvSpPr>
        <p:spPr>
          <a:xfrm>
            <a:off x="457200" y="1600200"/>
            <a:ext cx="1759226" cy="447261"/>
          </a:xfrm>
        </p:spPr>
        <p:txBody>
          <a:bodyPr/>
          <a:lstStyle/>
          <a:p>
            <a:pPr marL="0" marR="0" lvl="0" indent="0" algn="just" defTabSz="914400" rtl="0" eaLnBrk="1" fontAlgn="auto" latinLnBrk="0" hangingPunct="1">
              <a:lnSpc>
                <a:spcPct val="100000"/>
              </a:lnSpc>
              <a:spcBef>
                <a:spcPts val="0"/>
              </a:spcBef>
              <a:spcAft>
                <a:spcPts val="0"/>
              </a:spcAft>
              <a:buClr>
                <a:srgbClr val="000000"/>
              </a:buClr>
              <a:buSzPts val="3200"/>
              <a:buFont typeface="Arial"/>
              <a:buNone/>
              <a:tabLst/>
              <a:defRPr/>
            </a:pPr>
            <a:r>
              <a:rPr kumimoji="0" lang="en-IN" sz="14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1) </a:t>
            </a:r>
            <a:r>
              <a:rPr lang="en-IN" sz="1400" b="1" dirty="0">
                <a:solidFill>
                  <a:srgbClr val="000000"/>
                </a:solidFill>
                <a:latin typeface="Times New Roman" panose="02020603050405020304" pitchFamily="18" charset="0"/>
                <a:cs typeface="Times New Roman" panose="02020603050405020304" pitchFamily="18" charset="0"/>
              </a:rPr>
              <a:t>Activity Diagram</a:t>
            </a:r>
            <a:endParaRPr kumimoji="0" lang="en-IN" sz="14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p:txBody>
      </p:sp>
      <p:sp>
        <p:nvSpPr>
          <p:cNvPr id="4" name="Slide Number Placeholder 3">
            <a:extLst>
              <a:ext uri="{FF2B5EF4-FFF2-40B4-BE49-F238E27FC236}">
                <a16:creationId xmlns:a16="http://schemas.microsoft.com/office/drawing/2014/main" id="{63EB1DD5-BF6B-B16C-1BA9-00D3579153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Google Shape;107;p5">
            <a:extLst>
              <a:ext uri="{FF2B5EF4-FFF2-40B4-BE49-F238E27FC236}">
                <a16:creationId xmlns:a16="http://schemas.microsoft.com/office/drawing/2014/main" id="{C8AAE04C-A01D-63C6-09EF-BD9E9F99FB28}"/>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6" name="Picture 5">
            <a:extLst>
              <a:ext uri="{FF2B5EF4-FFF2-40B4-BE49-F238E27FC236}">
                <a16:creationId xmlns:a16="http://schemas.microsoft.com/office/drawing/2014/main" id="{45022196-28DA-1460-A819-BE376829C692}"/>
              </a:ext>
            </a:extLst>
          </p:cNvPr>
          <p:cNvPicPr>
            <a:picLocks noChangeAspect="1"/>
          </p:cNvPicPr>
          <p:nvPr/>
        </p:nvPicPr>
        <p:blipFill>
          <a:blip r:embed="rId3"/>
          <a:stretch>
            <a:fillRect/>
          </a:stretch>
        </p:blipFill>
        <p:spPr>
          <a:xfrm>
            <a:off x="2216426" y="1874837"/>
            <a:ext cx="4939260" cy="4525963"/>
          </a:xfrm>
          <a:prstGeom prst="rect">
            <a:avLst/>
          </a:prstGeom>
        </p:spPr>
      </p:pic>
    </p:spTree>
    <p:extLst>
      <p:ext uri="{BB962C8B-B14F-4D97-AF65-F5344CB8AC3E}">
        <p14:creationId xmlns:p14="http://schemas.microsoft.com/office/powerpoint/2010/main" val="3783844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F042-0839-7F7C-323E-4F03A66A1EE6}"/>
              </a:ext>
            </a:extLst>
          </p:cNvPr>
          <p:cNvSpPr>
            <a:spLocks noGrp="1"/>
          </p:cNvSpPr>
          <p:nvPr>
            <p:ph type="title"/>
          </p:nvPr>
        </p:nvSpPr>
        <p:spPr>
          <a:xfrm>
            <a:off x="2618740" y="274638"/>
            <a:ext cx="4279017" cy="1143000"/>
          </a:xfrm>
        </p:spPr>
        <p:txBody>
          <a:bodyPr>
            <a:normAutofit/>
          </a:bodyPr>
          <a:lstStyle/>
          <a:p>
            <a:r>
              <a:rPr lang="en-US" sz="3600" dirty="0">
                <a:solidFill>
                  <a:srgbClr val="000000"/>
                </a:solidFill>
                <a:latin typeface="Times New Roman" panose="02020603050405020304" pitchFamily="18" charset="0"/>
                <a:cs typeface="Times New Roman" panose="02020603050405020304" pitchFamily="18" charset="0"/>
                <a:sym typeface="Arial"/>
              </a:rPr>
              <a:t>UML Diagrams</a:t>
            </a:r>
            <a:endParaRPr lang="en-IN" dirty="0"/>
          </a:p>
        </p:txBody>
      </p:sp>
      <p:sp>
        <p:nvSpPr>
          <p:cNvPr id="3" name="Text Placeholder 2">
            <a:extLst>
              <a:ext uri="{FF2B5EF4-FFF2-40B4-BE49-F238E27FC236}">
                <a16:creationId xmlns:a16="http://schemas.microsoft.com/office/drawing/2014/main" id="{B16257CB-21B9-14B3-1CF7-5955D184646C}"/>
              </a:ext>
            </a:extLst>
          </p:cNvPr>
          <p:cNvSpPr>
            <a:spLocks noGrp="1"/>
          </p:cNvSpPr>
          <p:nvPr>
            <p:ph type="body" idx="1"/>
          </p:nvPr>
        </p:nvSpPr>
        <p:spPr>
          <a:xfrm>
            <a:off x="457199" y="1600200"/>
            <a:ext cx="1997765" cy="447261"/>
          </a:xfrm>
        </p:spPr>
        <p:txBody>
          <a:bodyPr>
            <a:normAutofit fontScale="92500"/>
          </a:bodyPr>
          <a:lstStyle/>
          <a:p>
            <a:pPr marL="0" marR="0" lvl="0" indent="0" algn="just" defTabSz="914400" rtl="0" eaLnBrk="1" fontAlgn="auto" latinLnBrk="0" hangingPunct="1">
              <a:lnSpc>
                <a:spcPct val="100000"/>
              </a:lnSpc>
              <a:spcBef>
                <a:spcPts val="0"/>
              </a:spcBef>
              <a:spcAft>
                <a:spcPts val="0"/>
              </a:spcAft>
              <a:buClr>
                <a:srgbClr val="000000"/>
              </a:buClr>
              <a:buSzPts val="3200"/>
              <a:buFont typeface="Arial"/>
              <a:buNone/>
              <a:tabLst/>
              <a:defRPr/>
            </a:pPr>
            <a:r>
              <a:rPr lang="en-IN" sz="1400" b="1" dirty="0">
                <a:solidFill>
                  <a:srgbClr val="000000"/>
                </a:solidFill>
                <a:latin typeface="Times New Roman" panose="02020603050405020304" pitchFamily="18" charset="0"/>
                <a:cs typeface="Times New Roman" panose="02020603050405020304" pitchFamily="18" charset="0"/>
              </a:rPr>
              <a:t>2) Arduino Architecture</a:t>
            </a:r>
            <a:endParaRPr kumimoji="0" lang="en-IN" sz="14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p:txBody>
      </p:sp>
      <p:sp>
        <p:nvSpPr>
          <p:cNvPr id="4" name="Slide Number Placeholder 3">
            <a:extLst>
              <a:ext uri="{FF2B5EF4-FFF2-40B4-BE49-F238E27FC236}">
                <a16:creationId xmlns:a16="http://schemas.microsoft.com/office/drawing/2014/main" id="{63EB1DD5-BF6B-B16C-1BA9-00D3579153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5" name="Google Shape;107;p5">
            <a:extLst>
              <a:ext uri="{FF2B5EF4-FFF2-40B4-BE49-F238E27FC236}">
                <a16:creationId xmlns:a16="http://schemas.microsoft.com/office/drawing/2014/main" id="{C8AAE04C-A01D-63C6-09EF-BD9E9F99FB28}"/>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7" name="Picture 6">
            <a:extLst>
              <a:ext uri="{FF2B5EF4-FFF2-40B4-BE49-F238E27FC236}">
                <a16:creationId xmlns:a16="http://schemas.microsoft.com/office/drawing/2014/main" id="{AFC9F37E-D389-4F2A-35A8-3B54B06D5F8E}"/>
              </a:ext>
            </a:extLst>
          </p:cNvPr>
          <p:cNvPicPr>
            <a:picLocks noChangeAspect="1"/>
          </p:cNvPicPr>
          <p:nvPr/>
        </p:nvPicPr>
        <p:blipFill>
          <a:blip r:embed="rId3"/>
          <a:stretch>
            <a:fillRect/>
          </a:stretch>
        </p:blipFill>
        <p:spPr>
          <a:xfrm>
            <a:off x="1291148" y="2047461"/>
            <a:ext cx="6180356" cy="3055885"/>
          </a:xfrm>
          <a:prstGeom prst="rect">
            <a:avLst/>
          </a:prstGeom>
        </p:spPr>
      </p:pic>
    </p:spTree>
    <p:extLst>
      <p:ext uri="{BB962C8B-B14F-4D97-AF65-F5344CB8AC3E}">
        <p14:creationId xmlns:p14="http://schemas.microsoft.com/office/powerpoint/2010/main" val="4147388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62500" lnSpcReduction="20000"/>
          </a:bodyPr>
          <a:lstStyle/>
          <a:p>
            <a:pPr marL="571500" lvl="1" indent="0" algn="just">
              <a:buNone/>
            </a:pPr>
            <a:r>
              <a:rPr lang="en-US" sz="1400" dirty="0">
                <a:latin typeface="Times New Roman" panose="02020603050405020304" pitchFamily="18" charset="0"/>
                <a:cs typeface="Times New Roman" panose="02020603050405020304" pitchFamily="18" charset="0"/>
              </a:rPr>
              <a:t>#include "</a:t>
            </a:r>
            <a:r>
              <a:rPr lang="en-US" sz="1400" dirty="0" err="1">
                <a:latin typeface="Times New Roman" panose="02020603050405020304" pitchFamily="18" charset="0"/>
                <a:cs typeface="Times New Roman" panose="02020603050405020304" pitchFamily="18" charset="0"/>
              </a:rPr>
              <a:t>DHT.h</a:t>
            </a:r>
            <a:r>
              <a:rPr lang="en-US" sz="1400" dirty="0">
                <a:latin typeface="Times New Roman" panose="02020603050405020304" pitchFamily="18" charset="0"/>
                <a:cs typeface="Times New Roman" panose="02020603050405020304" pitchFamily="18" charset="0"/>
              </a:rPr>
              <a:t>"</a:t>
            </a:r>
          </a:p>
          <a:p>
            <a:pPr marL="571500" lvl="1" indent="0" algn="just">
              <a:buNone/>
            </a:pPr>
            <a:r>
              <a:rPr lang="en-US" sz="1400" dirty="0">
                <a:latin typeface="Times New Roman" panose="02020603050405020304" pitchFamily="18" charset="0"/>
                <a:cs typeface="Times New Roman" panose="02020603050405020304" pitchFamily="18" charset="0"/>
              </a:rPr>
              <a:t>#define DHTPIN 4// you  can use </a:t>
            </a:r>
          </a:p>
          <a:p>
            <a:pPr marL="571500" lvl="1" indent="0" algn="just">
              <a:buNone/>
            </a:pPr>
            <a:r>
              <a:rPr lang="en-US" sz="1400" dirty="0">
                <a:latin typeface="Times New Roman" panose="02020603050405020304" pitchFamily="18" charset="0"/>
                <a:cs typeface="Times New Roman" panose="02020603050405020304" pitchFamily="18" charset="0"/>
              </a:rPr>
              <a:t>#define DHTTYPE DHT11//#define DHTTYPE DHT21</a:t>
            </a:r>
          </a:p>
          <a:p>
            <a:pPr marL="571500" lvl="1" indent="0" algn="just">
              <a:buNone/>
            </a:pPr>
            <a:r>
              <a:rPr lang="en-US" sz="1400" dirty="0">
                <a:latin typeface="Times New Roman" panose="02020603050405020304" pitchFamily="18" charset="0"/>
                <a:cs typeface="Times New Roman" panose="02020603050405020304" pitchFamily="18" charset="0"/>
              </a:rPr>
              <a:t>                     //#define  DHTTYPE DHT22</a:t>
            </a:r>
          </a:p>
          <a:p>
            <a:pPr marL="571500" lvl="1" indent="0" algn="just">
              <a:buNone/>
            </a:pPr>
            <a:r>
              <a:rPr lang="en-US" sz="1400" dirty="0">
                <a:latin typeface="Times New Roman" panose="02020603050405020304" pitchFamily="18" charset="0"/>
                <a:cs typeface="Times New Roman" panose="02020603050405020304" pitchFamily="18" charset="0"/>
              </a:rPr>
              <a:t>DHT </a:t>
            </a:r>
            <a:r>
              <a:rPr lang="en-US" sz="1400" dirty="0" err="1">
                <a:latin typeface="Times New Roman" panose="02020603050405020304" pitchFamily="18" charset="0"/>
                <a:cs typeface="Times New Roman" panose="02020603050405020304" pitchFamily="18" charset="0"/>
              </a:rPr>
              <a:t>dht</a:t>
            </a:r>
            <a:r>
              <a:rPr lang="en-US" sz="1400" dirty="0">
                <a:latin typeface="Times New Roman" panose="02020603050405020304" pitchFamily="18" charset="0"/>
                <a:cs typeface="Times New Roman" panose="02020603050405020304" pitchFamily="18" charset="0"/>
              </a:rPr>
              <a:t>(DHTPIN, DHTTYPE);//you can also use pins 3, 4, 5, 12, 13  or 14</a:t>
            </a:r>
          </a:p>
          <a:p>
            <a:pPr marL="571500" lvl="1" indent="0" algn="just">
              <a:buNone/>
            </a:pPr>
            <a:r>
              <a:rPr lang="en-US" sz="1400" dirty="0">
                <a:latin typeface="Times New Roman" panose="02020603050405020304" pitchFamily="18" charset="0"/>
                <a:cs typeface="Times New Roman" panose="02020603050405020304" pitchFamily="18" charset="0"/>
              </a:rPr>
              <a:t>   // Pin 15 can work but DHT must be disconnected during program upload</a:t>
            </a:r>
          </a:p>
          <a:p>
            <a:pPr marL="571500" lvl="1" indent="0" algn="just">
              <a:buNone/>
            </a:pPr>
            <a:r>
              <a:rPr lang="en-US" sz="1400" dirty="0">
                <a:latin typeface="Times New Roman" panose="02020603050405020304" pitchFamily="18" charset="0"/>
                <a:cs typeface="Times New Roman" panose="02020603050405020304" pitchFamily="18" charset="0"/>
              </a:rPr>
              <a:t>#include  &lt;LiquidCrystal_I2C.h&gt;</a:t>
            </a:r>
          </a:p>
          <a:p>
            <a:pPr marL="571500" lvl="1" indent="0" algn="just">
              <a:buNone/>
            </a:pPr>
            <a:r>
              <a:rPr lang="en-US" sz="1400" dirty="0">
                <a:latin typeface="Times New Roman" panose="02020603050405020304" pitchFamily="18" charset="0"/>
                <a:cs typeface="Times New Roman" panose="02020603050405020304" pitchFamily="18" charset="0"/>
              </a:rPr>
              <a:t>LiquidCrystal_I2C lcd(0x27, 16, 2);</a:t>
            </a:r>
          </a:p>
          <a:p>
            <a:pPr marL="571500" lvl="1" indent="0" algn="just">
              <a:buNone/>
            </a:pPr>
            <a:r>
              <a:rPr lang="en-US" sz="1400" dirty="0">
                <a:latin typeface="Times New Roman" panose="02020603050405020304" pitchFamily="18" charset="0"/>
                <a:cs typeface="Times New Roman" panose="02020603050405020304" pitchFamily="18" charset="0"/>
              </a:rPr>
              <a:t>void setup() {</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dht.begin</a:t>
            </a:r>
            <a:r>
              <a:rPr lang="en-US" sz="1400" dirty="0">
                <a:latin typeface="Times New Roman" panose="02020603050405020304" pitchFamily="18" charset="0"/>
                <a:cs typeface="Times New Roman" panose="02020603050405020304" pitchFamily="18" charset="0"/>
              </a:rPr>
              <a:t>();// initialize the sensor</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lcd.backlight</a:t>
            </a:r>
            <a:r>
              <a:rPr lang="en-US" sz="1400" dirty="0">
                <a:latin typeface="Times New Roman" panose="02020603050405020304" pitchFamily="18" charset="0"/>
                <a:cs typeface="Times New Roman" panose="02020603050405020304" pitchFamily="18" charset="0"/>
              </a:rPr>
              <a:t>();// turn on lcd backlight</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lcd.init</a:t>
            </a:r>
            <a:r>
              <a:rPr lang="en-US" sz="1400" dirty="0">
                <a:latin typeface="Times New Roman" panose="02020603050405020304" pitchFamily="18" charset="0"/>
                <a:cs typeface="Times New Roman" panose="02020603050405020304" pitchFamily="18" charset="0"/>
              </a:rPr>
              <a:t>();// initialize lcd</a:t>
            </a:r>
          </a:p>
          <a:p>
            <a:pPr marL="571500" lvl="1" indent="0" algn="just">
              <a:buNone/>
            </a:pPr>
            <a:r>
              <a:rPr lang="en-US" sz="1400" dirty="0">
                <a:latin typeface="Times New Roman" panose="02020603050405020304" pitchFamily="18" charset="0"/>
                <a:cs typeface="Times New Roman" panose="02020603050405020304" pitchFamily="18" charset="0"/>
              </a:rPr>
              <a:t>}</a:t>
            </a:r>
          </a:p>
          <a:p>
            <a:pPr marL="571500" lvl="1" indent="0" algn="just">
              <a:buNone/>
            </a:pPr>
            <a:r>
              <a:rPr lang="en-US" sz="1400" dirty="0">
                <a:latin typeface="Times New Roman" panose="02020603050405020304" pitchFamily="18" charset="0"/>
                <a:cs typeface="Times New Roman" panose="02020603050405020304" pitchFamily="18" charset="0"/>
              </a:rPr>
              <a:t>void loop() {</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lcd.clear</a:t>
            </a:r>
            <a:r>
              <a:rPr lang="en-US" sz="1400" dirty="0">
                <a:latin typeface="Times New Roman" panose="02020603050405020304" pitchFamily="18" charset="0"/>
                <a:cs typeface="Times New Roman" panose="02020603050405020304" pitchFamily="18" charset="0"/>
              </a:rPr>
              <a:t>();</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lcd.setCursor</a:t>
            </a:r>
            <a:r>
              <a:rPr lang="en-US" sz="1400" dirty="0">
                <a:latin typeface="Times New Roman" panose="02020603050405020304" pitchFamily="18" charset="0"/>
                <a:cs typeface="Times New Roman" panose="02020603050405020304" pitchFamily="18" charset="0"/>
              </a:rPr>
              <a:t>(0,0);//  set the cursor on the first row and column</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lcd.print</a:t>
            </a:r>
            <a:r>
              <a:rPr lang="en-US" sz="1400" dirty="0">
                <a:latin typeface="Times New Roman" panose="02020603050405020304" pitchFamily="18" charset="0"/>
                <a:cs typeface="Times New Roman" panose="02020603050405020304" pitchFamily="18" charset="0"/>
              </a:rPr>
              <a:t>("Humidity=");</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lcd.print</a:t>
            </a:r>
            <a:r>
              <a:rPr lang="en-US" sz="1400" dirty="0">
                <a:latin typeface="Times New Roman" panose="02020603050405020304" pitchFamily="18" charset="0"/>
                <a:cs typeface="Times New Roman" panose="02020603050405020304" pitchFamily="18" charset="0"/>
              </a:rPr>
              <a:t>((float)</a:t>
            </a:r>
            <a:r>
              <a:rPr lang="en-US" sz="1400" dirty="0" err="1">
                <a:latin typeface="Times New Roman" panose="02020603050405020304" pitchFamily="18" charset="0"/>
                <a:cs typeface="Times New Roman" panose="02020603050405020304" pitchFamily="18" charset="0"/>
              </a:rPr>
              <a:t>dht.readHumidity</a:t>
            </a:r>
            <a:r>
              <a:rPr lang="en-US" sz="1400" dirty="0">
                <a:latin typeface="Times New Roman" panose="02020603050405020304" pitchFamily="18" charset="0"/>
                <a:cs typeface="Times New Roman" panose="02020603050405020304" pitchFamily="18" charset="0"/>
              </a:rPr>
              <a:t>());//print  the humidity</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lcd.print</a:t>
            </a:r>
            <a:r>
              <a:rPr lang="en-US" sz="1400" dirty="0">
                <a:latin typeface="Times New Roman" panose="02020603050405020304" pitchFamily="18" charset="0"/>
                <a:cs typeface="Times New Roman" panose="02020603050405020304" pitchFamily="18" charset="0"/>
              </a:rPr>
              <a:t>("%");</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lcd.setCursor</a:t>
            </a:r>
            <a:r>
              <a:rPr lang="en-US" sz="1400" dirty="0">
                <a:latin typeface="Times New Roman" panose="02020603050405020304" pitchFamily="18" charset="0"/>
                <a:cs typeface="Times New Roman" panose="02020603050405020304" pitchFamily="18" charset="0"/>
              </a:rPr>
              <a:t>(0,1);//set the cursor on  the second row and first column</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lcd.print</a:t>
            </a:r>
            <a:r>
              <a:rPr lang="en-US" sz="1400" dirty="0">
                <a:latin typeface="Times New Roman" panose="02020603050405020304" pitchFamily="18" charset="0"/>
                <a:cs typeface="Times New Roman" panose="02020603050405020304" pitchFamily="18" charset="0"/>
              </a:rPr>
              <a:t>("Temp=");</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lcd.print</a:t>
            </a:r>
            <a:r>
              <a:rPr lang="en-US" sz="1400" dirty="0">
                <a:latin typeface="Times New Roman" panose="02020603050405020304" pitchFamily="18" charset="0"/>
                <a:cs typeface="Times New Roman" panose="02020603050405020304" pitchFamily="18" charset="0"/>
              </a:rPr>
              <a:t>((float)</a:t>
            </a:r>
            <a:r>
              <a:rPr lang="en-US" sz="1400" dirty="0" err="1">
                <a:latin typeface="Times New Roman" panose="02020603050405020304" pitchFamily="18" charset="0"/>
                <a:cs typeface="Times New Roman" panose="02020603050405020304" pitchFamily="18" charset="0"/>
              </a:rPr>
              <a:t>dht.readTemperature</a:t>
            </a:r>
            <a:r>
              <a:rPr lang="en-US" sz="1400" dirty="0">
                <a:latin typeface="Times New Roman" panose="02020603050405020304" pitchFamily="18" charset="0"/>
                <a:cs typeface="Times New Roman" panose="02020603050405020304" pitchFamily="18" charset="0"/>
              </a:rPr>
              <a:t>());//print  the temperature</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lcd.print</a:t>
            </a:r>
            <a:r>
              <a:rPr lang="en-US" sz="1400" dirty="0">
                <a:latin typeface="Times New Roman" panose="02020603050405020304" pitchFamily="18" charset="0"/>
                <a:cs typeface="Times New Roman" panose="02020603050405020304" pitchFamily="18" charset="0"/>
              </a:rPr>
              <a:t>("Celsius");</a:t>
            </a:r>
          </a:p>
          <a:p>
            <a:pPr marL="571500" lvl="1" indent="0" algn="just">
              <a:buNone/>
            </a:pPr>
            <a:r>
              <a:rPr lang="en-US" sz="1400" dirty="0">
                <a:latin typeface="Times New Roman" panose="02020603050405020304" pitchFamily="18" charset="0"/>
                <a:cs typeface="Times New Roman" panose="02020603050405020304" pitchFamily="18" charset="0"/>
              </a:rPr>
              <a:t>   delay(2000);</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lcd.clear</a:t>
            </a:r>
            <a:r>
              <a:rPr lang="en-US" sz="1400" dirty="0">
                <a:latin typeface="Times New Roman" panose="02020603050405020304" pitchFamily="18" charset="0"/>
                <a:cs typeface="Times New Roman" panose="02020603050405020304" pitchFamily="18" charset="0"/>
              </a:rPr>
              <a:t>();</a:t>
            </a:r>
          </a:p>
          <a:p>
            <a:pPr marL="571500" lvl="1" indent="0" algn="just">
              <a:buNone/>
            </a:pPr>
            <a:r>
              <a:rPr lang="en-US" sz="1400" dirty="0">
                <a:latin typeface="Times New Roman" panose="02020603050405020304" pitchFamily="18" charset="0"/>
                <a:cs typeface="Times New Roman" panose="02020603050405020304" pitchFamily="18" charset="0"/>
              </a:rPr>
              <a:t>}</a:t>
            </a: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22-11-2023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 name="TextBox 1">
            <a:extLst>
              <a:ext uri="{FF2B5EF4-FFF2-40B4-BE49-F238E27FC236}">
                <a16:creationId xmlns:a16="http://schemas.microsoft.com/office/drawing/2014/main" id="{26A38E91-5D8D-37C3-F2D5-3AEAFE8F7349}"/>
              </a:ext>
            </a:extLst>
          </p:cNvPr>
          <p:cNvSpPr txBox="1"/>
          <p:nvPr/>
        </p:nvSpPr>
        <p:spPr>
          <a:xfrm>
            <a:off x="2696756" y="408671"/>
            <a:ext cx="2411957" cy="646331"/>
          </a:xfrm>
          <a:prstGeom prst="rect">
            <a:avLst/>
          </a:prstGeom>
          <a:noFill/>
        </p:spPr>
        <p:txBody>
          <a:bodyPr wrap="square" rtlCol="0">
            <a:spAutoFit/>
          </a:bodyPr>
          <a:lstStyle/>
          <a:p>
            <a:pPr marL="571500" lvl="1" indent="0">
              <a:buNone/>
            </a:pPr>
            <a:r>
              <a:rPr lang="en-US" sz="3600" dirty="0">
                <a:latin typeface="Times New Roman" panose="02020603050405020304" pitchFamily="18" charset="0"/>
                <a:cs typeface="Times New Roman" panose="02020603050405020304" pitchFamily="18" charset="0"/>
              </a:rPr>
              <a:t> Demo </a:t>
            </a:r>
          </a:p>
        </p:txBody>
      </p:sp>
    </p:spTree>
    <p:extLst>
      <p:ext uri="{BB962C8B-B14F-4D97-AF65-F5344CB8AC3E}">
        <p14:creationId xmlns:p14="http://schemas.microsoft.com/office/powerpoint/2010/main" val="2144688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3359426" cy="4525963"/>
          </a:xfrm>
          <a:prstGeom prst="rect">
            <a:avLst/>
          </a:prstGeom>
          <a:noFill/>
          <a:ln>
            <a:noFill/>
          </a:ln>
        </p:spPr>
        <p:txBody>
          <a:bodyPr spcFirstLastPara="1" wrap="square" lIns="91425" tIns="45700" rIns="91425" bIns="45700" anchor="t" anchorCtr="0">
            <a:normAutofit fontScale="92500" lnSpcReduction="10000"/>
          </a:bodyPr>
          <a:lstStyle/>
          <a:p>
            <a:pPr marL="571500" lvl="1" indent="0" algn="just">
              <a:buNone/>
            </a:pPr>
            <a:r>
              <a:rPr lang="en-US" sz="1400" dirty="0">
                <a:latin typeface="Times New Roman" panose="02020603050405020304" pitchFamily="18" charset="0"/>
                <a:cs typeface="Times New Roman" panose="02020603050405020304" pitchFamily="18" charset="0"/>
              </a:rPr>
              <a:t>#include &lt;</a:t>
            </a:r>
            <a:r>
              <a:rPr lang="en-US" sz="1400" dirty="0" err="1">
                <a:latin typeface="Times New Roman" panose="02020603050405020304" pitchFamily="18" charset="0"/>
                <a:cs typeface="Times New Roman" panose="02020603050405020304" pitchFamily="18" charset="0"/>
              </a:rPr>
              <a:t>dht.h</a:t>
            </a:r>
            <a:r>
              <a:rPr lang="en-US" sz="1400" dirty="0">
                <a:latin typeface="Times New Roman" panose="02020603050405020304" pitchFamily="18" charset="0"/>
                <a:cs typeface="Times New Roman" panose="02020603050405020304" pitchFamily="18" charset="0"/>
              </a:rPr>
              <a:t>&gt;</a:t>
            </a:r>
          </a:p>
          <a:p>
            <a:pPr marL="571500" lvl="1" indent="0" algn="just">
              <a:buNone/>
            </a:pPr>
            <a:endParaRPr lang="en-US" sz="1400" dirty="0">
              <a:latin typeface="Times New Roman" panose="02020603050405020304" pitchFamily="18" charset="0"/>
              <a:cs typeface="Times New Roman" panose="02020603050405020304" pitchFamily="18" charset="0"/>
            </a:endParaRPr>
          </a:p>
          <a:p>
            <a:pPr marL="571500" lvl="1" indent="0" algn="just">
              <a:buNone/>
            </a:pPr>
            <a:r>
              <a:rPr lang="en-US" sz="1400" dirty="0" err="1">
                <a:latin typeface="Times New Roman" panose="02020603050405020304" pitchFamily="18" charset="0"/>
                <a:cs typeface="Times New Roman" panose="02020603050405020304" pitchFamily="18" charset="0"/>
              </a:rPr>
              <a:t>dht</a:t>
            </a:r>
            <a:r>
              <a:rPr lang="en-US" sz="1400" dirty="0">
                <a:latin typeface="Times New Roman" panose="02020603050405020304" pitchFamily="18" charset="0"/>
                <a:cs typeface="Times New Roman" panose="02020603050405020304" pitchFamily="18" charset="0"/>
              </a:rPr>
              <a:t> DHT;</a:t>
            </a:r>
          </a:p>
          <a:p>
            <a:pPr marL="571500" lvl="1" indent="0" algn="just">
              <a:buNone/>
            </a:pPr>
            <a:endParaRPr lang="en-US" sz="1400" dirty="0">
              <a:latin typeface="Times New Roman" panose="02020603050405020304" pitchFamily="18" charset="0"/>
              <a:cs typeface="Times New Roman" panose="02020603050405020304" pitchFamily="18" charset="0"/>
            </a:endParaRPr>
          </a:p>
          <a:p>
            <a:pPr marL="571500" lvl="1" indent="0" algn="just">
              <a:buNone/>
            </a:pPr>
            <a:r>
              <a:rPr lang="en-US" sz="1400" dirty="0">
                <a:latin typeface="Times New Roman" panose="02020603050405020304" pitchFamily="18" charset="0"/>
                <a:cs typeface="Times New Roman" panose="02020603050405020304" pitchFamily="18" charset="0"/>
              </a:rPr>
              <a:t>#define DHT11_PIN 7</a:t>
            </a:r>
          </a:p>
          <a:p>
            <a:pPr marL="571500" lvl="1" indent="0" algn="just">
              <a:buNone/>
            </a:pPr>
            <a:endParaRPr lang="en-US" sz="1400" dirty="0">
              <a:latin typeface="Times New Roman" panose="02020603050405020304" pitchFamily="18" charset="0"/>
              <a:cs typeface="Times New Roman" panose="02020603050405020304" pitchFamily="18" charset="0"/>
            </a:endParaRPr>
          </a:p>
          <a:p>
            <a:pPr marL="571500" lvl="1" indent="0" algn="just">
              <a:buNone/>
            </a:pPr>
            <a:r>
              <a:rPr lang="en-US" sz="1400" dirty="0">
                <a:latin typeface="Times New Roman" panose="02020603050405020304" pitchFamily="18" charset="0"/>
                <a:cs typeface="Times New Roman" panose="02020603050405020304" pitchFamily="18" charset="0"/>
              </a:rPr>
              <a:t>void setup(){</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Serial.begin</a:t>
            </a:r>
            <a:r>
              <a:rPr lang="en-US" sz="1400" dirty="0">
                <a:latin typeface="Times New Roman" panose="02020603050405020304" pitchFamily="18" charset="0"/>
                <a:cs typeface="Times New Roman" panose="02020603050405020304" pitchFamily="18" charset="0"/>
              </a:rPr>
              <a:t>(9600);</a:t>
            </a:r>
          </a:p>
          <a:p>
            <a:pPr marL="571500" lvl="1" indent="0" algn="just">
              <a:buNone/>
            </a:pPr>
            <a:r>
              <a:rPr lang="en-US" sz="1400" dirty="0">
                <a:latin typeface="Times New Roman" panose="02020603050405020304" pitchFamily="18" charset="0"/>
                <a:cs typeface="Times New Roman" panose="02020603050405020304" pitchFamily="18" charset="0"/>
              </a:rPr>
              <a:t>}</a:t>
            </a:r>
          </a:p>
          <a:p>
            <a:pPr marL="571500" lvl="1" indent="0" algn="just">
              <a:buNone/>
            </a:pPr>
            <a:endParaRPr lang="en-US" sz="1400" dirty="0">
              <a:latin typeface="Times New Roman" panose="02020603050405020304" pitchFamily="18" charset="0"/>
              <a:cs typeface="Times New Roman" panose="02020603050405020304" pitchFamily="18" charset="0"/>
            </a:endParaRPr>
          </a:p>
          <a:p>
            <a:pPr marL="571500" lvl="1" indent="0" algn="just">
              <a:buNone/>
            </a:pPr>
            <a:r>
              <a:rPr lang="en-US" sz="1400" dirty="0">
                <a:latin typeface="Times New Roman" panose="02020603050405020304" pitchFamily="18" charset="0"/>
                <a:cs typeface="Times New Roman" panose="02020603050405020304" pitchFamily="18" charset="0"/>
              </a:rPr>
              <a:t>void loop(){</a:t>
            </a:r>
          </a:p>
          <a:p>
            <a:pPr marL="571500" lvl="1" indent="0" algn="just">
              <a:buNone/>
            </a:pPr>
            <a:r>
              <a:rPr lang="en-US" sz="1400" dirty="0">
                <a:latin typeface="Times New Roman" panose="02020603050405020304" pitchFamily="18" charset="0"/>
                <a:cs typeface="Times New Roman" panose="02020603050405020304" pitchFamily="18" charset="0"/>
              </a:rPr>
              <a:t>  int </a:t>
            </a:r>
            <a:r>
              <a:rPr lang="en-US" sz="1400" dirty="0" err="1">
                <a:latin typeface="Times New Roman" panose="02020603050405020304" pitchFamily="18" charset="0"/>
                <a:cs typeface="Times New Roman" panose="02020603050405020304" pitchFamily="18" charset="0"/>
              </a:rPr>
              <a:t>chk</a:t>
            </a:r>
            <a:r>
              <a:rPr lang="en-US" sz="1400" dirty="0">
                <a:latin typeface="Times New Roman" panose="02020603050405020304" pitchFamily="18" charset="0"/>
                <a:cs typeface="Times New Roman" panose="02020603050405020304" pitchFamily="18" charset="0"/>
              </a:rPr>
              <a:t> = DHT.read11(DHT11_PIN);</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Serial.print</a:t>
            </a:r>
            <a:r>
              <a:rPr lang="en-US" sz="1400" dirty="0">
                <a:latin typeface="Times New Roman" panose="02020603050405020304" pitchFamily="18" charset="0"/>
                <a:cs typeface="Times New Roman" panose="02020603050405020304" pitchFamily="18" charset="0"/>
              </a:rPr>
              <a:t>("Temperature = ");</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Serial.println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DHT.temperature</a:t>
            </a:r>
            <a:r>
              <a:rPr lang="en-US" sz="1400" dirty="0">
                <a:latin typeface="Times New Roman" panose="02020603050405020304" pitchFamily="18" charset="0"/>
                <a:cs typeface="Times New Roman" panose="02020603050405020304" pitchFamily="18" charset="0"/>
              </a:rPr>
              <a:t>);</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Serial.print</a:t>
            </a:r>
            <a:r>
              <a:rPr lang="en-US" sz="1400" dirty="0">
                <a:latin typeface="Times New Roman" panose="02020603050405020304" pitchFamily="18" charset="0"/>
                <a:cs typeface="Times New Roman" panose="02020603050405020304" pitchFamily="18" charset="0"/>
              </a:rPr>
              <a:t>("Humidity = ");</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Serial.println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DHT.humidity</a:t>
            </a:r>
            <a:r>
              <a:rPr lang="en-US" sz="1400" dirty="0">
                <a:latin typeface="Times New Roman" panose="02020603050405020304" pitchFamily="18" charset="0"/>
                <a:cs typeface="Times New Roman" panose="02020603050405020304" pitchFamily="18" charset="0"/>
              </a:rPr>
              <a:t>);</a:t>
            </a:r>
          </a:p>
          <a:p>
            <a:pPr marL="571500" lvl="1" indent="0" algn="just">
              <a:buNone/>
            </a:pPr>
            <a:r>
              <a:rPr lang="en-US" sz="1400" dirty="0">
                <a:latin typeface="Times New Roman" panose="02020603050405020304" pitchFamily="18" charset="0"/>
                <a:cs typeface="Times New Roman" panose="02020603050405020304" pitchFamily="18" charset="0"/>
              </a:rPr>
              <a:t>  delay(2000);</a:t>
            </a:r>
          </a:p>
          <a:p>
            <a:pPr marL="571500" lvl="1" indent="0" algn="just">
              <a:buNone/>
            </a:pPr>
            <a:r>
              <a:rPr lang="en-US" sz="1400" dirty="0">
                <a:latin typeface="Times New Roman" panose="02020603050405020304" pitchFamily="18" charset="0"/>
                <a:cs typeface="Times New Roman" panose="02020603050405020304" pitchFamily="18" charset="0"/>
              </a:rPr>
              <a:t>}</a:t>
            </a:r>
          </a:p>
          <a:p>
            <a:pPr marL="571500" lvl="1" indent="0" algn="just">
              <a:buNone/>
            </a:pPr>
            <a:r>
              <a:rPr lang="en-US" sz="1400" dirty="0">
                <a:latin typeface="Times New Roman" panose="02020603050405020304" pitchFamily="18" charset="0"/>
                <a:cs typeface="Times New Roman" panose="02020603050405020304" pitchFamily="18" charset="0"/>
              </a:rPr>
              <a:t>//Arduino Code</a:t>
            </a: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22-11-2023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 name="TextBox 1">
            <a:extLst>
              <a:ext uri="{FF2B5EF4-FFF2-40B4-BE49-F238E27FC236}">
                <a16:creationId xmlns:a16="http://schemas.microsoft.com/office/drawing/2014/main" id="{26A38E91-5D8D-37C3-F2D5-3AEAFE8F7349}"/>
              </a:ext>
            </a:extLst>
          </p:cNvPr>
          <p:cNvSpPr txBox="1"/>
          <p:nvPr/>
        </p:nvSpPr>
        <p:spPr>
          <a:xfrm>
            <a:off x="2696756" y="408671"/>
            <a:ext cx="2411957" cy="646331"/>
          </a:xfrm>
          <a:prstGeom prst="rect">
            <a:avLst/>
          </a:prstGeom>
          <a:noFill/>
        </p:spPr>
        <p:txBody>
          <a:bodyPr wrap="square" rtlCol="0">
            <a:spAutoFit/>
          </a:bodyPr>
          <a:lstStyle/>
          <a:p>
            <a:pPr marL="571500" lvl="1" indent="0">
              <a:buNone/>
            </a:pPr>
            <a:r>
              <a:rPr lang="en-US" sz="3600" dirty="0">
                <a:latin typeface="Times New Roman" panose="02020603050405020304" pitchFamily="18" charset="0"/>
                <a:cs typeface="Times New Roman" panose="02020603050405020304" pitchFamily="18" charset="0"/>
              </a:rPr>
              <a:t> Demo </a:t>
            </a:r>
          </a:p>
        </p:txBody>
      </p:sp>
      <p:pic>
        <p:nvPicPr>
          <p:cNvPr id="4" name="Picture 3">
            <a:extLst>
              <a:ext uri="{FF2B5EF4-FFF2-40B4-BE49-F238E27FC236}">
                <a16:creationId xmlns:a16="http://schemas.microsoft.com/office/drawing/2014/main" id="{EBDCD091-630D-3167-8A00-0D1DC631CA14}"/>
              </a:ext>
            </a:extLst>
          </p:cNvPr>
          <p:cNvPicPr>
            <a:picLocks noChangeAspect="1"/>
          </p:cNvPicPr>
          <p:nvPr/>
        </p:nvPicPr>
        <p:blipFill>
          <a:blip r:embed="rId4"/>
          <a:stretch>
            <a:fillRect/>
          </a:stretch>
        </p:blipFill>
        <p:spPr>
          <a:xfrm>
            <a:off x="4313583" y="1569363"/>
            <a:ext cx="4373217" cy="3320690"/>
          </a:xfrm>
          <a:prstGeom prst="rect">
            <a:avLst/>
          </a:prstGeom>
        </p:spPr>
      </p:pic>
    </p:spTree>
    <p:extLst>
      <p:ext uri="{BB962C8B-B14F-4D97-AF65-F5344CB8AC3E}">
        <p14:creationId xmlns:p14="http://schemas.microsoft.com/office/powerpoint/2010/main" val="1980440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47500" lnSpcReduction="20000"/>
          </a:bodyPr>
          <a:lstStyle/>
          <a:p>
            <a:pPr marL="571500" lvl="1" indent="0" algn="just">
              <a:buNone/>
            </a:pPr>
            <a:r>
              <a:rPr lang="en-US" sz="1400" dirty="0">
                <a:latin typeface="Times New Roman" panose="02020603050405020304" pitchFamily="18" charset="0"/>
                <a:cs typeface="Times New Roman" panose="02020603050405020304" pitchFamily="18" charset="0"/>
              </a:rPr>
              <a:t># Data augmentation</a:t>
            </a:r>
          </a:p>
          <a:p>
            <a:pPr marL="571500" lvl="1" indent="0" algn="just">
              <a:buNone/>
            </a:pPr>
            <a:r>
              <a:rPr lang="en-US" sz="1400" dirty="0">
                <a:latin typeface="Times New Roman" panose="02020603050405020304" pitchFamily="18" charset="0"/>
                <a:cs typeface="Times New Roman" panose="02020603050405020304" pitchFamily="18" charset="0"/>
              </a:rPr>
              <a:t>generator = </a:t>
            </a:r>
            <a:r>
              <a:rPr lang="en-US" sz="1400" dirty="0" err="1">
                <a:latin typeface="Times New Roman" panose="02020603050405020304" pitchFamily="18" charset="0"/>
                <a:cs typeface="Times New Roman" panose="02020603050405020304" pitchFamily="18" charset="0"/>
              </a:rPr>
              <a:t>ImageDataGenerator</a:t>
            </a:r>
            <a:r>
              <a:rPr lang="en-US" sz="1400" dirty="0">
                <a:latin typeface="Times New Roman" panose="02020603050405020304" pitchFamily="18" charset="0"/>
                <a:cs typeface="Times New Roman" panose="02020603050405020304" pitchFamily="18" charset="0"/>
              </a:rPr>
              <a:t>(</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rotation_range</a:t>
            </a:r>
            <a:r>
              <a:rPr lang="en-US" sz="1400" dirty="0">
                <a:latin typeface="Times New Roman" panose="02020603050405020304" pitchFamily="18" charset="0"/>
                <a:cs typeface="Times New Roman" panose="02020603050405020304" pitchFamily="18" charset="0"/>
              </a:rPr>
              <a:t>=180,</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zoom_range</a:t>
            </a:r>
            <a:r>
              <a:rPr lang="en-US" sz="1400" dirty="0">
                <a:latin typeface="Times New Roman" panose="02020603050405020304" pitchFamily="18" charset="0"/>
                <a:cs typeface="Times New Roman" panose="02020603050405020304" pitchFamily="18" charset="0"/>
              </a:rPr>
              <a:t>=0.1,</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width_shift_range</a:t>
            </a:r>
            <a:r>
              <a:rPr lang="en-US" sz="1400" dirty="0">
                <a:latin typeface="Times New Roman" panose="02020603050405020304" pitchFamily="18" charset="0"/>
                <a:cs typeface="Times New Roman" panose="02020603050405020304" pitchFamily="18" charset="0"/>
              </a:rPr>
              <a:t>=0.2,</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height_shift_range</a:t>
            </a:r>
            <a:r>
              <a:rPr lang="en-US" sz="1400" dirty="0">
                <a:latin typeface="Times New Roman" panose="02020603050405020304" pitchFamily="18" charset="0"/>
                <a:cs typeface="Times New Roman" panose="02020603050405020304" pitchFamily="18" charset="0"/>
              </a:rPr>
              <a:t>=0.2,</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horizontal_flip</a:t>
            </a:r>
            <a:r>
              <a:rPr lang="en-US" sz="1400" dirty="0">
                <a:latin typeface="Times New Roman" panose="02020603050405020304" pitchFamily="18" charset="0"/>
                <a:cs typeface="Times New Roman" panose="02020603050405020304" pitchFamily="18" charset="0"/>
              </a:rPr>
              <a:t>=True,</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vertical_flip</a:t>
            </a:r>
            <a:r>
              <a:rPr lang="en-US" sz="1400" dirty="0">
                <a:latin typeface="Times New Roman" panose="02020603050405020304" pitchFamily="18" charset="0"/>
                <a:cs typeface="Times New Roman" panose="02020603050405020304" pitchFamily="18" charset="0"/>
              </a:rPr>
              <a:t>=True</a:t>
            </a:r>
          </a:p>
          <a:p>
            <a:pPr marL="571500" lvl="1" indent="0" algn="just">
              <a:buNone/>
            </a:pPr>
            <a:r>
              <a:rPr lang="en-US" sz="1400" dirty="0">
                <a:latin typeface="Times New Roman" panose="02020603050405020304" pitchFamily="18" charset="0"/>
                <a:cs typeface="Times New Roman" panose="02020603050405020304" pitchFamily="18" charset="0"/>
              </a:rPr>
              <a:t>)</a:t>
            </a:r>
          </a:p>
          <a:p>
            <a:pPr marL="571500" lvl="1" indent="0" algn="just">
              <a:buNone/>
            </a:pPr>
            <a:r>
              <a:rPr lang="en-US" sz="1400" dirty="0" err="1">
                <a:latin typeface="Times New Roman" panose="02020603050405020304" pitchFamily="18" charset="0"/>
                <a:cs typeface="Times New Roman" panose="02020603050405020304" pitchFamily="18" charset="0"/>
              </a:rPr>
              <a:t>generator.fit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train_X</a:t>
            </a:r>
            <a:r>
              <a:rPr lang="en-US" sz="1400" dirty="0">
                <a:latin typeface="Times New Roman" panose="02020603050405020304" pitchFamily="18" charset="0"/>
                <a:cs typeface="Times New Roman" panose="02020603050405020304" pitchFamily="18" charset="0"/>
              </a:rPr>
              <a:t>)</a:t>
            </a:r>
          </a:p>
          <a:p>
            <a:pPr marL="571500" lvl="1" indent="0" algn="just">
              <a:buNone/>
            </a:pPr>
            <a:endParaRPr lang="en-US" sz="1400" dirty="0">
              <a:latin typeface="Times New Roman" panose="02020603050405020304" pitchFamily="18" charset="0"/>
              <a:cs typeface="Times New Roman" panose="02020603050405020304" pitchFamily="18" charset="0"/>
            </a:endParaRPr>
          </a:p>
          <a:p>
            <a:pPr marL="571500" lvl="1" indent="0" algn="just">
              <a:buNone/>
            </a:pPr>
            <a:r>
              <a:rPr lang="en-US" sz="1400" dirty="0" err="1">
                <a:latin typeface="Times New Roman" panose="02020603050405020304" pitchFamily="18" charset="0"/>
                <a:cs typeface="Times New Roman" panose="02020603050405020304" pitchFamily="18" charset="0"/>
              </a:rPr>
              <a:t>earlystopper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EarlyStopping</a:t>
            </a:r>
            <a:r>
              <a:rPr lang="en-US" sz="1400" dirty="0">
                <a:latin typeface="Times New Roman" panose="02020603050405020304" pitchFamily="18" charset="0"/>
                <a:cs typeface="Times New Roman" panose="02020603050405020304" pitchFamily="18" charset="0"/>
              </a:rPr>
              <a:t>(monitor='</a:t>
            </a:r>
            <a:r>
              <a:rPr lang="en-US" sz="1400" dirty="0" err="1">
                <a:latin typeface="Times New Roman" panose="02020603050405020304" pitchFamily="18" charset="0"/>
                <a:cs typeface="Times New Roman" panose="02020603050405020304" pitchFamily="18" charset="0"/>
              </a:rPr>
              <a:t>val_accuracy</a:t>
            </a:r>
            <a:r>
              <a:rPr lang="en-US" sz="1400" dirty="0">
                <a:latin typeface="Times New Roman" panose="02020603050405020304" pitchFamily="18" charset="0"/>
                <a:cs typeface="Times New Roman" panose="02020603050405020304" pitchFamily="18" charset="0"/>
              </a:rPr>
              <a:t>', patience=25, verbose=1)</a:t>
            </a:r>
          </a:p>
          <a:p>
            <a:pPr marL="571500" lvl="1" indent="0" algn="just">
              <a:buNone/>
            </a:pPr>
            <a:r>
              <a:rPr lang="en-US" sz="1400" dirty="0" err="1">
                <a:latin typeface="Times New Roman" panose="02020603050405020304" pitchFamily="18" charset="0"/>
                <a:cs typeface="Times New Roman" panose="02020603050405020304" pitchFamily="18" charset="0"/>
              </a:rPr>
              <a:t>checkpointer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ModelCheckpoint</a:t>
            </a:r>
            <a:r>
              <a:rPr lang="en-US" sz="1400" dirty="0">
                <a:latin typeface="Times New Roman" panose="02020603050405020304" pitchFamily="18" charset="0"/>
                <a:cs typeface="Times New Roman" panose="02020603050405020304" pitchFamily="18" charset="0"/>
              </a:rPr>
              <a:t>('best.h5',</a:t>
            </a:r>
          </a:p>
          <a:p>
            <a:pPr marL="571500" lvl="1" indent="0" algn="just">
              <a:buNone/>
            </a:pPr>
            <a:r>
              <a:rPr lang="en-US" sz="1400" dirty="0">
                <a:latin typeface="Times New Roman" panose="02020603050405020304" pitchFamily="18" charset="0"/>
                <a:cs typeface="Times New Roman" panose="02020603050405020304" pitchFamily="18" charset="0"/>
              </a:rPr>
              <a:t>                               monitor='</a:t>
            </a:r>
            <a:r>
              <a:rPr lang="en-US" sz="1400" dirty="0" err="1">
                <a:latin typeface="Times New Roman" panose="02020603050405020304" pitchFamily="18" charset="0"/>
                <a:cs typeface="Times New Roman" panose="02020603050405020304" pitchFamily="18" charset="0"/>
              </a:rPr>
              <a:t>val_accuracy</a:t>
            </a:r>
            <a:r>
              <a:rPr lang="en-US" sz="1400" dirty="0">
                <a:latin typeface="Times New Roman" panose="02020603050405020304" pitchFamily="18" charset="0"/>
                <a:cs typeface="Times New Roman" panose="02020603050405020304" pitchFamily="18" charset="0"/>
              </a:rPr>
              <a:t>',</a:t>
            </a:r>
          </a:p>
          <a:p>
            <a:pPr marL="571500" lvl="1" indent="0" algn="just">
              <a:buNone/>
            </a:pPr>
            <a:r>
              <a:rPr lang="en-US" sz="1400" dirty="0">
                <a:latin typeface="Times New Roman" panose="02020603050405020304" pitchFamily="18" charset="0"/>
                <a:cs typeface="Times New Roman" panose="02020603050405020304" pitchFamily="18" charset="0"/>
              </a:rPr>
              <a:t>                               verbose=1,</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save_best_only</a:t>
            </a:r>
            <a:r>
              <a:rPr lang="en-US" sz="1400" dirty="0">
                <a:latin typeface="Times New Roman" panose="02020603050405020304" pitchFamily="18" charset="0"/>
                <a:cs typeface="Times New Roman" panose="02020603050405020304" pitchFamily="18" charset="0"/>
              </a:rPr>
              <a:t>=True,</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save_weights_only</a:t>
            </a:r>
            <a:r>
              <a:rPr lang="en-US" sz="1400" dirty="0">
                <a:latin typeface="Times New Roman" panose="02020603050405020304" pitchFamily="18" charset="0"/>
                <a:cs typeface="Times New Roman" panose="02020603050405020304" pitchFamily="18" charset="0"/>
              </a:rPr>
              <a:t>=True)</a:t>
            </a:r>
          </a:p>
          <a:p>
            <a:pPr marL="571500" lvl="1" indent="0" algn="just">
              <a:buNone/>
            </a:pPr>
            <a:endParaRPr lang="en-US" sz="1400" dirty="0">
              <a:latin typeface="Times New Roman" panose="02020603050405020304" pitchFamily="18" charset="0"/>
              <a:cs typeface="Times New Roman" panose="02020603050405020304" pitchFamily="18" charset="0"/>
            </a:endParaRPr>
          </a:p>
          <a:p>
            <a:pPr marL="571500" lvl="1" indent="0" algn="just">
              <a:buNone/>
            </a:pPr>
            <a:r>
              <a:rPr lang="en-US" sz="1400" dirty="0">
                <a:latin typeface="Times New Roman" panose="02020603050405020304" pitchFamily="18" charset="0"/>
                <a:cs typeface="Times New Roman" panose="02020603050405020304" pitchFamily="18" charset="0"/>
              </a:rPr>
              <a:t># Load </a:t>
            </a:r>
            <a:r>
              <a:rPr lang="en-US" sz="1400" dirty="0" err="1">
                <a:latin typeface="Times New Roman" panose="02020603050405020304" pitchFamily="18" charset="0"/>
                <a:cs typeface="Times New Roman" panose="02020603050405020304" pitchFamily="18" charset="0"/>
              </a:rPr>
              <a:t>MobileNet</a:t>
            </a:r>
            <a:r>
              <a:rPr lang="en-US" sz="1400" dirty="0">
                <a:latin typeface="Times New Roman" panose="02020603050405020304" pitchFamily="18" charset="0"/>
                <a:cs typeface="Times New Roman" panose="02020603050405020304" pitchFamily="18" charset="0"/>
              </a:rPr>
              <a:t> base model without top (fully connected) layers</a:t>
            </a:r>
          </a:p>
          <a:p>
            <a:pPr marL="571500" lvl="1" indent="0" algn="just">
              <a:buNone/>
            </a:pPr>
            <a:r>
              <a:rPr lang="en-US" sz="1400" dirty="0" err="1">
                <a:latin typeface="Times New Roman" panose="02020603050405020304" pitchFamily="18" charset="0"/>
                <a:cs typeface="Times New Roman" panose="02020603050405020304" pitchFamily="18" charset="0"/>
              </a:rPr>
              <a:t>base_model</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MobileNet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input_shape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img_width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img_height</a:t>
            </a:r>
            <a:r>
              <a:rPr lang="en-US" sz="1400" dirty="0">
                <a:latin typeface="Times New Roman" panose="02020603050405020304" pitchFamily="18" charset="0"/>
                <a:cs typeface="Times New Roman" panose="02020603050405020304" pitchFamily="18" charset="0"/>
              </a:rPr>
              <a:t>, 3), </a:t>
            </a:r>
            <a:r>
              <a:rPr lang="en-US" sz="1400" dirty="0" err="1">
                <a:latin typeface="Times New Roman" panose="02020603050405020304" pitchFamily="18" charset="0"/>
                <a:cs typeface="Times New Roman" panose="02020603050405020304" pitchFamily="18" charset="0"/>
              </a:rPr>
              <a:t>include_top</a:t>
            </a:r>
            <a:r>
              <a:rPr lang="en-US" sz="1400" dirty="0">
                <a:latin typeface="Times New Roman" panose="02020603050405020304" pitchFamily="18" charset="0"/>
                <a:cs typeface="Times New Roman" panose="02020603050405020304" pitchFamily="18" charset="0"/>
              </a:rPr>
              <a:t>=False, weights='</a:t>
            </a:r>
            <a:r>
              <a:rPr lang="en-US" sz="1400" dirty="0" err="1">
                <a:latin typeface="Times New Roman" panose="02020603050405020304" pitchFamily="18" charset="0"/>
                <a:cs typeface="Times New Roman" panose="02020603050405020304" pitchFamily="18" charset="0"/>
              </a:rPr>
              <a:t>imagenet</a:t>
            </a:r>
            <a:r>
              <a:rPr lang="en-US" sz="1400" dirty="0">
                <a:latin typeface="Times New Roman" panose="02020603050405020304" pitchFamily="18" charset="0"/>
                <a:cs typeface="Times New Roman" panose="02020603050405020304" pitchFamily="18" charset="0"/>
              </a:rPr>
              <a:t>')</a:t>
            </a:r>
          </a:p>
          <a:p>
            <a:pPr marL="571500" lvl="1" indent="0" algn="just">
              <a:buNone/>
            </a:pPr>
            <a:endParaRPr lang="en-US" sz="1400" dirty="0">
              <a:latin typeface="Times New Roman" panose="02020603050405020304" pitchFamily="18" charset="0"/>
              <a:cs typeface="Times New Roman" panose="02020603050405020304" pitchFamily="18" charset="0"/>
            </a:endParaRPr>
          </a:p>
          <a:p>
            <a:pPr marL="571500" lvl="1" indent="0" algn="just">
              <a:buNone/>
            </a:pPr>
            <a:r>
              <a:rPr lang="en-US" sz="1400" dirty="0">
                <a:latin typeface="Times New Roman" panose="02020603050405020304" pitchFamily="18" charset="0"/>
                <a:cs typeface="Times New Roman" panose="02020603050405020304" pitchFamily="18" charset="0"/>
              </a:rPr>
              <a:t># Freeze the layers of the base model</a:t>
            </a:r>
          </a:p>
          <a:p>
            <a:pPr marL="571500" lvl="1" indent="0" algn="just">
              <a:buNone/>
            </a:pPr>
            <a:r>
              <a:rPr lang="en-US" sz="1400" dirty="0">
                <a:latin typeface="Times New Roman" panose="02020603050405020304" pitchFamily="18" charset="0"/>
                <a:cs typeface="Times New Roman" panose="02020603050405020304" pitchFamily="18" charset="0"/>
              </a:rPr>
              <a:t>for layer in </a:t>
            </a:r>
            <a:r>
              <a:rPr lang="en-US" sz="1400" dirty="0" err="1">
                <a:latin typeface="Times New Roman" panose="02020603050405020304" pitchFamily="18" charset="0"/>
                <a:cs typeface="Times New Roman" panose="02020603050405020304" pitchFamily="18" charset="0"/>
              </a:rPr>
              <a:t>base_model.layers</a:t>
            </a:r>
            <a:r>
              <a:rPr lang="en-US" sz="1400" dirty="0">
                <a:latin typeface="Times New Roman" panose="02020603050405020304" pitchFamily="18" charset="0"/>
                <a:cs typeface="Times New Roman" panose="02020603050405020304" pitchFamily="18" charset="0"/>
              </a:rPr>
              <a:t>:</a:t>
            </a:r>
          </a:p>
          <a:p>
            <a:pPr marL="571500" lvl="1" indent="0" algn="just">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layer.trainable</a:t>
            </a:r>
            <a:r>
              <a:rPr lang="en-US" sz="1400" dirty="0">
                <a:latin typeface="Times New Roman" panose="02020603050405020304" pitchFamily="18" charset="0"/>
                <a:cs typeface="Times New Roman" panose="02020603050405020304" pitchFamily="18" charset="0"/>
              </a:rPr>
              <a:t> = False</a:t>
            </a:r>
          </a:p>
          <a:p>
            <a:pPr marL="571500" lvl="1" indent="0" algn="just">
              <a:buNone/>
            </a:pPr>
            <a:endParaRPr lang="en-US" sz="1400" dirty="0">
              <a:latin typeface="Times New Roman" panose="02020603050405020304" pitchFamily="18" charset="0"/>
              <a:cs typeface="Times New Roman" panose="02020603050405020304" pitchFamily="18" charset="0"/>
            </a:endParaRPr>
          </a:p>
          <a:p>
            <a:pPr marL="571500" lvl="1" indent="0" algn="just">
              <a:buNone/>
            </a:pPr>
            <a:r>
              <a:rPr lang="en-US" sz="1400" dirty="0">
                <a:latin typeface="Times New Roman" panose="02020603050405020304" pitchFamily="18" charset="0"/>
                <a:cs typeface="Times New Roman" panose="02020603050405020304" pitchFamily="18" charset="0"/>
              </a:rPr>
              <a:t># Create your own model on top of </a:t>
            </a:r>
            <a:r>
              <a:rPr lang="en-US" sz="1400" dirty="0" err="1">
                <a:latin typeface="Times New Roman" panose="02020603050405020304" pitchFamily="18" charset="0"/>
                <a:cs typeface="Times New Roman" panose="02020603050405020304" pitchFamily="18" charset="0"/>
              </a:rPr>
              <a:t>MobileNet</a:t>
            </a:r>
            <a:endParaRPr lang="en-US" sz="1400" dirty="0">
              <a:latin typeface="Times New Roman" panose="02020603050405020304" pitchFamily="18" charset="0"/>
              <a:cs typeface="Times New Roman" panose="02020603050405020304" pitchFamily="18" charset="0"/>
            </a:endParaRPr>
          </a:p>
          <a:p>
            <a:pPr marL="571500" lvl="1" indent="0" algn="just">
              <a:buNone/>
            </a:pPr>
            <a:r>
              <a:rPr lang="en-US" sz="1400" dirty="0">
                <a:latin typeface="Times New Roman" panose="02020603050405020304" pitchFamily="18" charset="0"/>
                <a:cs typeface="Times New Roman" panose="02020603050405020304" pitchFamily="18" charset="0"/>
              </a:rPr>
              <a:t>model = Sequential()</a:t>
            </a:r>
          </a:p>
          <a:p>
            <a:pPr marL="571500" lvl="1" indent="0" algn="just">
              <a:buNone/>
            </a:pPr>
            <a:r>
              <a:rPr lang="en-US" sz="1400" dirty="0" err="1">
                <a:latin typeface="Times New Roman" panose="02020603050405020304" pitchFamily="18" charset="0"/>
                <a:cs typeface="Times New Roman" panose="02020603050405020304" pitchFamily="18" charset="0"/>
              </a:rPr>
              <a:t>model.add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base_model</a:t>
            </a:r>
            <a:r>
              <a:rPr lang="en-US" sz="1400" dirty="0">
                <a:latin typeface="Times New Roman" panose="02020603050405020304" pitchFamily="18" charset="0"/>
                <a:cs typeface="Times New Roman" panose="02020603050405020304" pitchFamily="18" charset="0"/>
              </a:rPr>
              <a:t>)</a:t>
            </a:r>
          </a:p>
          <a:p>
            <a:pPr marL="571500" lvl="1" indent="0" algn="just">
              <a:buNone/>
            </a:pPr>
            <a:r>
              <a:rPr lang="en-US" sz="1400" dirty="0" err="1">
                <a:latin typeface="Times New Roman" panose="02020603050405020304" pitchFamily="18" charset="0"/>
                <a:cs typeface="Times New Roman" panose="02020603050405020304" pitchFamily="18" charset="0"/>
              </a:rPr>
              <a:t>model.add</a:t>
            </a:r>
            <a:r>
              <a:rPr lang="en-US" sz="1400" dirty="0">
                <a:latin typeface="Times New Roman" panose="02020603050405020304" pitchFamily="18" charset="0"/>
                <a:cs typeface="Times New Roman" panose="02020603050405020304" pitchFamily="18" charset="0"/>
              </a:rPr>
              <a:t>(GlobalAveragePooling2D())</a:t>
            </a:r>
          </a:p>
          <a:p>
            <a:pPr marL="571500" lvl="1" indent="0" algn="just">
              <a:buNone/>
            </a:pPr>
            <a:r>
              <a:rPr lang="en-US" sz="1400" dirty="0" err="1">
                <a:latin typeface="Times New Roman" panose="02020603050405020304" pitchFamily="18" charset="0"/>
                <a:cs typeface="Times New Roman" panose="02020603050405020304" pitchFamily="18" charset="0"/>
              </a:rPr>
              <a:t>model.add</a:t>
            </a:r>
            <a:r>
              <a:rPr lang="en-US" sz="1400" dirty="0">
                <a:latin typeface="Times New Roman" panose="02020603050405020304" pitchFamily="18" charset="0"/>
                <a:cs typeface="Times New Roman" panose="02020603050405020304" pitchFamily="18" charset="0"/>
              </a:rPr>
              <a:t>(Dense(128, activation='</a:t>
            </a:r>
            <a:r>
              <a:rPr lang="en-US" sz="1400" dirty="0" err="1">
                <a:latin typeface="Times New Roman" panose="02020603050405020304" pitchFamily="18" charset="0"/>
                <a:cs typeface="Times New Roman" panose="02020603050405020304" pitchFamily="18" charset="0"/>
              </a:rPr>
              <a:t>relu</a:t>
            </a:r>
            <a:r>
              <a:rPr lang="en-US" sz="1400" dirty="0">
                <a:latin typeface="Times New Roman" panose="02020603050405020304" pitchFamily="18" charset="0"/>
                <a:cs typeface="Times New Roman" panose="02020603050405020304" pitchFamily="18" charset="0"/>
              </a:rPr>
              <a:t>'))</a:t>
            </a:r>
          </a:p>
          <a:p>
            <a:pPr marL="571500" lvl="1" indent="0" algn="just">
              <a:buNone/>
            </a:pPr>
            <a:r>
              <a:rPr lang="en-US" sz="1400" dirty="0" err="1">
                <a:latin typeface="Times New Roman" panose="02020603050405020304" pitchFamily="18" charset="0"/>
                <a:cs typeface="Times New Roman" panose="02020603050405020304" pitchFamily="18" charset="0"/>
              </a:rPr>
              <a:t>model.add</a:t>
            </a:r>
            <a:r>
              <a:rPr lang="en-US" sz="1400" dirty="0">
                <a:latin typeface="Times New Roman" panose="02020603050405020304" pitchFamily="18" charset="0"/>
                <a:cs typeface="Times New Roman" panose="02020603050405020304" pitchFamily="18" charset="0"/>
              </a:rPr>
              <a:t>(Dropout(0.5))</a:t>
            </a:r>
          </a:p>
          <a:p>
            <a:pPr marL="571500" lvl="1" indent="0" algn="just">
              <a:buNone/>
            </a:pPr>
            <a:r>
              <a:rPr lang="en-US" sz="1400" dirty="0" err="1">
                <a:latin typeface="Times New Roman" panose="02020603050405020304" pitchFamily="18" charset="0"/>
                <a:cs typeface="Times New Roman" panose="02020603050405020304" pitchFamily="18" charset="0"/>
              </a:rPr>
              <a:t>model.add</a:t>
            </a:r>
            <a:r>
              <a:rPr lang="en-US" sz="1400" dirty="0">
                <a:latin typeface="Times New Roman" panose="02020603050405020304" pitchFamily="18" charset="0"/>
                <a:cs typeface="Times New Roman" panose="02020603050405020304" pitchFamily="18" charset="0"/>
              </a:rPr>
              <a:t>(Dense(</a:t>
            </a:r>
            <a:r>
              <a:rPr lang="en-US" sz="1400" dirty="0" err="1">
                <a:latin typeface="Times New Roman" panose="02020603050405020304" pitchFamily="18" charset="0"/>
                <a:cs typeface="Times New Roman" panose="02020603050405020304" pitchFamily="18" charset="0"/>
              </a:rPr>
              <a:t>train_y.columns.size</a:t>
            </a:r>
            <a:r>
              <a:rPr lang="en-US" sz="1400" dirty="0">
                <a:latin typeface="Times New Roman" panose="02020603050405020304" pitchFamily="18" charset="0"/>
                <a:cs typeface="Times New Roman" panose="02020603050405020304" pitchFamily="18" charset="0"/>
              </a:rPr>
              <a:t>, activation='</a:t>
            </a:r>
            <a:r>
              <a:rPr lang="en-US" sz="1400" dirty="0" err="1">
                <a:latin typeface="Times New Roman" panose="02020603050405020304" pitchFamily="18" charset="0"/>
                <a:cs typeface="Times New Roman" panose="02020603050405020304" pitchFamily="18" charset="0"/>
              </a:rPr>
              <a:t>softmax</a:t>
            </a:r>
            <a:r>
              <a:rPr lang="en-US" sz="1400" dirty="0">
                <a:latin typeface="Times New Roman" panose="02020603050405020304" pitchFamily="18" charset="0"/>
                <a:cs typeface="Times New Roman" panose="02020603050405020304" pitchFamily="18" charset="0"/>
              </a:rPr>
              <a:t>'))</a:t>
            </a: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22-11-2023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 name="TextBox 1">
            <a:extLst>
              <a:ext uri="{FF2B5EF4-FFF2-40B4-BE49-F238E27FC236}">
                <a16:creationId xmlns:a16="http://schemas.microsoft.com/office/drawing/2014/main" id="{26A38E91-5D8D-37C3-F2D5-3AEAFE8F7349}"/>
              </a:ext>
            </a:extLst>
          </p:cNvPr>
          <p:cNvSpPr txBox="1"/>
          <p:nvPr/>
        </p:nvSpPr>
        <p:spPr>
          <a:xfrm>
            <a:off x="2696756" y="408671"/>
            <a:ext cx="2411957" cy="646331"/>
          </a:xfrm>
          <a:prstGeom prst="rect">
            <a:avLst/>
          </a:prstGeom>
          <a:noFill/>
        </p:spPr>
        <p:txBody>
          <a:bodyPr wrap="square" rtlCol="0">
            <a:spAutoFit/>
          </a:bodyPr>
          <a:lstStyle/>
          <a:p>
            <a:pPr marL="571500" lvl="1" indent="0">
              <a:buNone/>
            </a:pPr>
            <a:r>
              <a:rPr lang="en-US" sz="3600" dirty="0">
                <a:latin typeface="Times New Roman" panose="02020603050405020304" pitchFamily="18" charset="0"/>
                <a:cs typeface="Times New Roman" panose="02020603050405020304" pitchFamily="18" charset="0"/>
              </a:rPr>
              <a:t> Demo </a:t>
            </a:r>
          </a:p>
        </p:txBody>
      </p:sp>
    </p:spTree>
    <p:extLst>
      <p:ext uri="{BB962C8B-B14F-4D97-AF65-F5344CB8AC3E}">
        <p14:creationId xmlns:p14="http://schemas.microsoft.com/office/powerpoint/2010/main" val="146850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Abstract   </a:t>
            </a:r>
            <a:r>
              <a:rPr lang="en-US" dirty="0">
                <a:latin typeface="Times New Roman" panose="02020603050405020304" pitchFamily="18" charset="0"/>
                <a:cs typeface="Times New Roman" panose="02020603050405020304" pitchFamily="18" charset="0"/>
              </a:rPr>
              <a:t>  </a:t>
            </a:r>
            <a:endParaRPr dirty="0"/>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22-11-2023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 name="TextBox 1">
            <a:extLst>
              <a:ext uri="{FF2B5EF4-FFF2-40B4-BE49-F238E27FC236}">
                <a16:creationId xmlns:a16="http://schemas.microsoft.com/office/drawing/2014/main" id="{3375B374-77C9-2C7E-911B-AA6A4985098D}"/>
              </a:ext>
            </a:extLst>
          </p:cNvPr>
          <p:cNvSpPr txBox="1"/>
          <p:nvPr/>
        </p:nvSpPr>
        <p:spPr>
          <a:xfrm>
            <a:off x="663879" y="1941534"/>
            <a:ext cx="8022921" cy="35394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features image recognition technology for individual bee health, subspecies identification, and pollen type prediction along with beehive assessment with live monitoring.</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User-friendly interface with distinct webpages for bee and beehive analyses along with real time monitoring.</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analysis and instant feedback through integration of deep learning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Empower beekeepers with tools for informed decision-making in hive management and contribute to bee conservation efforts, fostering biodiversity and meeting Sustainable Development Goals.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Addressing the imminent threat of CCD to pollination services and agricultural ecosystems and enable beekeepers to monitor and manage the hive.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and compare various models for image recognition and analysis as well as temperature and humidity detection levels within the beehive for comprehensive assessment.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[1] Fei-Fei, L., </a:t>
            </a:r>
            <a:r>
              <a:rPr lang="en-US" sz="1400" dirty="0" err="1">
                <a:latin typeface="Times New Roman" panose="02020603050405020304" pitchFamily="18" charset="0"/>
                <a:cs typeface="Times New Roman" panose="02020603050405020304" pitchFamily="18" charset="0"/>
              </a:rPr>
              <a:t>Karppaathy</a:t>
            </a:r>
            <a:r>
              <a:rPr lang="en-US" sz="1400" dirty="0">
                <a:latin typeface="Times New Roman" panose="02020603050405020304" pitchFamily="18" charset="0"/>
                <a:cs typeface="Times New Roman" panose="02020603050405020304" pitchFamily="18" charset="0"/>
              </a:rPr>
              <a:t>, AL., Leung, T., Sharma, L., </a:t>
            </a:r>
            <a:r>
              <a:rPr lang="en-US" sz="1400" dirty="0" err="1">
                <a:latin typeface="Times New Roman" panose="02020603050405020304" pitchFamily="18" charset="0"/>
                <a:cs typeface="Times New Roman" panose="02020603050405020304" pitchFamily="18" charset="0"/>
              </a:rPr>
              <a:t>Sukthankar</a:t>
            </a:r>
            <a:r>
              <a:rPr lang="en-US" sz="1400" dirty="0">
                <a:latin typeface="Times New Roman" panose="02020603050405020304" pitchFamily="18" charset="0"/>
                <a:cs typeface="Times New Roman" panose="02020603050405020304" pitchFamily="18" charset="0"/>
              </a:rPr>
              <a:t>, R., &amp; </a:t>
            </a:r>
            <a:r>
              <a:rPr lang="en-US" sz="1400" dirty="0" err="1">
                <a:latin typeface="Times New Roman" panose="02020603050405020304" pitchFamily="18" charset="0"/>
                <a:cs typeface="Times New Roman" panose="02020603050405020304" pitchFamily="18" charset="0"/>
              </a:rPr>
              <a:t>Loderici</a:t>
            </a:r>
            <a:r>
              <a:rPr lang="en-US" sz="1400" dirty="0">
                <a:latin typeface="Times New Roman" panose="02020603050405020304" pitchFamily="18" charset="0"/>
                <a:cs typeface="Times New Roman" panose="02020603050405020304" pitchFamily="18" charset="0"/>
              </a:rPr>
              <a:t>, G. (2021). IEEE Conference on Computer Vision Pattern Recognition Research(citation 80 time, HIC: 25 , CV: 110).</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[2] M. Elissa., </a:t>
            </a:r>
            <a:r>
              <a:rPr lang="en-US" sz="1400" dirty="0" err="1">
                <a:latin typeface="Times New Roman" panose="02020603050405020304" pitchFamily="18" charset="0"/>
                <a:cs typeface="Times New Roman" panose="02020603050405020304" pitchFamily="18" charset="0"/>
              </a:rPr>
              <a:t>Laragatham</a:t>
            </a:r>
            <a:r>
              <a:rPr lang="en-US" sz="1400" dirty="0">
                <a:latin typeface="Times New Roman" panose="02020603050405020304" pitchFamily="18" charset="0"/>
                <a:cs typeface="Times New Roman" panose="02020603050405020304" pitchFamily="18" charset="0"/>
              </a:rPr>
              <a:t>, G., </a:t>
            </a:r>
            <a:r>
              <a:rPr lang="en-US" sz="1400" dirty="0" err="1">
                <a:latin typeface="Times New Roman" panose="02020603050405020304" pitchFamily="18" charset="0"/>
                <a:cs typeface="Times New Roman" panose="02020603050405020304" pitchFamily="18" charset="0"/>
              </a:rPr>
              <a:t>Sundaramoorthy</a:t>
            </a:r>
            <a:r>
              <a:rPr lang="en-US" sz="1400" dirty="0">
                <a:latin typeface="Times New Roman" panose="02020603050405020304" pitchFamily="18" charset="0"/>
                <a:cs typeface="Times New Roman" panose="02020603050405020304" pitchFamily="18" charset="0"/>
              </a:rPr>
              <a:t>, K., </a:t>
            </a:r>
            <a:r>
              <a:rPr lang="en-US" sz="1400" dirty="0" err="1">
                <a:latin typeface="Times New Roman" panose="02020603050405020304" pitchFamily="18" charset="0"/>
                <a:cs typeface="Times New Roman" panose="02020603050405020304" pitchFamily="18" charset="0"/>
              </a:rPr>
              <a:t>Mahheswari</a:t>
            </a:r>
            <a:r>
              <a:rPr lang="en-US" sz="1400" dirty="0">
                <a:latin typeface="Times New Roman" panose="02020603050405020304" pitchFamily="18" charset="0"/>
                <a:cs typeface="Times New Roman" panose="02020603050405020304" pitchFamily="18" charset="0"/>
              </a:rPr>
              <a:t>, K., </a:t>
            </a:r>
            <a:r>
              <a:rPr lang="en-US" sz="1400" dirty="0" err="1">
                <a:latin typeface="Times New Roman" panose="02020603050405020304" pitchFamily="18" charset="0"/>
                <a:cs typeface="Times New Roman" panose="02020603050405020304" pitchFamily="18" charset="0"/>
              </a:rPr>
              <a:t>Sajna</a:t>
            </a:r>
            <a:r>
              <a:rPr lang="en-US" sz="1400" dirty="0">
                <a:latin typeface="Times New Roman" panose="02020603050405020304" pitchFamily="18" charset="0"/>
                <a:cs typeface="Times New Roman" panose="02020603050405020304" pitchFamily="18" charset="0"/>
              </a:rPr>
              <a:t>, and Kumar, A., 2023, January. The Prediction Architecture Using ML. In 2023 International Conference on Artificial Intelligence and Knowledge Discovery in Concurrent Engineering (ICECONF) (pp. 1-6).IEEE.</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[3] </a:t>
            </a:r>
            <a:r>
              <a:rPr lang="en-US" sz="1400" dirty="0" err="1">
                <a:latin typeface="Times New Roman" panose="02020603050405020304" pitchFamily="18" charset="0"/>
                <a:cs typeface="Times New Roman" panose="02020603050405020304" pitchFamily="18" charset="0"/>
              </a:rPr>
              <a:t>Jaayapraddha</a:t>
            </a:r>
            <a:r>
              <a:rPr lang="en-US" sz="1400" dirty="0">
                <a:latin typeface="Times New Roman" panose="02020603050405020304" pitchFamily="18" charset="0"/>
                <a:cs typeface="Times New Roman" panose="02020603050405020304" pitchFamily="18" charset="0"/>
              </a:rPr>
              <a:t> J. IEEE Conference on “Dissertation on hive wood types honey bee Apis </a:t>
            </a:r>
            <a:r>
              <a:rPr lang="en-US" sz="1400" dirty="0" err="1">
                <a:latin typeface="Times New Roman" panose="02020603050405020304" pitchFamily="18" charset="0"/>
                <a:cs typeface="Times New Roman" panose="02020603050405020304" pitchFamily="18" charset="0"/>
              </a:rPr>
              <a:t>Cerana</a:t>
            </a:r>
            <a:r>
              <a:rPr lang="en-US" sz="1400" dirty="0">
                <a:latin typeface="Times New Roman" panose="02020603050405020304" pitchFamily="18" charset="0"/>
                <a:cs typeface="Times New Roman" panose="02020603050405020304" pitchFamily="18" charset="0"/>
              </a:rPr>
              <a:t> Indica(Indian Honey Bee)” June 2022 pp 442-445</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[4] Food and Agricultural Org. of the UN. (June 21, 2021). FAO—News Article: Bees Protection must for the Future of  food security. Accessed: Oct 23,2023.[Online]. “Fine particles, thin anisotropy,” in Magnetism, vol. III, G. T. </a:t>
            </a:r>
            <a:r>
              <a:rPr lang="en-US" sz="1400" dirty="0" err="1">
                <a:latin typeface="Times New Roman" panose="02020603050405020304" pitchFamily="18" charset="0"/>
                <a:cs typeface="Times New Roman" panose="02020603050405020304" pitchFamily="18" charset="0"/>
              </a:rPr>
              <a:t>Rado</a:t>
            </a:r>
            <a:r>
              <a:rPr lang="en-US" sz="1400" dirty="0">
                <a:latin typeface="Times New Roman" panose="02020603050405020304" pitchFamily="18" charset="0"/>
                <a:cs typeface="Times New Roman" panose="02020603050405020304" pitchFamily="18" charset="0"/>
              </a:rPr>
              <a:t> and H. Suhl, Eds. New York: Academic, 2021, pp. 271–350.</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[5]</a:t>
            </a:r>
            <a:r>
              <a:rPr lang="en-US" sz="1400" dirty="0" err="1">
                <a:latin typeface="Times New Roman" panose="02020603050405020304" pitchFamily="18" charset="0"/>
                <a:cs typeface="Times New Roman" panose="02020603050405020304" pitchFamily="18" charset="0"/>
              </a:rPr>
              <a:t>Jayapradha</a:t>
            </a:r>
            <a:r>
              <a:rPr lang="en-US" sz="1400" dirty="0">
                <a:latin typeface="Times New Roman" panose="02020603050405020304" pitchFamily="18" charset="0"/>
                <a:cs typeface="Times New Roman" panose="02020603050405020304" pitchFamily="18" charset="0"/>
              </a:rPr>
              <a:t> J. IEEE Conference on “</a:t>
            </a:r>
            <a:r>
              <a:rPr lang="en-US" sz="1400" dirty="0" err="1">
                <a:latin typeface="Times New Roman" panose="02020603050405020304" pitchFamily="18" charset="0"/>
                <a:cs typeface="Times New Roman" panose="02020603050405020304" pitchFamily="18" charset="0"/>
              </a:rPr>
              <a:t>Evalution</a:t>
            </a:r>
            <a:r>
              <a:rPr lang="en-US" sz="1400" dirty="0">
                <a:latin typeface="Times New Roman" panose="02020603050405020304" pitchFamily="18" charset="0"/>
                <a:cs typeface="Times New Roman" panose="02020603050405020304" pitchFamily="18" charset="0"/>
              </a:rPr>
              <a:t> of hive wood types honey bee Apis </a:t>
            </a:r>
            <a:r>
              <a:rPr lang="en-US" sz="1400" dirty="0" err="1">
                <a:latin typeface="Times New Roman" panose="02020603050405020304" pitchFamily="18" charset="0"/>
                <a:cs typeface="Times New Roman" panose="02020603050405020304" pitchFamily="18" charset="0"/>
              </a:rPr>
              <a:t>Cerana</a:t>
            </a:r>
            <a:r>
              <a:rPr lang="en-US" sz="1400" dirty="0">
                <a:latin typeface="Times New Roman" panose="02020603050405020304" pitchFamily="18" charset="0"/>
                <a:cs typeface="Times New Roman" panose="02020603050405020304" pitchFamily="18" charset="0"/>
              </a:rPr>
              <a:t> Indica” June 2022 pp 442-445</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[6]European Commission. (Jan. 2015). Final Report Summary—STEP (Status and Trends of European Pollinators) | Report Summary | STEP | FP7. Accessed: Oct. 21, 2020. [Online].</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[7]Erdoğan  Y.  Comparison  of  colony  performances  of </a:t>
            </a:r>
          </a:p>
          <a:p>
            <a:pPr marL="571500" lvl="1" indent="0" algn="just">
              <a:buNone/>
            </a:pPr>
            <a:r>
              <a:rPr lang="en-US" sz="1400" dirty="0">
                <a:latin typeface="Times New Roman" panose="02020603050405020304" pitchFamily="18" charset="0"/>
                <a:cs typeface="Times New Roman" panose="02020603050405020304" pitchFamily="18" charset="0"/>
              </a:rPr>
              <a:t>          honeybee  (Apis  mellifera  L.)  housed  in  hives made  of </a:t>
            </a:r>
          </a:p>
          <a:p>
            <a:pPr marL="571500" lvl="1" indent="0" algn="just">
              <a:buNone/>
            </a:pPr>
            <a:r>
              <a:rPr lang="en-US" sz="1400" dirty="0">
                <a:latin typeface="Times New Roman" panose="02020603050405020304" pitchFamily="18" charset="0"/>
                <a:cs typeface="Times New Roman" panose="02020603050405020304" pitchFamily="18" charset="0"/>
              </a:rPr>
              <a:t>          different  materials. Italian  Journal  of  Animal  Science. </a:t>
            </a:r>
          </a:p>
          <a:p>
            <a:pPr marL="571500" lvl="1" indent="0" algn="just">
              <a:buNone/>
            </a:pPr>
            <a:r>
              <a:rPr lang="en-US" sz="1400" dirty="0">
                <a:latin typeface="Times New Roman" panose="02020603050405020304" pitchFamily="18" charset="0"/>
                <a:cs typeface="Times New Roman" panose="02020603050405020304" pitchFamily="18" charset="0"/>
              </a:rPr>
              <a:t>          2019.</a:t>
            </a:r>
          </a:p>
          <a:p>
            <a:pPr lvl="1"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571500" lvl="1" indent="0">
              <a:buNone/>
            </a:pPr>
            <a:endParaRPr lang="en-US" sz="1400"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22-11-2023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 name="TextBox 1">
            <a:extLst>
              <a:ext uri="{FF2B5EF4-FFF2-40B4-BE49-F238E27FC236}">
                <a16:creationId xmlns:a16="http://schemas.microsoft.com/office/drawing/2014/main" id="{922FB7C1-8A8F-8920-58FF-101677A41A39}"/>
              </a:ext>
            </a:extLst>
          </p:cNvPr>
          <p:cNvSpPr txBox="1"/>
          <p:nvPr/>
        </p:nvSpPr>
        <p:spPr>
          <a:xfrm>
            <a:off x="2890157" y="504329"/>
            <a:ext cx="2464136"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References</a:t>
            </a:r>
            <a:endParaRPr lang="en-IN" sz="4000" dirty="0"/>
          </a:p>
        </p:txBody>
      </p:sp>
    </p:spTree>
    <p:extLst>
      <p:ext uri="{BB962C8B-B14F-4D97-AF65-F5344CB8AC3E}">
        <p14:creationId xmlns:p14="http://schemas.microsoft.com/office/powerpoint/2010/main" val="1721245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endParaRPr dirty="0">
              <a:solidFill>
                <a:srgbClr val="FF0000"/>
              </a:solidFill>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Questions?</a:t>
            </a: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22-11-2023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176982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a:buSzPts val="4400"/>
            </a:pPr>
            <a:r>
              <a:rPr lang="en-US" dirty="0"/>
              <a:t>      </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Introduction </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22-11-2023</a:t>
            </a:r>
            <a:endParaRPr lang="en-US"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 name="TextBox 2">
            <a:extLst>
              <a:ext uri="{FF2B5EF4-FFF2-40B4-BE49-F238E27FC236}">
                <a16:creationId xmlns:a16="http://schemas.microsoft.com/office/drawing/2014/main" id="{B6C8D1B1-4F0F-B12F-630E-A710B1EF4A42}"/>
              </a:ext>
            </a:extLst>
          </p:cNvPr>
          <p:cNvSpPr txBox="1"/>
          <p:nvPr/>
        </p:nvSpPr>
        <p:spPr>
          <a:xfrm>
            <a:off x="586409" y="1696353"/>
            <a:ext cx="8100391" cy="375487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Colony Collapse Disorder (CCD) poses a significant threat to the global bee population, with profound implications for agriculture and ecosystems. In the context of the beekeeping industry in India, this project emerges as a cutting-edge solution to address the challenges associated with CCD. By harnessing the power of image recognition and deep learning and provides a user-friendly platform for the assessment of individual bee health, subspecies identification, and prediction of the types of pollen a bee can carry.</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project consists of two distinct webpages, each catering to a specific aspect of beekeeping. The first webpage allows users to upload images of individual bees, wherein advanced algorithms analyze the features to provide insights into the bee's health, subspecies, and potential pollen types. The second webpage is dedicated to the assessment of beehive health based on uploaded images. This comprehensive approach enables beekeepers to monitor and manage their colonies effectively as well as monitor the beehive temperature.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project can act as vital tool for beekeepers and researchers working towards mitigating the impact of CCD. This project aims to empower beekeepers with the knowledge and tools necessary to make informed decisions for the well-being of their colonies, ultimately contributing to the conservation of bee populations and the sustainability of ecosystems in India.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C291-B4B0-21D6-5FEA-C70E42455EA4}"/>
              </a:ext>
            </a:extLst>
          </p:cNvPr>
          <p:cNvSpPr>
            <a:spLocks noGrp="1"/>
          </p:cNvSpPr>
          <p:nvPr>
            <p:ph type="title"/>
          </p:nvPr>
        </p:nvSpPr>
        <p:spPr/>
        <p:txBody>
          <a:bodyPr/>
          <a:lstStyle/>
          <a:p>
            <a:r>
              <a:rPr lang="en-US" sz="3600" dirty="0">
                <a:solidFill>
                  <a:srgbClr val="000000"/>
                </a:solidFill>
                <a:latin typeface="Times New Roman" panose="02020603050405020304" pitchFamily="18" charset="0"/>
                <a:cs typeface="Times New Roman" panose="02020603050405020304" pitchFamily="18" charset="0"/>
              </a:rPr>
              <a:t>Motivation</a:t>
            </a:r>
            <a:endParaRPr lang="en-IN" dirty="0"/>
          </a:p>
        </p:txBody>
      </p:sp>
      <p:sp>
        <p:nvSpPr>
          <p:cNvPr id="3" name="Text Placeholder 2">
            <a:extLst>
              <a:ext uri="{FF2B5EF4-FFF2-40B4-BE49-F238E27FC236}">
                <a16:creationId xmlns:a16="http://schemas.microsoft.com/office/drawing/2014/main" id="{F9D2575C-D3AA-4270-E879-61EC724619AC}"/>
              </a:ext>
            </a:extLst>
          </p:cNvPr>
          <p:cNvSpPr>
            <a:spLocks noGrp="1"/>
          </p:cNvSpPr>
          <p:nvPr>
            <p:ph type="body" idx="1"/>
          </p:nvPr>
        </p:nvSpPr>
        <p:spPr>
          <a:xfrm>
            <a:off x="457200" y="1721117"/>
            <a:ext cx="8229600" cy="4525963"/>
          </a:xfrm>
        </p:spPr>
        <p: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285750" indent="-285750" algn="just">
              <a:spcBef>
                <a:spcPts val="0"/>
              </a:spcBef>
              <a:buClr>
                <a:srgbClr val="000000"/>
              </a:buClr>
              <a:buSzTx/>
              <a:defRPr/>
            </a:pPr>
            <a:r>
              <a:rPr kumimoji="0" lang="en-US" sz="1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Conservation Impact:</a:t>
            </a: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Promote the well being of individual bees contributes to overall conservation of bee populations as well as empowering beekeepers with actionable insights to enhance hive management.</a:t>
            </a:r>
          </a:p>
          <a:p>
            <a:pPr marL="285750" indent="-285750" algn="just">
              <a:spcBef>
                <a:spcPts val="0"/>
              </a:spcBef>
              <a:buClr>
                <a:srgbClr val="000000"/>
              </a:buClr>
              <a:buSzTx/>
              <a:defRPr/>
            </a:pPr>
            <a:endParaRPr lang="en-US" sz="1400" dirty="0">
              <a:solidFill>
                <a:srgbClr val="000000"/>
              </a:solidFill>
              <a:latin typeface="Times New Roman" panose="02020603050405020304" pitchFamily="18" charset="0"/>
              <a:cs typeface="Times New Roman" panose="02020603050405020304" pitchFamily="18" charset="0"/>
              <a:sym typeface="Arial"/>
            </a:endParaRPr>
          </a:p>
          <a:p>
            <a:pPr marL="285750" indent="-285750" algn="just">
              <a:spcBef>
                <a:spcPts val="0"/>
              </a:spcBef>
              <a:buClr>
                <a:srgbClr val="000000"/>
              </a:buClr>
              <a:buSzTx/>
              <a:defRPr/>
            </a:pPr>
            <a:r>
              <a:rPr lang="en-US" sz="1400" b="1" dirty="0">
                <a:solidFill>
                  <a:srgbClr val="000000"/>
                </a:solidFill>
                <a:latin typeface="Times New Roman" panose="02020603050405020304" pitchFamily="18" charset="0"/>
                <a:cs typeface="Times New Roman" panose="02020603050405020304" pitchFamily="18" charset="0"/>
                <a:sym typeface="Arial"/>
              </a:rPr>
              <a:t>Sustainable Agriculture: </a:t>
            </a:r>
            <a:r>
              <a:rPr lang="en-US" sz="1400" dirty="0">
                <a:solidFill>
                  <a:srgbClr val="000000"/>
                </a:solidFill>
                <a:latin typeface="Times New Roman" panose="02020603050405020304" pitchFamily="18" charset="0"/>
                <a:cs typeface="Times New Roman" panose="02020603050405020304" pitchFamily="18" charset="0"/>
                <a:sym typeface="Arial"/>
              </a:rPr>
              <a:t>Supporting pollination ensures sustainable agricultural practices and increased crop yields as well as aligning efforts with global initiatives for a greener, more sustainable future.</a:t>
            </a:r>
          </a:p>
          <a:p>
            <a:pPr marL="285750" indent="-285750" algn="just">
              <a:spcBef>
                <a:spcPts val="0"/>
              </a:spcBef>
              <a:buClr>
                <a:srgbClr val="000000"/>
              </a:buClr>
              <a:buSzTx/>
              <a:defRPr/>
            </a:pPr>
            <a:endPar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285750" indent="-285750" algn="just">
              <a:spcBef>
                <a:spcPts val="0"/>
              </a:spcBef>
              <a:buClr>
                <a:srgbClr val="000000"/>
              </a:buClr>
              <a:buSzTx/>
              <a:defRPr/>
            </a:pPr>
            <a:r>
              <a:rPr lang="en-US" sz="1400" b="1" dirty="0">
                <a:solidFill>
                  <a:srgbClr val="000000"/>
                </a:solidFill>
                <a:latin typeface="Times New Roman" panose="02020603050405020304" pitchFamily="18" charset="0"/>
                <a:cs typeface="Times New Roman" panose="02020603050405020304" pitchFamily="18" charset="0"/>
                <a:sym typeface="Arial"/>
              </a:rPr>
              <a:t>Educational Outreach: </a:t>
            </a:r>
            <a:r>
              <a:rPr lang="en-US" sz="1400" dirty="0">
                <a:solidFill>
                  <a:srgbClr val="000000"/>
                </a:solidFill>
                <a:latin typeface="Times New Roman" panose="02020603050405020304" pitchFamily="18" charset="0"/>
                <a:cs typeface="Times New Roman" panose="02020603050405020304" pitchFamily="18" charset="0"/>
                <a:sym typeface="Arial"/>
              </a:rPr>
              <a:t>Fostering awareness and education about the importance of bees and their role in ecosystems and inspiring communities to actively participate in bee conservation efforts.</a:t>
            </a:r>
          </a:p>
          <a:p>
            <a:pPr marL="285750" indent="-285750" algn="just">
              <a:spcBef>
                <a:spcPts val="0"/>
              </a:spcBef>
              <a:buClr>
                <a:srgbClr val="000000"/>
              </a:buClr>
              <a:buSzTx/>
              <a:defRPr/>
            </a:pPr>
            <a:endParaRPr lang="en-US" sz="1400" dirty="0">
              <a:solidFill>
                <a:srgbClr val="000000"/>
              </a:solidFill>
              <a:latin typeface="Times New Roman" panose="02020603050405020304" pitchFamily="18" charset="0"/>
              <a:cs typeface="Times New Roman" panose="02020603050405020304" pitchFamily="18" charset="0"/>
              <a:sym typeface="Arial"/>
            </a:endParaRPr>
          </a:p>
          <a:p>
            <a:pPr marL="285750" indent="-285750" algn="just">
              <a:spcBef>
                <a:spcPts val="0"/>
              </a:spcBef>
              <a:buClr>
                <a:srgbClr val="000000"/>
              </a:buClr>
              <a:buSzTx/>
              <a:defRPr/>
            </a:pPr>
            <a:r>
              <a:rPr lang="en-US" sz="1400" b="1" dirty="0">
                <a:solidFill>
                  <a:srgbClr val="000000"/>
                </a:solidFill>
                <a:latin typeface="Times New Roman" panose="02020603050405020304" pitchFamily="18" charset="0"/>
                <a:cs typeface="Times New Roman" panose="02020603050405020304" pitchFamily="18" charset="0"/>
                <a:sym typeface="Arial"/>
              </a:rPr>
              <a:t>Technological Innovation: </a:t>
            </a:r>
            <a:r>
              <a:rPr lang="en-US" sz="1400" dirty="0">
                <a:solidFill>
                  <a:srgbClr val="000000"/>
                </a:solidFill>
                <a:latin typeface="Times New Roman" panose="02020603050405020304" pitchFamily="18" charset="0"/>
                <a:cs typeface="Times New Roman" panose="02020603050405020304" pitchFamily="18" charset="0"/>
                <a:sym typeface="Arial"/>
              </a:rPr>
              <a:t>Utilizing advanced image analysis, our system assesses the health of individual bees based on uploaded images as well as real-time data from Arduino sensors provide live updates on beehive temperature and humidity conditions.</a:t>
            </a:r>
          </a:p>
          <a:p>
            <a:pPr marL="285750" indent="-285750" algn="just">
              <a:spcBef>
                <a:spcPts val="0"/>
              </a:spcBef>
              <a:buClr>
                <a:srgbClr val="000000"/>
              </a:buClr>
              <a:buSzTx/>
              <a:defRPr/>
            </a:pPr>
            <a:endPar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285750" indent="-285750" algn="just">
              <a:spcBef>
                <a:spcPts val="0"/>
              </a:spcBef>
              <a:buClr>
                <a:srgbClr val="000000"/>
              </a:buClr>
              <a:buSzTx/>
              <a:defRPr/>
            </a:pPr>
            <a:r>
              <a:rPr lang="en-US" sz="1400" b="1" dirty="0">
                <a:solidFill>
                  <a:srgbClr val="000000"/>
                </a:solidFill>
                <a:latin typeface="Times New Roman" panose="02020603050405020304" pitchFamily="18" charset="0"/>
                <a:cs typeface="Times New Roman" panose="02020603050405020304" pitchFamily="18" charset="0"/>
                <a:sym typeface="Arial"/>
              </a:rPr>
              <a:t>Data-Driven Decisions: </a:t>
            </a:r>
            <a:r>
              <a:rPr lang="en-US" sz="1400" dirty="0">
                <a:solidFill>
                  <a:srgbClr val="000000"/>
                </a:solidFill>
                <a:latin typeface="Times New Roman" panose="02020603050405020304" pitchFamily="18" charset="0"/>
                <a:cs typeface="Times New Roman" panose="02020603050405020304" pitchFamily="18" charset="0"/>
                <a:sym typeface="Arial"/>
              </a:rPr>
              <a:t>Harnessing technology to collect and analyze data enables informed decisions for bee health management as well as facilitating early intervention in cases of diseases or adverse environmental conditions.</a:t>
            </a:r>
            <a:endPar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p:txBody>
      </p:sp>
      <p:sp>
        <p:nvSpPr>
          <p:cNvPr id="4" name="Slide Number Placeholder 3">
            <a:extLst>
              <a:ext uri="{FF2B5EF4-FFF2-40B4-BE49-F238E27FC236}">
                <a16:creationId xmlns:a16="http://schemas.microsoft.com/office/drawing/2014/main" id="{7E42FB30-CA66-2741-D7F2-33AC11907C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Google Shape;98;p2">
            <a:extLst>
              <a:ext uri="{FF2B5EF4-FFF2-40B4-BE49-F238E27FC236}">
                <a16:creationId xmlns:a16="http://schemas.microsoft.com/office/drawing/2014/main" id="{B3861A69-0B68-50F1-3143-8955836A6AAB}"/>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201116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6433-57F4-D923-E51A-3F118069138D}"/>
              </a:ext>
            </a:extLst>
          </p:cNvPr>
          <p:cNvSpPr>
            <a:spLocks noGrp="1"/>
          </p:cNvSpPr>
          <p:nvPr>
            <p:ph type="title"/>
          </p:nvPr>
        </p:nvSpPr>
        <p:spPr>
          <a:xfrm>
            <a:off x="2718148" y="274638"/>
            <a:ext cx="3909819" cy="1143000"/>
          </a:xfrm>
        </p:spPr>
        <p:txBody>
          <a:bodyPr>
            <a:normAutofit/>
          </a:bodyPr>
          <a:lstStyle/>
          <a:p>
            <a:r>
              <a:rPr lang="en-US" sz="3600" dirty="0">
                <a:latin typeface="Times New Roman" panose="02020603050405020304" pitchFamily="18" charset="0"/>
                <a:cs typeface="Times New Roman" panose="02020603050405020304" pitchFamily="18" charset="0"/>
              </a:rPr>
              <a:t>Literature Review</a:t>
            </a:r>
            <a:endParaRPr lang="en-IN" sz="3600" dirty="0"/>
          </a:p>
        </p:txBody>
      </p:sp>
      <p:sp>
        <p:nvSpPr>
          <p:cNvPr id="4" name="Slide Number Placeholder 3">
            <a:extLst>
              <a:ext uri="{FF2B5EF4-FFF2-40B4-BE49-F238E27FC236}">
                <a16:creationId xmlns:a16="http://schemas.microsoft.com/office/drawing/2014/main" id="{4978B4A0-6C56-0A76-078F-915888ED11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Google Shape;98;p2">
            <a:extLst>
              <a:ext uri="{FF2B5EF4-FFF2-40B4-BE49-F238E27FC236}">
                <a16:creationId xmlns:a16="http://schemas.microsoft.com/office/drawing/2014/main" id="{A6A6EDDE-A275-7F8E-8648-468311AB53D3}"/>
              </a:ext>
            </a:extLst>
          </p:cNvPr>
          <p:cNvPicPr preferRelativeResize="0"/>
          <p:nvPr/>
        </p:nvPicPr>
        <p:blipFill rotWithShape="1">
          <a:blip r:embed="rId2">
            <a:alphaModFix/>
          </a:blip>
          <a:srcRect/>
          <a:stretch/>
        </p:blipFill>
        <p:spPr>
          <a:xfrm>
            <a:off x="278295" y="468630"/>
            <a:ext cx="2237740" cy="755015"/>
          </a:xfrm>
          <a:prstGeom prst="rect">
            <a:avLst/>
          </a:prstGeom>
          <a:noFill/>
          <a:ln>
            <a:noFill/>
          </a:ln>
        </p:spPr>
      </p:pic>
      <p:sp>
        <p:nvSpPr>
          <p:cNvPr id="6" name="Google Shape;108;p5">
            <a:extLst>
              <a:ext uri="{FF2B5EF4-FFF2-40B4-BE49-F238E27FC236}">
                <a16:creationId xmlns:a16="http://schemas.microsoft.com/office/drawing/2014/main" id="{13E97BA6-6B15-D170-8766-14358E2F6BAF}"/>
              </a:ext>
            </a:extLst>
          </p:cNvPr>
          <p:cNvSpPr txBox="1">
            <a:spLocks noGrp="1"/>
          </p:cNvSpPr>
          <p:nvPr>
            <p:ph type="dt" idx="10"/>
          </p:nvPr>
        </p:nvSpPr>
        <p:spPr>
          <a:xfrm>
            <a:off x="330365" y="6308725"/>
            <a:ext cx="2133600" cy="365125"/>
          </a:xfrm>
          <a:prstGeom prst="rect">
            <a:avLst/>
          </a:prstGeom>
          <a:noFill/>
          <a:ln>
            <a:noFill/>
          </a:ln>
        </p:spPr>
        <p:txBody>
          <a:bodyPr spcFirstLastPara="1" wrap="square" lIns="91425" tIns="45700" rIns="91425" bIns="45700" anchor="ctr" anchorCtr="0">
            <a:noAutofit/>
          </a:bodyPr>
          <a:lstStyle/>
          <a:p>
            <a:pPr lvl="0"/>
            <a:r>
              <a:rPr lang="en-US" b="1" dirty="0"/>
              <a:t>22-11-2023</a:t>
            </a:r>
            <a:endParaRPr lang="en-US" dirty="0"/>
          </a:p>
        </p:txBody>
      </p:sp>
      <p:graphicFrame>
        <p:nvGraphicFramePr>
          <p:cNvPr id="7" name="Table 6">
            <a:extLst>
              <a:ext uri="{FF2B5EF4-FFF2-40B4-BE49-F238E27FC236}">
                <a16:creationId xmlns:a16="http://schemas.microsoft.com/office/drawing/2014/main" id="{1C8AD127-FDB3-8F26-7AC8-1A90A5997C78}"/>
              </a:ext>
            </a:extLst>
          </p:cNvPr>
          <p:cNvGraphicFramePr>
            <a:graphicFrameLocks noGrp="1"/>
          </p:cNvGraphicFramePr>
          <p:nvPr>
            <p:extLst>
              <p:ext uri="{D42A27DB-BD31-4B8C-83A1-F6EECF244321}">
                <p14:modId xmlns:p14="http://schemas.microsoft.com/office/powerpoint/2010/main" val="1314210508"/>
              </p:ext>
            </p:extLst>
          </p:nvPr>
        </p:nvGraphicFramePr>
        <p:xfrm>
          <a:off x="228599" y="1412551"/>
          <a:ext cx="8686802" cy="4846320"/>
        </p:xfrm>
        <a:graphic>
          <a:graphicData uri="http://schemas.openxmlformats.org/drawingml/2006/table">
            <a:tbl>
              <a:tblPr firstRow="1" bandRow="1">
                <a:tableStyleId>{616DA210-FB5B-4158-B5E0-FEB733F419BA}</a:tableStyleId>
              </a:tblPr>
              <a:tblGrid>
                <a:gridCol w="691616">
                  <a:extLst>
                    <a:ext uri="{9D8B030D-6E8A-4147-A177-3AD203B41FA5}">
                      <a16:colId xmlns:a16="http://schemas.microsoft.com/office/drawing/2014/main" val="2564330979"/>
                    </a:ext>
                  </a:extLst>
                </a:gridCol>
                <a:gridCol w="1167002">
                  <a:extLst>
                    <a:ext uri="{9D8B030D-6E8A-4147-A177-3AD203B41FA5}">
                      <a16:colId xmlns:a16="http://schemas.microsoft.com/office/drawing/2014/main" val="614227216"/>
                    </a:ext>
                  </a:extLst>
                </a:gridCol>
                <a:gridCol w="1202635">
                  <a:extLst>
                    <a:ext uri="{9D8B030D-6E8A-4147-A177-3AD203B41FA5}">
                      <a16:colId xmlns:a16="http://schemas.microsoft.com/office/drawing/2014/main" val="3544154091"/>
                    </a:ext>
                  </a:extLst>
                </a:gridCol>
                <a:gridCol w="1749287">
                  <a:extLst>
                    <a:ext uri="{9D8B030D-6E8A-4147-A177-3AD203B41FA5}">
                      <a16:colId xmlns:a16="http://schemas.microsoft.com/office/drawing/2014/main" val="2332402307"/>
                    </a:ext>
                  </a:extLst>
                </a:gridCol>
                <a:gridCol w="1908313">
                  <a:extLst>
                    <a:ext uri="{9D8B030D-6E8A-4147-A177-3AD203B41FA5}">
                      <a16:colId xmlns:a16="http://schemas.microsoft.com/office/drawing/2014/main" val="4265945353"/>
                    </a:ext>
                  </a:extLst>
                </a:gridCol>
                <a:gridCol w="1967949">
                  <a:extLst>
                    <a:ext uri="{9D8B030D-6E8A-4147-A177-3AD203B41FA5}">
                      <a16:colId xmlns:a16="http://schemas.microsoft.com/office/drawing/2014/main" val="1485613925"/>
                    </a:ext>
                  </a:extLst>
                </a:gridCol>
              </a:tblGrid>
              <a:tr h="487426">
                <a:tc>
                  <a:txBody>
                    <a:bodyPr/>
                    <a:lstStyle/>
                    <a:p>
                      <a:pPr algn="ctr"/>
                      <a:r>
                        <a:rPr lang="en-IN" dirty="0" err="1"/>
                        <a:t>S.No</a:t>
                      </a:r>
                      <a:r>
                        <a:rPr lang="en-IN" dirty="0"/>
                        <a:t>.\</a:t>
                      </a:r>
                    </a:p>
                  </a:txBody>
                  <a:tcPr/>
                </a:tc>
                <a:tc>
                  <a:txBody>
                    <a:bodyPr/>
                    <a:lstStyle/>
                    <a:p>
                      <a:pPr algn="ctr"/>
                      <a:r>
                        <a:rPr lang="en-IN" dirty="0"/>
                        <a:t>Author Name</a:t>
                      </a:r>
                    </a:p>
                  </a:txBody>
                  <a:tcPr/>
                </a:tc>
                <a:tc>
                  <a:txBody>
                    <a:bodyPr/>
                    <a:lstStyle/>
                    <a:p>
                      <a:pPr algn="ctr"/>
                      <a:r>
                        <a:rPr lang="en-IN" dirty="0"/>
                        <a:t>Title of the Paper</a:t>
                      </a:r>
                    </a:p>
                  </a:txBody>
                  <a:tcPr/>
                </a:tc>
                <a:tc>
                  <a:txBody>
                    <a:bodyPr/>
                    <a:lstStyle/>
                    <a:p>
                      <a:pPr algn="ctr"/>
                      <a:r>
                        <a:rPr lang="en-IN" dirty="0"/>
                        <a:t>Journal Name/Year</a:t>
                      </a:r>
                    </a:p>
                  </a:txBody>
                  <a:tcPr/>
                </a:tc>
                <a:tc>
                  <a:txBody>
                    <a:bodyPr/>
                    <a:lstStyle/>
                    <a:p>
                      <a:pPr algn="ctr"/>
                      <a:r>
                        <a:rPr lang="en-IN" dirty="0"/>
                        <a:t>Merits</a:t>
                      </a:r>
                    </a:p>
                  </a:txBody>
                  <a:tcPr/>
                </a:tc>
                <a:tc>
                  <a:txBody>
                    <a:bodyPr/>
                    <a:lstStyle/>
                    <a:p>
                      <a:pPr algn="ctr"/>
                      <a:r>
                        <a:rPr lang="en-IN" dirty="0"/>
                        <a:t>Demerits</a:t>
                      </a:r>
                    </a:p>
                  </a:txBody>
                  <a:tcPr/>
                </a:tc>
                <a:extLst>
                  <a:ext uri="{0D108BD9-81ED-4DB2-BD59-A6C34878D82A}">
                    <a16:rowId xmlns:a16="http://schemas.microsoft.com/office/drawing/2014/main" val="2086648062"/>
                  </a:ext>
                </a:extLst>
              </a:tr>
              <a:tr h="1446739">
                <a:tc>
                  <a:txBody>
                    <a:bodyPr/>
                    <a:lstStyle/>
                    <a:p>
                      <a:pPr algn="ctr"/>
                      <a:r>
                        <a:rPr lang="en-IN" dirty="0"/>
                        <a:t>1</a:t>
                      </a:r>
                    </a:p>
                  </a:txBody>
                  <a:tcPr/>
                </a:tc>
                <a:tc>
                  <a:txBody>
                    <a:bodyPr/>
                    <a:lstStyle/>
                    <a:p>
                      <a:pPr algn="ctr"/>
                      <a:r>
                        <a:rPr lang="en-IN" dirty="0"/>
                        <a:t>Mohammed </a:t>
                      </a:r>
                      <a:r>
                        <a:rPr lang="en-IN" dirty="0" err="1"/>
                        <a:t>Torky</a:t>
                      </a:r>
                      <a:endParaRPr lang="en-IN" dirty="0"/>
                    </a:p>
                  </a:txBody>
                  <a:tcPr/>
                </a:tc>
                <a:tc>
                  <a:txBody>
                    <a:bodyPr/>
                    <a:lstStyle/>
                    <a:p>
                      <a:pPr algn="l"/>
                      <a:r>
                        <a:rPr lang="en-IN" dirty="0"/>
                        <a:t>Recognizing Beehive’s health Abnormalities Based on Mobile Net Deep Model</a:t>
                      </a:r>
                    </a:p>
                  </a:txBody>
                  <a:tcPr/>
                </a:tc>
                <a:tc>
                  <a:txBody>
                    <a:bodyPr/>
                    <a:lstStyle/>
                    <a:p>
                      <a:r>
                        <a:rPr lang="en-IN" dirty="0"/>
                        <a:t>International Journal of Computational Intelligence Systems</a:t>
                      </a:r>
                    </a:p>
                    <a:p>
                      <a:r>
                        <a:rPr lang="en-IN" dirty="0"/>
                        <a:t>- April 2023</a:t>
                      </a:r>
                    </a:p>
                  </a:txBody>
                  <a:tcPr/>
                </a:tc>
                <a:tc>
                  <a:txBody>
                    <a:bodyPr/>
                    <a:lstStyle/>
                    <a:p>
                      <a:pPr marL="342900" indent="-342900">
                        <a:buAutoNum type="arabicParenR"/>
                      </a:pPr>
                      <a:r>
                        <a:rPr lang="en-IN" dirty="0"/>
                        <a:t>Descriptive Knowledge</a:t>
                      </a:r>
                    </a:p>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arenR"/>
                        <a:tabLst/>
                        <a:defRPr/>
                      </a:pPr>
                      <a:r>
                        <a:rPr lang="en-IN" dirty="0"/>
                        <a:t>Performance Enhancement</a:t>
                      </a:r>
                    </a:p>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arenR"/>
                        <a:tabLst/>
                        <a:defRPr/>
                      </a:pPr>
                      <a:r>
                        <a:rPr lang="en-IN" dirty="0"/>
                        <a:t>Optimized Model</a:t>
                      </a:r>
                    </a:p>
                  </a:txBody>
                  <a:tcPr/>
                </a:tc>
                <a:tc>
                  <a:txBody>
                    <a:bodyPr/>
                    <a:lstStyle/>
                    <a:p>
                      <a:pPr marL="342900" indent="-342900">
                        <a:buAutoNum type="arabicParenR"/>
                      </a:pPr>
                      <a:r>
                        <a:rPr lang="en-IN" dirty="0"/>
                        <a:t>Expensive Setup</a:t>
                      </a:r>
                    </a:p>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arenR"/>
                        <a:tabLst/>
                        <a:defRPr/>
                      </a:pPr>
                      <a:r>
                        <a:rPr lang="en-IN" dirty="0"/>
                        <a:t>Time taking Research</a:t>
                      </a:r>
                    </a:p>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arenR"/>
                        <a:tabLst/>
                        <a:defRPr/>
                      </a:pPr>
                      <a:r>
                        <a:rPr lang="en-IN" dirty="0"/>
                        <a:t>Foreign Dataset</a:t>
                      </a:r>
                    </a:p>
                  </a:txBody>
                  <a:tcPr/>
                </a:tc>
                <a:extLst>
                  <a:ext uri="{0D108BD9-81ED-4DB2-BD59-A6C34878D82A}">
                    <a16:rowId xmlns:a16="http://schemas.microsoft.com/office/drawing/2014/main" val="1267899996"/>
                  </a:ext>
                </a:extLst>
              </a:tr>
              <a:tr h="931962">
                <a:tc>
                  <a:txBody>
                    <a:bodyPr/>
                    <a:lstStyle/>
                    <a:p>
                      <a:pPr algn="ctr"/>
                      <a:r>
                        <a:rPr lang="en-IN" dirty="0"/>
                        <a:t>2</a:t>
                      </a:r>
                    </a:p>
                  </a:txBody>
                  <a:tcPr/>
                </a:tc>
                <a:tc>
                  <a:txBody>
                    <a:bodyPr/>
                    <a:lstStyle/>
                    <a:p>
                      <a:r>
                        <a:rPr lang="en-IN" dirty="0"/>
                        <a:t>Alan </a:t>
                      </a:r>
                      <a:r>
                        <a:rPr lang="en-IN" dirty="0" err="1"/>
                        <a:t>Dorin</a:t>
                      </a:r>
                      <a:endParaRPr lang="en-IN" dirty="0"/>
                    </a:p>
                  </a:txBody>
                  <a:tcPr/>
                </a:tc>
                <a:tc>
                  <a:txBody>
                    <a:bodyPr/>
                    <a:lstStyle/>
                    <a:p>
                      <a:r>
                        <a:rPr lang="en-US" dirty="0"/>
                        <a:t>A framework for better sensor-based beehive health monitoring</a:t>
                      </a:r>
                      <a:endParaRPr lang="en-IN" dirty="0"/>
                    </a:p>
                  </a:txBody>
                  <a:tcPr/>
                </a:tc>
                <a:tc>
                  <a:txBody>
                    <a:bodyPr/>
                    <a:lstStyle/>
                    <a:p>
                      <a:r>
                        <a:rPr lang="en-US" dirty="0"/>
                        <a:t>Computers and Electronics in Agriculture</a:t>
                      </a:r>
                    </a:p>
                    <a:p>
                      <a:r>
                        <a:rPr lang="en-US" dirty="0"/>
                        <a:t>- July 2023</a:t>
                      </a:r>
                      <a:endParaRPr lang="en-IN" dirty="0"/>
                    </a:p>
                  </a:txBody>
                  <a:tcPr/>
                </a:tc>
                <a:tc>
                  <a:txBody>
                    <a:bodyPr/>
                    <a:lstStyle/>
                    <a:p>
                      <a:pPr marL="342900" indent="-342900">
                        <a:buAutoNum type="arabicParenR"/>
                      </a:pPr>
                      <a:r>
                        <a:rPr lang="en-IN" dirty="0"/>
                        <a:t>Sensor assisted hive monitoring</a:t>
                      </a:r>
                    </a:p>
                    <a:p>
                      <a:pPr marL="342900" indent="-342900">
                        <a:buAutoNum type="arabicParenR"/>
                      </a:pPr>
                      <a:r>
                        <a:rPr lang="en-IN" dirty="0"/>
                        <a:t>Cost efficiency</a:t>
                      </a:r>
                    </a:p>
                    <a:p>
                      <a:pPr marL="342900" indent="-342900">
                        <a:buAutoNum type="arabicParenR"/>
                      </a:pPr>
                      <a:r>
                        <a:rPr lang="en-IN" dirty="0"/>
                        <a:t>Adaptability</a:t>
                      </a:r>
                    </a:p>
                    <a:p>
                      <a:pPr marL="342900" indent="-342900">
                        <a:buAutoNum type="arabicParenR"/>
                      </a:pPr>
                      <a:endParaRPr lang="en-IN" dirty="0"/>
                    </a:p>
                    <a:p>
                      <a:pPr marL="342900" indent="-342900">
                        <a:buAutoNum type="arabicParenR"/>
                      </a:pPr>
                      <a:endParaRPr lang="en-IN" dirty="0"/>
                    </a:p>
                  </a:txBody>
                  <a:tcPr/>
                </a:tc>
                <a:tc>
                  <a:txBody>
                    <a:bodyPr/>
                    <a:lstStyle/>
                    <a:p>
                      <a:pPr marL="342900" indent="-342900">
                        <a:buAutoNum type="arabicParenR"/>
                      </a:pPr>
                      <a:r>
                        <a:rPr lang="en-IN" dirty="0"/>
                        <a:t>Lack of Operational Monitoring</a:t>
                      </a:r>
                    </a:p>
                    <a:p>
                      <a:pPr marL="342900" indent="-342900">
                        <a:buAutoNum type="arabicParenR"/>
                      </a:pPr>
                      <a:r>
                        <a:rPr lang="en-IN" dirty="0"/>
                        <a:t>Ambiguous Accuracy</a:t>
                      </a:r>
                    </a:p>
                  </a:txBody>
                  <a:tcPr/>
                </a:tc>
                <a:extLst>
                  <a:ext uri="{0D108BD9-81ED-4DB2-BD59-A6C34878D82A}">
                    <a16:rowId xmlns:a16="http://schemas.microsoft.com/office/drawing/2014/main" val="936792324"/>
                  </a:ext>
                </a:extLst>
              </a:tr>
              <a:tr h="931962">
                <a:tc>
                  <a:txBody>
                    <a:bodyPr/>
                    <a:lstStyle/>
                    <a:p>
                      <a:pPr algn="ctr"/>
                      <a:r>
                        <a:rPr lang="en-IN" dirty="0"/>
                        <a:t>3</a:t>
                      </a:r>
                    </a:p>
                  </a:txBody>
                  <a:tcPr/>
                </a:tc>
                <a:tc>
                  <a:txBody>
                    <a:bodyPr/>
                    <a:lstStyle/>
                    <a:p>
                      <a:pPr algn="ctr"/>
                      <a:r>
                        <a:rPr lang="en-IN" dirty="0"/>
                        <a:t>Ahmed A. </a:t>
                      </a:r>
                      <a:r>
                        <a:rPr lang="en-IN" dirty="0" err="1"/>
                        <a:t>Elngar</a:t>
                      </a:r>
                      <a:endParaRPr lang="en-IN" dirty="0"/>
                    </a:p>
                  </a:txBody>
                  <a:tcPr/>
                </a:tc>
                <a:tc>
                  <a:txBody>
                    <a:bodyPr/>
                    <a:lstStyle/>
                    <a:p>
                      <a:r>
                        <a:rPr lang="en-IN" dirty="0"/>
                        <a:t>Image Classification Based On CNN: A Survey</a:t>
                      </a:r>
                    </a:p>
                  </a:txBody>
                  <a:tcPr/>
                </a:tc>
                <a:tc>
                  <a:txBody>
                    <a:bodyPr/>
                    <a:lstStyle/>
                    <a:p>
                      <a:r>
                        <a:rPr lang="en-IN" dirty="0"/>
                        <a:t>ResearchGate</a:t>
                      </a:r>
                    </a:p>
                    <a:p>
                      <a:r>
                        <a:rPr lang="en-IN" dirty="0"/>
                        <a:t>- July 2021</a:t>
                      </a:r>
                    </a:p>
                  </a:txBody>
                  <a:tcPr/>
                </a:tc>
                <a:tc>
                  <a:txBody>
                    <a:bodyPr/>
                    <a:lstStyle/>
                    <a:p>
                      <a:pPr marL="342900" indent="-342900">
                        <a:buAutoNum type="arabicParenR"/>
                      </a:pPr>
                      <a:r>
                        <a:rPr lang="en-IN" dirty="0"/>
                        <a:t>Diversity in algorithms</a:t>
                      </a:r>
                    </a:p>
                    <a:p>
                      <a:pPr marL="342900" indent="-342900">
                        <a:buAutoNum type="arabicParenR"/>
                      </a:pPr>
                      <a:r>
                        <a:rPr lang="en-IN" dirty="0"/>
                        <a:t>Good versatility</a:t>
                      </a:r>
                    </a:p>
                  </a:txBody>
                  <a:tcPr/>
                </a:tc>
                <a:tc>
                  <a:txBody>
                    <a:bodyPr/>
                    <a:lstStyle/>
                    <a:p>
                      <a:pPr marL="342900" indent="-342900">
                        <a:buAutoNum type="arabicParenR"/>
                      </a:pPr>
                      <a:r>
                        <a:rPr lang="en-IN" dirty="0"/>
                        <a:t>Very expensive setup </a:t>
                      </a:r>
                    </a:p>
                    <a:p>
                      <a:pPr marL="342900" indent="-342900">
                        <a:buAutoNum type="arabicParenR"/>
                      </a:pPr>
                      <a:r>
                        <a:rPr lang="en-IN" dirty="0"/>
                        <a:t>High Complexity</a:t>
                      </a:r>
                    </a:p>
                  </a:txBody>
                  <a:tcPr/>
                </a:tc>
                <a:extLst>
                  <a:ext uri="{0D108BD9-81ED-4DB2-BD59-A6C34878D82A}">
                    <a16:rowId xmlns:a16="http://schemas.microsoft.com/office/drawing/2014/main" val="4270117314"/>
                  </a:ext>
                </a:extLst>
              </a:tr>
            </a:tbl>
          </a:graphicData>
        </a:graphic>
      </p:graphicFrame>
    </p:spTree>
    <p:extLst>
      <p:ext uri="{BB962C8B-B14F-4D97-AF65-F5344CB8AC3E}">
        <p14:creationId xmlns:p14="http://schemas.microsoft.com/office/powerpoint/2010/main" val="202327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88ED6B-B218-0A63-BD53-721B3E2E07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Google Shape;106;p5">
            <a:extLst>
              <a:ext uri="{FF2B5EF4-FFF2-40B4-BE49-F238E27FC236}">
                <a16:creationId xmlns:a16="http://schemas.microsoft.com/office/drawing/2014/main" id="{218CA855-93FE-87F4-BF53-E165D5B48C24}"/>
              </a:ext>
            </a:extLst>
          </p:cNvPr>
          <p:cNvSpPr txBox="1">
            <a:spLocks/>
          </p:cNvSpPr>
          <p:nvPr/>
        </p:nvSpPr>
        <p:spPr>
          <a:xfrm>
            <a:off x="381000" y="1874837"/>
            <a:ext cx="8229600" cy="452596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lvl="1" algn="just">
              <a:buFont typeface="Arial" panose="020B0604020202020204" pitchFamily="34" charset="0"/>
              <a:buChar char="•"/>
            </a:pPr>
            <a:r>
              <a:rPr lang="en-US" sz="1400" b="1" i="0" dirty="0">
                <a:solidFill>
                  <a:srgbClr val="333333"/>
                </a:solidFill>
                <a:effectLst/>
                <a:latin typeface="Times New Roman" panose="02020603050405020304" pitchFamily="18" charset="0"/>
                <a:cs typeface="Times New Roman" panose="02020603050405020304" pitchFamily="18" charset="0"/>
              </a:rPr>
              <a:t>Smart Beekeeping Monitoring system for beekeepers in India</a:t>
            </a:r>
          </a:p>
          <a:p>
            <a:pPr marL="571500" lvl="1" indent="0" algn="just">
              <a:buNone/>
            </a:pPr>
            <a:r>
              <a:rPr lang="en-US" sz="1400" b="1" dirty="0">
                <a:solidFill>
                  <a:srgbClr val="333333"/>
                </a:solidFill>
                <a:latin typeface="Times New Roman" panose="02020603050405020304" pitchFamily="18" charset="0"/>
                <a:cs typeface="Times New Roman" panose="02020603050405020304" pitchFamily="18" charset="0"/>
              </a:rPr>
              <a:t>        </a:t>
            </a:r>
            <a:r>
              <a:rPr lang="en-US" sz="1400" dirty="0">
                <a:solidFill>
                  <a:srgbClr val="333333"/>
                </a:solidFill>
                <a:latin typeface="Times New Roman" panose="02020603050405020304" pitchFamily="18" charset="0"/>
                <a:cs typeface="Times New Roman" panose="02020603050405020304" pitchFamily="18" charset="0"/>
              </a:rPr>
              <a:t>-</a:t>
            </a:r>
            <a:r>
              <a:rPr lang="en-US" sz="1400" b="1" dirty="0">
                <a:solidFill>
                  <a:srgbClr val="333333"/>
                </a:solidFill>
                <a:latin typeface="Times New Roman" panose="02020603050405020304" pitchFamily="18" charset="0"/>
                <a:cs typeface="Times New Roman" panose="02020603050405020304" pitchFamily="18" charset="0"/>
              </a:rPr>
              <a:t>&gt; </a:t>
            </a:r>
            <a:r>
              <a:rPr lang="en-US" sz="1400" dirty="0">
                <a:solidFill>
                  <a:srgbClr val="333333"/>
                </a:solidFill>
                <a:latin typeface="Times New Roman" panose="02020603050405020304" pitchFamily="18" charset="0"/>
                <a:cs typeface="Times New Roman" panose="02020603050405020304" pitchFamily="18" charset="0"/>
              </a:rPr>
              <a:t>Features a live sensor in order to detect bee swarming activities.</a:t>
            </a:r>
          </a:p>
          <a:p>
            <a:pPr marL="571500" lvl="1" indent="0" algn="just">
              <a:buNone/>
            </a:pPr>
            <a:r>
              <a:rPr lang="en-US" sz="1400" i="0" dirty="0">
                <a:solidFill>
                  <a:srgbClr val="333333"/>
                </a:solidFill>
                <a:effectLst/>
                <a:latin typeface="Times New Roman" panose="02020603050405020304" pitchFamily="18" charset="0"/>
                <a:cs typeface="Times New Roman" panose="02020603050405020304" pitchFamily="18" charset="0"/>
              </a:rPr>
              <a:t>        -&gt; Studies invasion of foreign species in beehives.</a:t>
            </a:r>
          </a:p>
          <a:p>
            <a:pPr marL="571500" lvl="1" indent="0" algn="just">
              <a:buNone/>
            </a:pPr>
            <a:r>
              <a:rPr lang="en-US" sz="1400" dirty="0">
                <a:solidFill>
                  <a:srgbClr val="333333"/>
                </a:solidFill>
                <a:latin typeface="Times New Roman" panose="02020603050405020304" pitchFamily="18" charset="0"/>
                <a:cs typeface="Times New Roman" panose="02020603050405020304" pitchFamily="18" charset="0"/>
              </a:rPr>
              <a:t>        -&gt; Requires expensive hardware suite and constant monitoring for devices.</a:t>
            </a:r>
          </a:p>
          <a:p>
            <a:pPr marL="571500" lvl="1" indent="0" algn="just">
              <a:buNone/>
            </a:pPr>
            <a:endParaRPr lang="en-US" sz="14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400" b="1" i="0" dirty="0">
                <a:solidFill>
                  <a:srgbClr val="333333"/>
                </a:solidFill>
                <a:effectLst/>
                <a:latin typeface="Times New Roman" panose="02020603050405020304" pitchFamily="18" charset="0"/>
                <a:cs typeface="Times New Roman" panose="02020603050405020304" pitchFamily="18" charset="0"/>
              </a:rPr>
              <a:t>Design and Implementation of Sustainable Smart Beehive Monitoring</a:t>
            </a:r>
          </a:p>
          <a:p>
            <a:pPr marL="571500" lvl="1" indent="0" algn="just">
              <a:buNone/>
            </a:pPr>
            <a:r>
              <a:rPr lang="en-US" sz="1400" b="1" dirty="0">
                <a:solidFill>
                  <a:srgbClr val="333333"/>
                </a:solidFill>
                <a:latin typeface="Times New Roman" panose="02020603050405020304" pitchFamily="18" charset="0"/>
                <a:cs typeface="Times New Roman" panose="02020603050405020304" pitchFamily="18" charset="0"/>
              </a:rPr>
              <a:t>        </a:t>
            </a:r>
            <a:r>
              <a:rPr lang="en-US" sz="1400" dirty="0">
                <a:solidFill>
                  <a:srgbClr val="333333"/>
                </a:solidFill>
                <a:latin typeface="Times New Roman" panose="02020603050405020304" pitchFamily="18" charset="0"/>
                <a:cs typeface="Times New Roman" panose="02020603050405020304" pitchFamily="18" charset="0"/>
              </a:rPr>
              <a:t>-&gt; Features simple theoretical study for Beehive Monitoring.</a:t>
            </a:r>
          </a:p>
          <a:p>
            <a:pPr marL="571500" lvl="1" indent="0" algn="just">
              <a:buNone/>
            </a:pPr>
            <a:r>
              <a:rPr lang="en-US" sz="1400" i="0" dirty="0">
                <a:solidFill>
                  <a:srgbClr val="333333"/>
                </a:solidFill>
                <a:effectLst/>
                <a:latin typeface="Times New Roman" panose="02020603050405020304" pitchFamily="18" charset="0"/>
                <a:cs typeface="Times New Roman" panose="02020603050405020304" pitchFamily="18" charset="0"/>
              </a:rPr>
              <a:t>        -&gt; Specific to </a:t>
            </a:r>
            <a:r>
              <a:rPr lang="en-US" sz="1400" i="0" dirty="0" err="1">
                <a:solidFill>
                  <a:srgbClr val="333333"/>
                </a:solidFill>
                <a:effectLst/>
                <a:latin typeface="Times New Roman" panose="02020603050405020304" pitchFamily="18" charset="0"/>
                <a:cs typeface="Times New Roman" panose="02020603050405020304" pitchFamily="18" charset="0"/>
              </a:rPr>
              <a:t>Apic</a:t>
            </a:r>
            <a:r>
              <a:rPr lang="en-US" sz="1400" i="0" dirty="0">
                <a:solidFill>
                  <a:srgbClr val="333333"/>
                </a:solidFill>
                <a:effectLst/>
                <a:latin typeface="Times New Roman" panose="02020603050405020304" pitchFamily="18" charset="0"/>
                <a:cs typeface="Times New Roman" panose="02020603050405020304" pitchFamily="18" charset="0"/>
              </a:rPr>
              <a:t> </a:t>
            </a:r>
            <a:r>
              <a:rPr lang="en-US" sz="1400" i="0" dirty="0" err="1">
                <a:solidFill>
                  <a:srgbClr val="333333"/>
                </a:solidFill>
                <a:effectLst/>
                <a:latin typeface="Times New Roman" panose="02020603050405020304" pitchFamily="18" charset="0"/>
                <a:cs typeface="Times New Roman" panose="02020603050405020304" pitchFamily="18" charset="0"/>
              </a:rPr>
              <a:t>cerana</a:t>
            </a:r>
            <a:r>
              <a:rPr lang="en-US" sz="1400" i="0" dirty="0">
                <a:solidFill>
                  <a:srgbClr val="333333"/>
                </a:solidFill>
                <a:effectLst/>
                <a:latin typeface="Times New Roman" panose="02020603050405020304" pitchFamily="18" charset="0"/>
                <a:cs typeface="Times New Roman" panose="02020603050405020304" pitchFamily="18" charset="0"/>
              </a:rPr>
              <a:t> Indica bee species only.</a:t>
            </a:r>
          </a:p>
          <a:p>
            <a:pPr marL="571500" lvl="1" indent="0" algn="just">
              <a:buNone/>
            </a:pPr>
            <a:r>
              <a:rPr lang="en-US" sz="1400" dirty="0">
                <a:solidFill>
                  <a:srgbClr val="333333"/>
                </a:solidFill>
                <a:latin typeface="Times New Roman" panose="02020603050405020304" pitchFamily="18" charset="0"/>
                <a:cs typeface="Times New Roman" panose="02020603050405020304" pitchFamily="18" charset="0"/>
              </a:rPr>
              <a:t>        </a:t>
            </a:r>
          </a:p>
          <a:p>
            <a:pPr lvl="1" algn="just">
              <a:buFont typeface="Arial" panose="020B0604020202020204" pitchFamily="34" charset="0"/>
              <a:buChar char="•"/>
            </a:pPr>
            <a:r>
              <a:rPr lang="en-US" sz="1400" b="1" i="0" dirty="0">
                <a:solidFill>
                  <a:srgbClr val="333333"/>
                </a:solidFill>
                <a:effectLst/>
                <a:latin typeface="Times New Roman" panose="02020603050405020304" pitchFamily="18" charset="0"/>
                <a:cs typeface="Times New Roman" panose="02020603050405020304" pitchFamily="18" charset="0"/>
              </a:rPr>
              <a:t>Monitoring Energy Efficiency in India through Energy Efficiency Indicators</a:t>
            </a:r>
          </a:p>
          <a:p>
            <a:pPr marL="571500" lvl="1" indent="0" algn="just">
              <a:buNone/>
            </a:pPr>
            <a:r>
              <a:rPr lang="en-US" sz="1400" b="1" dirty="0">
                <a:solidFill>
                  <a:srgbClr val="333333"/>
                </a:solidFill>
                <a:latin typeface="Times New Roman" panose="02020603050405020304" pitchFamily="18" charset="0"/>
                <a:cs typeface="Times New Roman" panose="02020603050405020304" pitchFamily="18" charset="0"/>
              </a:rPr>
              <a:t>        </a:t>
            </a:r>
            <a:r>
              <a:rPr lang="en-US" sz="1400" dirty="0">
                <a:solidFill>
                  <a:srgbClr val="333333"/>
                </a:solidFill>
                <a:latin typeface="Times New Roman" panose="02020603050405020304" pitchFamily="18" charset="0"/>
                <a:cs typeface="Times New Roman" panose="02020603050405020304" pitchFamily="18" charset="0"/>
              </a:rPr>
              <a:t>-&gt; Collaborative research work between government bodies.</a:t>
            </a:r>
          </a:p>
          <a:p>
            <a:pPr marL="571500" lvl="1" indent="0" algn="just">
              <a:buNone/>
            </a:pPr>
            <a:r>
              <a:rPr lang="en-US" sz="1400" i="0" dirty="0">
                <a:solidFill>
                  <a:srgbClr val="333333"/>
                </a:solidFill>
                <a:effectLst/>
                <a:latin typeface="Times New Roman" panose="02020603050405020304" pitchFamily="18" charset="0"/>
                <a:cs typeface="Times New Roman" panose="02020603050405020304" pitchFamily="18" charset="0"/>
              </a:rPr>
              <a:t>        -&gt; Analyses various aspects on various flora and fauna diversity.</a:t>
            </a:r>
          </a:p>
          <a:p>
            <a:pPr marL="571500" lvl="1" indent="0" algn="just">
              <a:buNone/>
            </a:pPr>
            <a:r>
              <a:rPr lang="en-US" sz="1400" dirty="0">
                <a:solidFill>
                  <a:srgbClr val="333333"/>
                </a:solidFill>
                <a:latin typeface="Times New Roman" panose="02020603050405020304" pitchFamily="18" charset="0"/>
                <a:cs typeface="Times New Roman" panose="02020603050405020304" pitchFamily="18" charset="0"/>
              </a:rPr>
              <a:t>        -&gt; Comprehensive study into bee swarming activities.</a:t>
            </a:r>
            <a:endParaRPr lang="en-US" sz="1400" i="0" dirty="0">
              <a:solidFill>
                <a:srgbClr val="333333"/>
              </a:solidFill>
              <a:effectLst/>
              <a:latin typeface="Times New Roman" panose="02020603050405020304" pitchFamily="18" charset="0"/>
              <a:cs typeface="Times New Roman" panose="02020603050405020304" pitchFamily="18" charset="0"/>
            </a:endParaRPr>
          </a:p>
          <a:p>
            <a:pPr marL="571500" lvl="1" indent="0" algn="just">
              <a:buNone/>
            </a:pPr>
            <a:r>
              <a:rPr lang="en-US" sz="1400" dirty="0">
                <a:solidFill>
                  <a:srgbClr val="333333"/>
                </a:solidFill>
                <a:latin typeface="Times New Roman" panose="02020603050405020304" pitchFamily="18" charset="0"/>
                <a:cs typeface="Times New Roman" panose="02020603050405020304" pitchFamily="18" charset="0"/>
              </a:rPr>
              <a:t>        </a:t>
            </a:r>
            <a:endParaRPr lang="en-US" sz="1400" b="1" i="0" dirty="0">
              <a:solidFill>
                <a:srgbClr val="333333"/>
              </a:solidFill>
              <a:effectLst/>
              <a:latin typeface="Times New Roman" panose="02020603050405020304" pitchFamily="18" charset="0"/>
              <a:cs typeface="Times New Roman" panose="02020603050405020304" pitchFamily="18" charset="0"/>
            </a:endParaRPr>
          </a:p>
          <a:p>
            <a:pPr marL="571500" lvl="1" indent="0" algn="just">
              <a:buNone/>
            </a:pPr>
            <a:endParaRPr lang="en-US" sz="1400" b="1" i="0" dirty="0">
              <a:solidFill>
                <a:srgbClr val="333333"/>
              </a:solidFill>
              <a:effectLst/>
              <a:latin typeface="Times New Roman" panose="02020603050405020304" pitchFamily="18" charset="0"/>
              <a:cs typeface="Times New Roman" panose="02020603050405020304" pitchFamily="18" charset="0"/>
            </a:endParaRPr>
          </a:p>
          <a:p>
            <a:pPr marL="571500" lvl="1" indent="0" algn="just">
              <a:buNone/>
            </a:pPr>
            <a:endParaRPr lang="en-US" sz="1400" dirty="0">
              <a:latin typeface="+mn-lt"/>
              <a:cs typeface="Times New Roman" panose="02020603050405020304" pitchFamily="18" charset="0"/>
            </a:endParaRPr>
          </a:p>
          <a:p>
            <a:pPr lvl="1">
              <a:buFont typeface="Arial"/>
              <a:buAutoNum type="arabicParenR"/>
            </a:pPr>
            <a:endParaRPr lang="en-US" sz="1400" dirty="0">
              <a:latin typeface="+mn-lt"/>
              <a:cs typeface="Times New Roman" panose="02020603050405020304" pitchFamily="18" charset="0"/>
            </a:endParaRPr>
          </a:p>
        </p:txBody>
      </p:sp>
      <p:pic>
        <p:nvPicPr>
          <p:cNvPr id="6" name="Google Shape;107;p5">
            <a:extLst>
              <a:ext uri="{FF2B5EF4-FFF2-40B4-BE49-F238E27FC236}">
                <a16:creationId xmlns:a16="http://schemas.microsoft.com/office/drawing/2014/main" id="{35D82BC9-1B64-0FA4-1554-A32585B19796}"/>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sp>
        <p:nvSpPr>
          <p:cNvPr id="7" name="TextBox 6">
            <a:extLst>
              <a:ext uri="{FF2B5EF4-FFF2-40B4-BE49-F238E27FC236}">
                <a16:creationId xmlns:a16="http://schemas.microsoft.com/office/drawing/2014/main" id="{B92F3C64-8B92-8AF2-ABB7-45AC0EB275B8}"/>
              </a:ext>
            </a:extLst>
          </p:cNvPr>
          <p:cNvSpPr txBox="1"/>
          <p:nvPr/>
        </p:nvSpPr>
        <p:spPr>
          <a:xfrm>
            <a:off x="2010956" y="136525"/>
            <a:ext cx="6139131" cy="1077218"/>
          </a:xfrm>
          <a:prstGeom prst="rect">
            <a:avLst/>
          </a:prstGeom>
          <a:noFill/>
        </p:spPr>
        <p:txBody>
          <a:bodyPr wrap="square" rtlCol="0">
            <a:spAutoFit/>
          </a:bodyPr>
          <a:lstStyle/>
          <a:p>
            <a:pPr marL="571500" lvl="1" indent="0" algn="ctr">
              <a:buNone/>
            </a:pPr>
            <a:r>
              <a:rPr lang="en-US" sz="3200" dirty="0">
                <a:latin typeface="Times New Roman" panose="02020603050405020304" pitchFamily="18" charset="0"/>
                <a:cs typeface="Times New Roman" panose="02020603050405020304" pitchFamily="18" charset="0"/>
              </a:rPr>
              <a:t>Challenges and Limitations in Existing System </a:t>
            </a:r>
          </a:p>
        </p:txBody>
      </p:sp>
      <p:sp>
        <p:nvSpPr>
          <p:cNvPr id="8" name="Google Shape;108;p5">
            <a:extLst>
              <a:ext uri="{FF2B5EF4-FFF2-40B4-BE49-F238E27FC236}">
                <a16:creationId xmlns:a16="http://schemas.microsoft.com/office/drawing/2014/main" id="{8AF8E0D1-04D5-328C-FE6F-09E293431DF0}"/>
              </a:ext>
            </a:extLst>
          </p:cNvPr>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22-11-2023</a:t>
            </a:r>
            <a:endParaRPr lang="en-US" dirty="0"/>
          </a:p>
        </p:txBody>
      </p:sp>
    </p:spTree>
    <p:extLst>
      <p:ext uri="{BB962C8B-B14F-4D97-AF65-F5344CB8AC3E}">
        <p14:creationId xmlns:p14="http://schemas.microsoft.com/office/powerpoint/2010/main" val="2081313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841326"/>
            <a:ext cx="8229600" cy="4284837"/>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3200"/>
              <a:buNone/>
            </a:pPr>
            <a:r>
              <a:rPr lang="en-IN" sz="1400" dirty="0">
                <a:latin typeface="Times New Roman" panose="02020603050405020304" pitchFamily="18" charset="0"/>
                <a:cs typeface="Times New Roman" panose="02020603050405020304" pitchFamily="18" charset="0"/>
              </a:rPr>
              <a:t>The problem statement of this project is to study the global decline of the bee population, exacerbated by factors such as Colony Collapse Disorder(CCD), which in turn pose a significant threat to ecosystems and food security. This project aims to focus on the vital role of bees in the environment as pollinators and aim to increase awareness about bees by technology driven approach of incorporating a web application and machine learning model.</a:t>
            </a:r>
          </a:p>
          <a:p>
            <a:pPr marL="0" lvl="0" indent="0" algn="just" rtl="0">
              <a:spcBef>
                <a:spcPts val="0"/>
              </a:spcBef>
              <a:spcAft>
                <a:spcPts val="0"/>
              </a:spcAft>
              <a:buClr>
                <a:schemeClr val="dk1"/>
              </a:buClr>
              <a:buSzPts val="3200"/>
              <a:buNone/>
            </a:pPr>
            <a:endParaRPr lang="en-IN" sz="14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3200"/>
              <a:buNone/>
            </a:pPr>
            <a:r>
              <a:rPr lang="en-IN" sz="1400" dirty="0">
                <a:latin typeface="Times New Roman" panose="02020603050405020304" pitchFamily="18" charset="0"/>
                <a:cs typeface="Times New Roman" panose="02020603050405020304" pitchFamily="18" charset="0"/>
              </a:rPr>
              <a:t>The objectives of the project are as follows:-</a:t>
            </a:r>
          </a:p>
          <a:p>
            <a:pPr marL="0" lvl="0" indent="0" algn="just" rtl="0">
              <a:spcBef>
                <a:spcPts val="0"/>
              </a:spcBef>
              <a:spcAft>
                <a:spcPts val="0"/>
              </a:spcAft>
              <a:buClr>
                <a:schemeClr val="dk1"/>
              </a:buClr>
              <a:buSzPts val="3200"/>
              <a:buNone/>
            </a:pPr>
            <a:endParaRPr lang="en-IN" sz="1400" dirty="0">
              <a:latin typeface="Times New Roman" panose="02020603050405020304" pitchFamily="18" charset="0"/>
              <a:cs typeface="Times New Roman" panose="02020603050405020304" pitchFamily="18" charset="0"/>
            </a:endParaRPr>
          </a:p>
          <a:p>
            <a:pPr marL="285750" indent="-285750" algn="just">
              <a:spcBef>
                <a:spcPts val="0"/>
              </a:spcBef>
              <a:buSzPts val="3200"/>
            </a:pPr>
            <a:r>
              <a:rPr lang="en-US" sz="1400" dirty="0">
                <a:latin typeface="Times New Roman" panose="02020603050405020304" pitchFamily="18" charset="0"/>
                <a:cs typeface="Times New Roman" panose="02020603050405020304" pitchFamily="18" charset="0"/>
              </a:rPr>
              <a:t>Develop an innovative web-based platform addressing various bee parameters and performing analysis on beehive.</a:t>
            </a:r>
          </a:p>
          <a:p>
            <a:pPr marL="0" indent="0" algn="just">
              <a:spcBef>
                <a:spcPts val="0"/>
              </a:spcBef>
              <a:buSzPts val="3200"/>
              <a:buNone/>
            </a:pPr>
            <a:endParaRPr lang="en-US" sz="1400" dirty="0">
              <a:latin typeface="Times New Roman" panose="02020603050405020304" pitchFamily="18" charset="0"/>
              <a:cs typeface="Times New Roman" panose="02020603050405020304" pitchFamily="18" charset="0"/>
            </a:endParaRPr>
          </a:p>
          <a:p>
            <a:pPr marL="285750" indent="-285750" algn="just">
              <a:spcBef>
                <a:spcPts val="0"/>
              </a:spcBef>
              <a:buSzPts val="3200"/>
            </a:pPr>
            <a:r>
              <a:rPr lang="en-US" sz="1400" dirty="0">
                <a:latin typeface="Times New Roman" panose="02020603050405020304" pitchFamily="18" charset="0"/>
                <a:cs typeface="Times New Roman" panose="02020603050405020304" pitchFamily="18" charset="0"/>
              </a:rPr>
              <a:t>Employ image recognition analysis and deep learning using various models for precise predictions.</a:t>
            </a:r>
          </a:p>
          <a:p>
            <a:pPr marL="0" indent="0" algn="just">
              <a:spcBef>
                <a:spcPts val="0"/>
              </a:spcBef>
              <a:buSzPts val="3200"/>
              <a:buNone/>
            </a:pPr>
            <a:endParaRPr lang="en-US" sz="1400" dirty="0">
              <a:latin typeface="Times New Roman" panose="02020603050405020304" pitchFamily="18" charset="0"/>
              <a:cs typeface="Times New Roman" panose="02020603050405020304" pitchFamily="18" charset="0"/>
            </a:endParaRPr>
          </a:p>
          <a:p>
            <a:pPr marL="285750" indent="-285750" algn="just">
              <a:spcBef>
                <a:spcPts val="0"/>
              </a:spcBef>
              <a:buSzPts val="3200"/>
            </a:pPr>
            <a:r>
              <a:rPr lang="en-US" sz="1400" dirty="0">
                <a:latin typeface="Times New Roman" panose="02020603050405020304" pitchFamily="18" charset="0"/>
                <a:cs typeface="Times New Roman" panose="02020603050405020304" pitchFamily="18" charset="0"/>
              </a:rPr>
              <a:t>Tackle the critical issue of Colony Collapse Disorder (CCD) in the Indian beekeeping sector.</a:t>
            </a:r>
          </a:p>
          <a:p>
            <a:pPr marL="285750" indent="-285750" algn="just">
              <a:spcBef>
                <a:spcPts val="0"/>
              </a:spcBef>
              <a:buSzPts val="3200"/>
            </a:pPr>
            <a:endParaRPr lang="en-US" sz="1400" dirty="0">
              <a:latin typeface="Times New Roman" panose="02020603050405020304" pitchFamily="18" charset="0"/>
              <a:cs typeface="Times New Roman" panose="02020603050405020304" pitchFamily="18" charset="0"/>
            </a:endParaRPr>
          </a:p>
          <a:p>
            <a:pPr marL="285750" indent="-285750" algn="just">
              <a:spcBef>
                <a:spcPts val="0"/>
              </a:spcBef>
              <a:buSzPts val="3200"/>
            </a:pPr>
            <a:r>
              <a:rPr lang="en-US" sz="1400" dirty="0">
                <a:latin typeface="Times New Roman" panose="02020603050405020304" pitchFamily="18" charset="0"/>
                <a:cs typeface="Times New Roman" panose="02020603050405020304" pitchFamily="18" charset="0"/>
              </a:rPr>
              <a:t>Bring into spectrum, the Indian ecological flora and fauna and help in conservation of indigenous bee species for sustainability.</a:t>
            </a:r>
          </a:p>
          <a:p>
            <a:pPr marL="285750" indent="-285750" algn="just">
              <a:spcBef>
                <a:spcPts val="0"/>
              </a:spcBef>
              <a:buSzPts val="3200"/>
            </a:pPr>
            <a:endParaRPr lang="en-US" sz="1400" dirty="0">
              <a:latin typeface="Times New Roman" panose="02020603050405020304" pitchFamily="18" charset="0"/>
              <a:cs typeface="Times New Roman" panose="02020603050405020304" pitchFamily="18" charset="0"/>
            </a:endParaRPr>
          </a:p>
          <a:p>
            <a:pPr marL="285750" indent="-285750" algn="just">
              <a:spcBef>
                <a:spcPts val="0"/>
              </a:spcBef>
              <a:buSzPts val="3200"/>
            </a:pPr>
            <a:r>
              <a:rPr lang="en-US" sz="1400" dirty="0">
                <a:latin typeface="Times New Roman" panose="02020603050405020304" pitchFamily="18" charset="0"/>
                <a:cs typeface="Times New Roman" panose="02020603050405020304" pitchFamily="18" charset="0"/>
              </a:rPr>
              <a:t>Using IoT in order to perform live time monitoring using Arduino and DHT sensors.</a:t>
            </a:r>
          </a:p>
          <a:p>
            <a:pPr marL="285750" indent="-285750" algn="just">
              <a:spcBef>
                <a:spcPts val="0"/>
              </a:spcBef>
              <a:buSzPts val="3200"/>
            </a:pPr>
            <a:endParaRPr lang="en-IN" sz="1400" dirty="0">
              <a:latin typeface="+mn-lt"/>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22-11-2023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 name="TextBox 1">
            <a:extLst>
              <a:ext uri="{FF2B5EF4-FFF2-40B4-BE49-F238E27FC236}">
                <a16:creationId xmlns:a16="http://schemas.microsoft.com/office/drawing/2014/main" id="{C25E412A-A1F0-440A-F3F6-F634DF81857A}"/>
              </a:ext>
            </a:extLst>
          </p:cNvPr>
          <p:cNvSpPr txBox="1"/>
          <p:nvPr/>
        </p:nvSpPr>
        <p:spPr>
          <a:xfrm>
            <a:off x="2076896" y="457200"/>
            <a:ext cx="4920252" cy="861774"/>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Objectives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F042-0839-7F7C-323E-4F03A66A1EE6}"/>
              </a:ext>
            </a:extLst>
          </p:cNvPr>
          <p:cNvSpPr>
            <a:spLocks noGrp="1"/>
          </p:cNvSpPr>
          <p:nvPr>
            <p:ph type="title"/>
          </p:nvPr>
        </p:nvSpPr>
        <p:spPr>
          <a:xfrm>
            <a:off x="2618740" y="274638"/>
            <a:ext cx="6068060" cy="1143000"/>
          </a:xfrm>
        </p:spPr>
        <p:txBody>
          <a:bodyPr/>
          <a:lstStyle/>
          <a:p>
            <a:r>
              <a:rPr lang="en-US" sz="3600" dirty="0">
                <a:solidFill>
                  <a:srgbClr val="000000"/>
                </a:solidFill>
                <a:latin typeface="Times New Roman" panose="02020603050405020304" pitchFamily="18" charset="0"/>
                <a:cs typeface="Times New Roman" panose="02020603050405020304" pitchFamily="18" charset="0"/>
                <a:sym typeface="Arial"/>
              </a:rPr>
              <a:t>Innovation Idea of the Project</a:t>
            </a:r>
            <a:endParaRPr lang="en-IN" dirty="0"/>
          </a:p>
        </p:txBody>
      </p:sp>
      <p:sp>
        <p:nvSpPr>
          <p:cNvPr id="3" name="Text Placeholder 2">
            <a:extLst>
              <a:ext uri="{FF2B5EF4-FFF2-40B4-BE49-F238E27FC236}">
                <a16:creationId xmlns:a16="http://schemas.microsoft.com/office/drawing/2014/main" id="{B16257CB-21B9-14B3-1CF7-5955D184646C}"/>
              </a:ext>
            </a:extLst>
          </p:cNvPr>
          <p:cNvSpPr>
            <a:spLocks noGrp="1"/>
          </p:cNvSpPr>
          <p:nvPr>
            <p:ph type="body" idx="1"/>
          </p:nvPr>
        </p:nvSpPr>
        <p:spPr/>
        <p:txBody>
          <a:bodyPr/>
          <a:lstStyle/>
          <a:p>
            <a:pPr marL="285750" indent="-285750" algn="just">
              <a:spcBef>
                <a:spcPts val="0"/>
              </a:spcBef>
              <a:buClr>
                <a:srgbClr val="000000"/>
              </a:buClr>
              <a:buSzPts val="3200"/>
              <a:defRPr/>
            </a:pPr>
            <a:r>
              <a:rPr lang="en-IN" sz="1400" b="1" dirty="0">
                <a:solidFill>
                  <a:srgbClr val="000000"/>
                </a:solidFill>
                <a:latin typeface="Times New Roman" panose="02020603050405020304" pitchFamily="18" charset="0"/>
                <a:cs typeface="Times New Roman" panose="02020603050405020304" pitchFamily="18" charset="0"/>
              </a:rPr>
              <a:t>Integrated Image Analysis: </a:t>
            </a:r>
            <a:r>
              <a:rPr lang="en-US" sz="1400" dirty="0">
                <a:solidFill>
                  <a:srgbClr val="000000"/>
                </a:solidFill>
                <a:latin typeface="Times New Roman" panose="02020603050405020304" pitchFamily="18" charset="0"/>
                <a:cs typeface="Times New Roman" panose="02020603050405020304" pitchFamily="18" charset="0"/>
              </a:rPr>
              <a:t>Employ advanced computer vision algorithms for precise assessment of individual bee health and identification of subspecies based on uploaded images and enhancing accuracy in detecting diseases, abnormalities, and subspecies characteristics to tailor interventions accordingly.</a:t>
            </a:r>
          </a:p>
          <a:p>
            <a:pPr marL="285750" indent="-285750" algn="just">
              <a:spcBef>
                <a:spcPts val="0"/>
              </a:spcBef>
              <a:buClr>
                <a:srgbClr val="000000"/>
              </a:buClr>
              <a:buSzPts val="3200"/>
              <a:defRPr/>
            </a:pPr>
            <a:endPar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a:p>
            <a:pPr marL="285750" indent="-285750" algn="just">
              <a:spcBef>
                <a:spcPts val="0"/>
              </a:spcBef>
              <a:buClr>
                <a:srgbClr val="000000"/>
              </a:buClr>
              <a:buSzPts val="3200"/>
              <a:defRPr/>
            </a:pPr>
            <a:r>
              <a:rPr kumimoji="0" lang="en-US" sz="14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Beehive Health Imaging: </a:t>
            </a:r>
            <a:r>
              <a:rPr kumimoji="0" lang="en-US" sz="140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Develop an image recognition system capable of evaluating the overall health of beehives through uploaded images and enable beekeepers to remotely monitor hive conditions, identifying potential threats and implementing proactive measures.</a:t>
            </a:r>
          </a:p>
          <a:p>
            <a:pPr marL="285750" indent="-285750" algn="just">
              <a:spcBef>
                <a:spcPts val="0"/>
              </a:spcBef>
              <a:buClr>
                <a:srgbClr val="000000"/>
              </a:buClr>
              <a:buSzPts val="3200"/>
              <a:defRPr/>
            </a:pPr>
            <a:endParaRPr lang="en-US" sz="1400" dirty="0">
              <a:solidFill>
                <a:srgbClr val="000000"/>
              </a:solidFill>
              <a:latin typeface="Times New Roman" panose="02020603050405020304" pitchFamily="18" charset="0"/>
              <a:cs typeface="Times New Roman" panose="02020603050405020304" pitchFamily="18" charset="0"/>
            </a:endParaRPr>
          </a:p>
          <a:p>
            <a:pPr marL="285750" indent="-285750" algn="just">
              <a:spcBef>
                <a:spcPts val="0"/>
              </a:spcBef>
              <a:buClr>
                <a:srgbClr val="000000"/>
              </a:buClr>
              <a:buSzPts val="3200"/>
              <a:defRPr/>
            </a:pPr>
            <a:r>
              <a:rPr kumimoji="0" lang="en-US" sz="14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Arduino Sensor Integration</a:t>
            </a:r>
            <a:r>
              <a:rPr kumimoji="0" lang="en-US" sz="140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Integrate Arduino sensors to monitor real-time temperature and humidity conditions within beehives and establish a live data feed for immediate analysis, allowing beekeepers to respond promptly to environmental changes and optimize hive conditions.</a:t>
            </a:r>
          </a:p>
          <a:p>
            <a:pPr marL="285750" indent="-285750" algn="just">
              <a:spcBef>
                <a:spcPts val="0"/>
              </a:spcBef>
              <a:buClr>
                <a:srgbClr val="000000"/>
              </a:buClr>
              <a:buSzPts val="3200"/>
              <a:defRPr/>
            </a:pPr>
            <a:endParaRPr kumimoji="0" lang="en-IN" sz="1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a:p>
            <a:pPr marL="285750" indent="-285750" algn="just">
              <a:spcBef>
                <a:spcPts val="0"/>
              </a:spcBef>
              <a:buClr>
                <a:srgbClr val="000000"/>
              </a:buClr>
              <a:buSzPts val="3200"/>
              <a:defRPr/>
            </a:pPr>
            <a:r>
              <a:rPr kumimoji="0" lang="en-IN" sz="14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User-Friendly Web Interface: </a:t>
            </a: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Design an intuitive and user-friendly web interface for seamless image uploads, data visualization, and comprehensive bee health reports and ensure accessibility for both beekeepers and researchers, fostering widespread adoption and data-driven decision-making.</a:t>
            </a:r>
          </a:p>
          <a:p>
            <a:pPr marL="285750" indent="-285750" algn="just">
              <a:spcBef>
                <a:spcPts val="0"/>
              </a:spcBef>
              <a:buClr>
                <a:srgbClr val="000000"/>
              </a:buClr>
              <a:buSzPts val="3200"/>
              <a:defRPr/>
            </a:pPr>
            <a:endParaRPr lang="en-US" sz="1400" b="1" dirty="0">
              <a:solidFill>
                <a:srgbClr val="000000"/>
              </a:solidFill>
              <a:latin typeface="Times New Roman" panose="02020603050405020304" pitchFamily="18" charset="0"/>
              <a:cs typeface="Times New Roman" panose="02020603050405020304" pitchFamily="18" charset="0"/>
            </a:endParaRPr>
          </a:p>
          <a:p>
            <a:pPr marL="285750" indent="-285750" algn="just">
              <a:spcBef>
                <a:spcPts val="0"/>
              </a:spcBef>
              <a:buClr>
                <a:srgbClr val="000000"/>
              </a:buClr>
              <a:buSzPts val="3200"/>
              <a:defRPr/>
            </a:pPr>
            <a:r>
              <a:rPr kumimoji="0" lang="en-IN" sz="14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Data-Driven Conservation Strategies: </a:t>
            </a: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Aggregate and analyze collected data to identify patterns and trends in bee health, subspecies distribution, and hive conditions.</a:t>
            </a:r>
            <a:endParaRPr kumimoji="0" lang="en-IN" sz="1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p:txBody>
      </p:sp>
      <p:sp>
        <p:nvSpPr>
          <p:cNvPr id="4" name="Slide Number Placeholder 3">
            <a:extLst>
              <a:ext uri="{FF2B5EF4-FFF2-40B4-BE49-F238E27FC236}">
                <a16:creationId xmlns:a16="http://schemas.microsoft.com/office/drawing/2014/main" id="{63EB1DD5-BF6B-B16C-1BA9-00D3579153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Google Shape;107;p5">
            <a:extLst>
              <a:ext uri="{FF2B5EF4-FFF2-40B4-BE49-F238E27FC236}">
                <a16:creationId xmlns:a16="http://schemas.microsoft.com/office/drawing/2014/main" id="{C8AAE04C-A01D-63C6-09EF-BD9E9F99FB28}"/>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11359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F042-0839-7F7C-323E-4F03A66A1EE6}"/>
              </a:ext>
            </a:extLst>
          </p:cNvPr>
          <p:cNvSpPr>
            <a:spLocks noGrp="1"/>
          </p:cNvSpPr>
          <p:nvPr>
            <p:ph type="title"/>
          </p:nvPr>
        </p:nvSpPr>
        <p:spPr>
          <a:xfrm>
            <a:off x="2101905" y="263207"/>
            <a:ext cx="6068060" cy="1143000"/>
          </a:xfrm>
        </p:spPr>
        <p:txBody>
          <a:bodyPr>
            <a:normAutofit fontScale="90000"/>
          </a:bodyPr>
          <a:lstStyle/>
          <a:p>
            <a:r>
              <a:rPr lang="en-US" sz="3600" dirty="0">
                <a:solidFill>
                  <a:srgbClr val="000000"/>
                </a:solidFill>
                <a:latin typeface="Times New Roman" panose="02020603050405020304" pitchFamily="18" charset="0"/>
                <a:cs typeface="Times New Roman" panose="02020603050405020304" pitchFamily="18" charset="0"/>
                <a:sym typeface="Arial"/>
              </a:rPr>
              <a:t>Scope and Application of the Project</a:t>
            </a:r>
            <a:endParaRPr lang="en-IN" dirty="0"/>
          </a:p>
        </p:txBody>
      </p:sp>
      <p:sp>
        <p:nvSpPr>
          <p:cNvPr id="3" name="Text Placeholder 2">
            <a:extLst>
              <a:ext uri="{FF2B5EF4-FFF2-40B4-BE49-F238E27FC236}">
                <a16:creationId xmlns:a16="http://schemas.microsoft.com/office/drawing/2014/main" id="{B16257CB-21B9-14B3-1CF7-5955D184646C}"/>
              </a:ext>
            </a:extLst>
          </p:cNvPr>
          <p:cNvSpPr>
            <a:spLocks noGrp="1"/>
          </p:cNvSpPr>
          <p:nvPr>
            <p:ph type="body" idx="1"/>
          </p:nvPr>
        </p:nvSpPr>
        <p:spPr>
          <a:xfrm>
            <a:off x="457200" y="1737987"/>
            <a:ext cx="8229600" cy="4525963"/>
          </a:xfrm>
        </p:spPr>
        <p:txBody>
          <a:bodyPr/>
          <a:lstStyle/>
          <a:p>
            <a:pPr marL="285750" indent="-285750" algn="just">
              <a:spcBef>
                <a:spcPts val="0"/>
              </a:spcBef>
              <a:buClr>
                <a:srgbClr val="000000"/>
              </a:buClr>
              <a:buSzPts val="3200"/>
              <a:defRPr/>
            </a:pPr>
            <a:r>
              <a:rPr lang="en-US" sz="1400" b="1" dirty="0">
                <a:solidFill>
                  <a:srgbClr val="000000"/>
                </a:solidFill>
                <a:latin typeface="Times New Roman" panose="02020603050405020304" pitchFamily="18" charset="0"/>
                <a:cs typeface="Times New Roman" panose="02020603050405020304" pitchFamily="18" charset="0"/>
              </a:rPr>
              <a:t>Individual Bee Health Monitoring: </a:t>
            </a:r>
            <a:r>
              <a:rPr lang="en-US" sz="1400" dirty="0">
                <a:solidFill>
                  <a:srgbClr val="000000"/>
                </a:solidFill>
                <a:latin typeface="Times New Roman" panose="02020603050405020304" pitchFamily="18" charset="0"/>
                <a:cs typeface="Times New Roman" panose="02020603050405020304" pitchFamily="18" charset="0"/>
              </a:rPr>
              <a:t>Provide beekeepers with a tool to assess the health of individual bees, enabling early detection of diseases and abnormalities.</a:t>
            </a:r>
          </a:p>
          <a:p>
            <a:pPr marL="285750" indent="-285750" algn="just">
              <a:spcBef>
                <a:spcPts val="0"/>
              </a:spcBef>
              <a:buClr>
                <a:srgbClr val="000000"/>
              </a:buClr>
              <a:buSzPts val="3200"/>
              <a:defRPr/>
            </a:pPr>
            <a:endPar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a:p>
            <a:pPr marL="285750" indent="-285750" algn="just">
              <a:spcBef>
                <a:spcPts val="0"/>
              </a:spcBef>
              <a:buClr>
                <a:srgbClr val="000000"/>
              </a:buClr>
              <a:buSzPts val="3200"/>
              <a:defRPr/>
            </a:pPr>
            <a:r>
              <a:rPr kumimoji="0" lang="en-US" sz="14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Subspecies Identification: </a:t>
            </a: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Assist beekeepers in identifying different subspecies, aiding in breeding programs and targeted hive management.</a:t>
            </a:r>
          </a:p>
          <a:p>
            <a:pPr marL="285750" indent="-285750" algn="just">
              <a:spcBef>
                <a:spcPts val="0"/>
              </a:spcBef>
              <a:buClr>
                <a:srgbClr val="000000"/>
              </a:buClr>
              <a:buSzPts val="3200"/>
              <a:defRPr/>
            </a:pPr>
            <a:endParaRPr lang="en-US" sz="1400" dirty="0">
              <a:solidFill>
                <a:srgbClr val="000000"/>
              </a:solidFill>
              <a:latin typeface="Times New Roman" panose="02020603050405020304" pitchFamily="18" charset="0"/>
              <a:cs typeface="Times New Roman" panose="02020603050405020304" pitchFamily="18" charset="0"/>
            </a:endParaRPr>
          </a:p>
          <a:p>
            <a:pPr marL="285750" indent="-285750" algn="just">
              <a:spcBef>
                <a:spcPts val="0"/>
              </a:spcBef>
              <a:buClr>
                <a:srgbClr val="000000"/>
              </a:buClr>
              <a:buSzPts val="3200"/>
              <a:defRPr/>
            </a:pPr>
            <a:r>
              <a:rPr kumimoji="0" lang="en-US" sz="14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Optimized Hive Management: </a:t>
            </a: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Improve efficiency and productivity in commercial pollination services by ensuring the health and well-being of bees in large-scale operations.</a:t>
            </a:r>
          </a:p>
          <a:p>
            <a:pPr marL="285750" indent="-285750" algn="just">
              <a:spcBef>
                <a:spcPts val="0"/>
              </a:spcBef>
              <a:buClr>
                <a:srgbClr val="000000"/>
              </a:buClr>
              <a:buSzPts val="3200"/>
              <a:defRPr/>
            </a:pPr>
            <a:endParaRPr lang="en-US" sz="1400" dirty="0">
              <a:solidFill>
                <a:srgbClr val="000000"/>
              </a:solidFill>
              <a:latin typeface="Times New Roman" panose="02020603050405020304" pitchFamily="18" charset="0"/>
              <a:cs typeface="Times New Roman" panose="02020603050405020304" pitchFamily="18" charset="0"/>
            </a:endParaRPr>
          </a:p>
          <a:p>
            <a:pPr marL="285750" indent="-285750" algn="just">
              <a:spcBef>
                <a:spcPts val="0"/>
              </a:spcBef>
              <a:buClr>
                <a:srgbClr val="000000"/>
              </a:buClr>
              <a:buSzPts val="3200"/>
              <a:defRPr/>
            </a:pPr>
            <a:r>
              <a:rPr kumimoji="0" lang="en-US" sz="14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Data-Driven Decision-Making: </a:t>
            </a: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Enable data-driven decisions for resource allocation, leading to enhanced pollination outcomes.</a:t>
            </a:r>
          </a:p>
          <a:p>
            <a:pPr marL="285750" indent="-285750" algn="just">
              <a:spcBef>
                <a:spcPts val="0"/>
              </a:spcBef>
              <a:buClr>
                <a:srgbClr val="000000"/>
              </a:buClr>
              <a:buSzPts val="3200"/>
              <a:defRPr/>
            </a:pPr>
            <a:endParaRPr lang="en-US" sz="1400" dirty="0">
              <a:solidFill>
                <a:srgbClr val="000000"/>
              </a:solidFill>
              <a:latin typeface="Times New Roman" panose="02020603050405020304" pitchFamily="18" charset="0"/>
              <a:cs typeface="Times New Roman" panose="02020603050405020304" pitchFamily="18" charset="0"/>
            </a:endParaRPr>
          </a:p>
          <a:p>
            <a:pPr marL="285750" indent="-285750" algn="just">
              <a:spcBef>
                <a:spcPts val="0"/>
              </a:spcBef>
              <a:buClr>
                <a:srgbClr val="000000"/>
              </a:buClr>
              <a:buSzPts val="3200"/>
              <a:defRPr/>
            </a:pPr>
            <a:r>
              <a:rPr kumimoji="0" lang="en-IN" sz="14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Arduino Sensor Integration: </a:t>
            </a: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Integrate Arduino sensors to monitor live temperature and humidity conditions within beehives and establish a real-time data feed for continuous monitoring, allowing beekeepers to respond promptly to environmental changes and optimize hive conditions.</a:t>
            </a:r>
          </a:p>
          <a:p>
            <a:pPr marL="285750" indent="-285750" algn="just">
              <a:spcBef>
                <a:spcPts val="0"/>
              </a:spcBef>
              <a:buClr>
                <a:srgbClr val="000000"/>
              </a:buClr>
              <a:buSzPts val="3200"/>
              <a:defRPr/>
            </a:pPr>
            <a:endParaRPr lang="en-US" sz="1400" dirty="0">
              <a:solidFill>
                <a:srgbClr val="000000"/>
              </a:solidFill>
              <a:latin typeface="Times New Roman" panose="02020603050405020304" pitchFamily="18" charset="0"/>
              <a:cs typeface="Times New Roman" panose="02020603050405020304" pitchFamily="18" charset="0"/>
            </a:endParaRPr>
          </a:p>
          <a:p>
            <a:pPr marL="285750" indent="-285750" algn="just">
              <a:spcBef>
                <a:spcPts val="0"/>
              </a:spcBef>
              <a:buClr>
                <a:srgbClr val="000000"/>
              </a:buClr>
              <a:buSzPts val="3200"/>
              <a:defRPr/>
            </a:pPr>
            <a:r>
              <a:rPr kumimoji="0" lang="en-US" sz="14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IoT Communication Protocols:  </a:t>
            </a: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Implement efficient communication protocols for seamless data exchange between the image recognition system, Arduino sensors, and the web interface.</a:t>
            </a:r>
          </a:p>
          <a:p>
            <a:pPr marL="0" indent="0" algn="just">
              <a:spcBef>
                <a:spcPts val="0"/>
              </a:spcBef>
              <a:buClr>
                <a:srgbClr val="000000"/>
              </a:buClr>
              <a:buSzPts val="3200"/>
              <a:buNone/>
              <a:defRPr/>
            </a:pPr>
            <a:endPar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a:p>
            <a:pPr marL="0" indent="0" algn="just">
              <a:spcBef>
                <a:spcPts val="0"/>
              </a:spcBef>
              <a:buClr>
                <a:srgbClr val="000000"/>
              </a:buClr>
              <a:buSzPts val="3200"/>
              <a:buNone/>
              <a:defRPr/>
            </a:pPr>
            <a:endParaRPr lang="en-US" sz="1400" dirty="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Clr>
                <a:srgbClr val="000000"/>
              </a:buClr>
              <a:buSzPts val="3200"/>
              <a:buNone/>
              <a:defRPr/>
            </a:pPr>
            <a:endParaRPr lang="en-US" sz="1400" dirty="0">
              <a:solidFill>
                <a:srgbClr val="000000"/>
              </a:solidFill>
              <a:latin typeface="Times New Roman" panose="02020603050405020304" pitchFamily="18" charset="0"/>
              <a:cs typeface="Times New Roman" panose="02020603050405020304" pitchFamily="18" charset="0"/>
            </a:endParaRPr>
          </a:p>
          <a:p>
            <a:pPr marL="285750" indent="-285750" algn="just">
              <a:spcBef>
                <a:spcPts val="0"/>
              </a:spcBef>
              <a:buClr>
                <a:srgbClr val="000000"/>
              </a:buClr>
              <a:buSzPts val="3200"/>
              <a:defRPr/>
            </a:pPr>
            <a:endParaRPr kumimoji="0" lang="en-IN" sz="1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p:txBody>
      </p:sp>
      <p:sp>
        <p:nvSpPr>
          <p:cNvPr id="4" name="Slide Number Placeholder 3">
            <a:extLst>
              <a:ext uri="{FF2B5EF4-FFF2-40B4-BE49-F238E27FC236}">
                <a16:creationId xmlns:a16="http://schemas.microsoft.com/office/drawing/2014/main" id="{63EB1DD5-BF6B-B16C-1BA9-00D3579153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Google Shape;107;p5">
            <a:extLst>
              <a:ext uri="{FF2B5EF4-FFF2-40B4-BE49-F238E27FC236}">
                <a16:creationId xmlns:a16="http://schemas.microsoft.com/office/drawing/2014/main" id="{C8AAE04C-A01D-63C6-09EF-BD9E9F99FB28}"/>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173317576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6137</TotalTime>
  <Words>2780</Words>
  <Application>Microsoft Office PowerPoint</Application>
  <PresentationFormat>On-screen Show (4:3)</PresentationFormat>
  <Paragraphs>305</Paragraphs>
  <Slides>21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Courier New</vt:lpstr>
      <vt:lpstr>Times New Roman</vt:lpstr>
      <vt:lpstr>Office Theme</vt:lpstr>
      <vt:lpstr>Apis Insight for Phenotype Classification and Hive Health Forecasting using IoT and Deep Learning</vt:lpstr>
      <vt:lpstr>       Abstract     </vt:lpstr>
      <vt:lpstr>             Introduction                   </vt:lpstr>
      <vt:lpstr>Motivation</vt:lpstr>
      <vt:lpstr>Literature Review</vt:lpstr>
      <vt:lpstr>PowerPoint Presentation</vt:lpstr>
      <vt:lpstr>PowerPoint Presentation</vt:lpstr>
      <vt:lpstr>Innovation Idea of the Project</vt:lpstr>
      <vt:lpstr>Scope and Application of the Project</vt:lpstr>
      <vt:lpstr>      Proposed Architecture  </vt:lpstr>
      <vt:lpstr>Architecture Diagram</vt:lpstr>
      <vt:lpstr>Architecture Diagram</vt:lpstr>
      <vt:lpstr>PowerPoint Presentation</vt:lpstr>
      <vt:lpstr>PowerPoint Presentation</vt:lpstr>
      <vt:lpstr>UML Diagrams</vt:lpstr>
      <vt:lpstr>UML Diagrams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Ritvik Singh</cp:lastModifiedBy>
  <cp:revision>68</cp:revision>
  <dcterms:created xsi:type="dcterms:W3CDTF">2020-05-13T07:00:09Z</dcterms:created>
  <dcterms:modified xsi:type="dcterms:W3CDTF">2024-01-10T06:40:05Z</dcterms:modified>
</cp:coreProperties>
</file>