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73" r:id="rId15"/>
    <p:sldId id="274" r:id="rId16"/>
    <p:sldId id="275" r:id="rId17"/>
    <p:sldId id="262" r:id="rId18"/>
    <p:sldId id="263" r:id="rId19"/>
    <p:sldId id="264" r:id="rId20"/>
    <p:sldId id="265"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2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23257bb887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23257bb88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23257bb887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23257bb88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3257bb887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3257bb88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3257bb887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23257bb88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23257bb887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23257bb88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23257bb887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23257bb887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23257bb887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23257bb88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23257bb887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23257bb88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3257bb887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3257bb88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johnsmith88/heart-disease-dataset" TargetMode="External"/><Relationship Id="rId2" Type="http://schemas.openxmlformats.org/officeDocument/2006/relationships/hyperlink" Target="https://www.kaggle.com/datasets/vikasukani/parkinsons-disease-data-set"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numpy.org/doc/"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www.irjet.net/archives/V9/i3/IRJET-V9I3312.pdf" TargetMode="External"/><Relationship Id="rId5" Type="http://schemas.openxmlformats.org/officeDocument/2006/relationships/hyperlink" Target="https://pandas.pydata.org/docs/" TargetMode="External"/><Relationship Id="rId4" Type="http://schemas.openxmlformats.org/officeDocument/2006/relationships/hyperlink" Target="https://scikit-learn.org/stabl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Multiple Disease Prediction</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5D06B0-9EB8-76D8-7D46-DDA6505782AF}"/>
              </a:ext>
            </a:extLst>
          </p:cNvPr>
          <p:cNvSpPr>
            <a:spLocks noGrp="1"/>
          </p:cNvSpPr>
          <p:nvPr>
            <p:ph type="body" idx="1"/>
          </p:nvPr>
        </p:nvSpPr>
        <p:spPr>
          <a:xfrm>
            <a:off x="311700" y="363255"/>
            <a:ext cx="8520600" cy="4205620"/>
          </a:xfrm>
        </p:spPr>
        <p:txBody>
          <a:bodyPr>
            <a:normAutofit/>
          </a:bodyPr>
          <a:lstStyle/>
          <a:p>
            <a:pPr marL="114300" indent="0">
              <a:buNone/>
            </a:pPr>
            <a:r>
              <a:rPr lang="en-US" sz="1200" b="0" dirty="0" err="1">
                <a:solidFill>
                  <a:srgbClr val="000000"/>
                </a:solidFill>
                <a:effectLst/>
                <a:latin typeface="Courier New" panose="02070309020205020404" pitchFamily="49" charset="0"/>
              </a:rPr>
              <a:t>input_data</a:t>
            </a:r>
            <a:r>
              <a:rPr lang="en-US" sz="1200" b="0" dirty="0">
                <a:solidFill>
                  <a:srgbClr val="000000"/>
                </a:solidFill>
                <a:effectLst/>
                <a:latin typeface="Courier New" panose="02070309020205020404" pitchFamily="49" charset="0"/>
              </a:rPr>
              <a:t> = (</a:t>
            </a:r>
            <a:r>
              <a:rPr lang="en-US" sz="1200" b="0" dirty="0">
                <a:solidFill>
                  <a:srgbClr val="098156"/>
                </a:solidFill>
                <a:effectLst/>
                <a:latin typeface="Courier New" panose="02070309020205020404" pitchFamily="49" charset="0"/>
              </a:rPr>
              <a:t>62</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0</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0</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140</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268</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0</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0</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160</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0</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3.6</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0</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2</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2</a:t>
            </a:r>
            <a:r>
              <a:rPr lang="en-US" sz="1200" b="0" dirty="0">
                <a:solidFill>
                  <a:srgbClr val="000000"/>
                </a:solidFill>
                <a:effectLst/>
                <a:latin typeface="Courier New" panose="02070309020205020404" pitchFamily="49" charset="0"/>
              </a:rPr>
              <a:t>)</a:t>
            </a:r>
          </a:p>
          <a:p>
            <a:pPr marL="114300" indent="0">
              <a:buNone/>
            </a:pPr>
            <a:r>
              <a:rPr lang="en-US" sz="1200" b="0" dirty="0" err="1">
                <a:solidFill>
                  <a:srgbClr val="000000"/>
                </a:solidFill>
                <a:effectLst/>
                <a:latin typeface="Courier New" panose="02070309020205020404" pitchFamily="49" charset="0"/>
              </a:rPr>
              <a:t>input_data_as_numpy_array</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np.asarray</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input_data</a:t>
            </a:r>
            <a:r>
              <a:rPr lang="en-US" sz="1200" b="0" dirty="0">
                <a:solidFill>
                  <a:srgbClr val="000000"/>
                </a:solidFill>
                <a:effectLst/>
                <a:latin typeface="Courier New" panose="02070309020205020404" pitchFamily="49" charset="0"/>
              </a:rPr>
              <a:t>)</a:t>
            </a:r>
          </a:p>
          <a:p>
            <a:pPr marL="114300" indent="0">
              <a:buNone/>
            </a:pPr>
            <a:r>
              <a:rPr lang="en-US" sz="1200" b="0" dirty="0" err="1">
                <a:solidFill>
                  <a:srgbClr val="000000"/>
                </a:solidFill>
                <a:effectLst/>
                <a:latin typeface="Courier New" panose="02070309020205020404" pitchFamily="49" charset="0"/>
              </a:rPr>
              <a:t>input_data_reshaped</a:t>
            </a:r>
            <a:r>
              <a:rPr lang="en-US" sz="1200" b="0" dirty="0">
                <a:solidFill>
                  <a:srgbClr val="000000"/>
                </a:solidFill>
                <a:effectLst/>
                <a:latin typeface="Courier New" panose="02070309020205020404" pitchFamily="49" charset="0"/>
              </a:rPr>
              <a:t> = </a:t>
            </a:r>
            <a:r>
              <a:rPr lang="en-US" sz="1200" b="0" dirty="0" err="1">
                <a:solidFill>
                  <a:srgbClr val="000000"/>
                </a:solidFill>
                <a:effectLst/>
                <a:latin typeface="Courier New" panose="02070309020205020404" pitchFamily="49" charset="0"/>
              </a:rPr>
              <a:t>input_data_as_numpy_array.reshape</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1</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-1</a:t>
            </a:r>
            <a:r>
              <a:rPr lang="en-US" sz="1200" b="0" dirty="0">
                <a:solidFill>
                  <a:srgbClr val="000000"/>
                </a:solidFill>
                <a:effectLst/>
                <a:latin typeface="Courier New" panose="02070309020205020404" pitchFamily="49" charset="0"/>
              </a:rPr>
              <a:t>)</a:t>
            </a:r>
            <a:br>
              <a:rPr lang="en-US" sz="1200" b="0" dirty="0">
                <a:solidFill>
                  <a:srgbClr val="000000"/>
                </a:solidFill>
                <a:effectLst/>
                <a:latin typeface="Courier New" panose="02070309020205020404" pitchFamily="49" charset="0"/>
              </a:rPr>
            </a:br>
            <a:r>
              <a:rPr lang="en-US" sz="1200" b="0" dirty="0">
                <a:solidFill>
                  <a:srgbClr val="000000"/>
                </a:solidFill>
                <a:effectLst/>
                <a:latin typeface="Courier New" panose="02070309020205020404" pitchFamily="49" charset="0"/>
              </a:rPr>
              <a:t>prediction = </a:t>
            </a:r>
            <a:r>
              <a:rPr lang="en-US" sz="1200" b="0" dirty="0" err="1">
                <a:solidFill>
                  <a:srgbClr val="000000"/>
                </a:solidFill>
                <a:effectLst/>
                <a:latin typeface="Courier New" panose="02070309020205020404" pitchFamily="49" charset="0"/>
              </a:rPr>
              <a:t>model.predict</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input_data_reshaped</a:t>
            </a:r>
            <a:r>
              <a:rPr lang="en-US" sz="1200" b="0" dirty="0">
                <a:solidFill>
                  <a:srgbClr val="000000"/>
                </a:solidFill>
                <a:effectLst/>
                <a:latin typeface="Courier New" panose="02070309020205020404" pitchFamily="49" charset="0"/>
              </a:rPr>
              <a:t>)</a:t>
            </a:r>
          </a:p>
          <a:p>
            <a:pPr marL="114300" indent="0">
              <a:buNone/>
            </a:pPr>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(prediction)</a:t>
            </a:r>
            <a:br>
              <a:rPr lang="en-US" sz="1200" b="0" dirty="0">
                <a:solidFill>
                  <a:srgbClr val="000000"/>
                </a:solidFill>
                <a:effectLst/>
                <a:latin typeface="Courier New" panose="02070309020205020404" pitchFamily="49" charset="0"/>
              </a:rPr>
            </a:br>
            <a:r>
              <a:rPr lang="en-US" sz="1200" b="0" dirty="0">
                <a:solidFill>
                  <a:srgbClr val="AF00DB"/>
                </a:solidFill>
                <a:effectLst/>
                <a:latin typeface="Courier New" panose="02070309020205020404" pitchFamily="49" charset="0"/>
              </a:rPr>
              <a:t>if</a:t>
            </a:r>
            <a:r>
              <a:rPr lang="en-US" sz="1200" b="0" dirty="0">
                <a:solidFill>
                  <a:srgbClr val="000000"/>
                </a:solidFill>
                <a:effectLst/>
                <a:latin typeface="Courier New" panose="02070309020205020404" pitchFamily="49" charset="0"/>
              </a:rPr>
              <a:t> (prediction[</a:t>
            </a:r>
            <a:r>
              <a:rPr lang="en-US" sz="1200" b="0" dirty="0">
                <a:solidFill>
                  <a:srgbClr val="098156"/>
                </a:solidFill>
                <a:effectLst/>
                <a:latin typeface="Courier New" panose="02070309020205020404" pitchFamily="49" charset="0"/>
              </a:rPr>
              <a:t>0</a:t>
            </a:r>
            <a:r>
              <a:rPr lang="en-US" sz="1200" b="0" dirty="0">
                <a:solidFill>
                  <a:srgbClr val="000000"/>
                </a:solidFill>
                <a:effectLst/>
                <a:latin typeface="Courier New" panose="02070309020205020404" pitchFamily="49" charset="0"/>
              </a:rPr>
              <a:t>]== </a:t>
            </a:r>
            <a:r>
              <a:rPr lang="en-US" sz="1200" b="0" dirty="0">
                <a:solidFill>
                  <a:srgbClr val="098156"/>
                </a:solidFill>
                <a:effectLst/>
                <a:latin typeface="Courier New" panose="02070309020205020404" pitchFamily="49" charset="0"/>
              </a:rPr>
              <a:t>0</a:t>
            </a:r>
            <a:r>
              <a:rPr lang="en-US" sz="1200" b="0" dirty="0">
                <a:solidFill>
                  <a:srgbClr val="000000"/>
                </a:solidFill>
                <a:effectLst/>
                <a:latin typeface="Courier New" panose="02070309020205020404" pitchFamily="49" charset="0"/>
              </a:rPr>
              <a:t>):</a:t>
            </a:r>
          </a:p>
          <a:p>
            <a:pPr marL="114300" indent="0">
              <a:buNone/>
            </a:pPr>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'The Person does not have a Heart Disease'</a:t>
            </a:r>
            <a:r>
              <a:rPr lang="en-US" sz="1200" b="0" dirty="0">
                <a:solidFill>
                  <a:srgbClr val="000000"/>
                </a:solidFill>
                <a:effectLst/>
                <a:latin typeface="Courier New" panose="02070309020205020404" pitchFamily="49" charset="0"/>
              </a:rPr>
              <a:t>)</a:t>
            </a:r>
          </a:p>
          <a:p>
            <a:pPr marL="114300" indent="0">
              <a:buNone/>
            </a:pPr>
            <a:r>
              <a:rPr lang="en-US" sz="1200" b="0" dirty="0">
                <a:solidFill>
                  <a:srgbClr val="AF00DB"/>
                </a:solidFill>
                <a:effectLst/>
                <a:latin typeface="Courier New" panose="02070309020205020404" pitchFamily="49" charset="0"/>
              </a:rPr>
              <a:t>else</a:t>
            </a:r>
            <a:r>
              <a:rPr lang="en-US" sz="1200" b="0" dirty="0">
                <a:solidFill>
                  <a:srgbClr val="000000"/>
                </a:solidFill>
                <a:effectLst/>
                <a:latin typeface="Courier New" panose="02070309020205020404" pitchFamily="49" charset="0"/>
              </a:rPr>
              <a:t>:</a:t>
            </a:r>
          </a:p>
          <a:p>
            <a:pPr marL="114300" indent="0">
              <a:buNone/>
            </a:pPr>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'The Person has Heart Disease’</a:t>
            </a:r>
            <a:r>
              <a:rPr lang="en-US" sz="1200" b="0" dirty="0">
                <a:solidFill>
                  <a:srgbClr val="000000"/>
                </a:solidFill>
                <a:effectLst/>
                <a:latin typeface="Courier New" panose="02070309020205020404" pitchFamily="49" charset="0"/>
              </a:rPr>
              <a:t>)</a:t>
            </a:r>
          </a:p>
          <a:p>
            <a:pPr marL="114300" indent="0">
              <a:buNone/>
            </a:pPr>
            <a:endParaRPr lang="en-US" sz="1200" b="0" dirty="0">
              <a:solidFill>
                <a:srgbClr val="000000"/>
              </a:solidFill>
              <a:effectLst/>
              <a:latin typeface="Courier New" panose="02070309020205020404" pitchFamily="49" charset="0"/>
            </a:endParaRPr>
          </a:p>
          <a:p>
            <a:pPr marL="114300" indent="0">
              <a:buNone/>
            </a:pP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pickle</a:t>
            </a:r>
          </a:p>
          <a:p>
            <a:pPr marL="114300" indent="0">
              <a:buNone/>
            </a:pPr>
            <a:r>
              <a:rPr lang="en-IN" sz="1200" b="0" dirty="0">
                <a:solidFill>
                  <a:srgbClr val="000000"/>
                </a:solidFill>
                <a:effectLst/>
                <a:latin typeface="Courier New" panose="02070309020205020404" pitchFamily="49" charset="0"/>
              </a:rPr>
              <a:t>filename = </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heart_disease_model.sav</a:t>
            </a:r>
            <a:r>
              <a:rPr lang="en-IN" sz="1200" b="0" dirty="0">
                <a:solidFill>
                  <a:srgbClr val="A31515"/>
                </a:solidFill>
                <a:effectLst/>
                <a:latin typeface="Courier New" panose="02070309020205020404" pitchFamily="49" charset="0"/>
              </a:rPr>
              <a:t>'</a:t>
            </a:r>
            <a:endParaRPr lang="en-IN" sz="1200" b="0" dirty="0">
              <a:solidFill>
                <a:srgbClr val="000000"/>
              </a:solidFill>
              <a:effectLst/>
              <a:latin typeface="Courier New" panose="02070309020205020404" pitchFamily="49" charset="0"/>
            </a:endParaRPr>
          </a:p>
          <a:p>
            <a:pPr marL="114300" indent="0">
              <a:buNone/>
            </a:pPr>
            <a:r>
              <a:rPr lang="en-IN" sz="1200" b="0" dirty="0" err="1">
                <a:solidFill>
                  <a:srgbClr val="000000"/>
                </a:solidFill>
                <a:effectLst/>
                <a:latin typeface="Courier New" panose="02070309020205020404" pitchFamily="49" charset="0"/>
              </a:rPr>
              <a:t>pickle.dump</a:t>
            </a:r>
            <a:r>
              <a:rPr lang="en-IN" sz="1200" b="0" dirty="0">
                <a:solidFill>
                  <a:srgbClr val="000000"/>
                </a:solidFill>
                <a:effectLst/>
                <a:latin typeface="Courier New" panose="02070309020205020404" pitchFamily="49" charset="0"/>
              </a:rPr>
              <a:t>(model, </a:t>
            </a:r>
            <a:r>
              <a:rPr lang="en-IN" sz="1200" b="0" dirty="0">
                <a:solidFill>
                  <a:srgbClr val="795E26"/>
                </a:solidFill>
                <a:effectLst/>
                <a:latin typeface="Courier New" panose="02070309020205020404" pitchFamily="49" charset="0"/>
              </a:rPr>
              <a:t>open</a:t>
            </a:r>
            <a:r>
              <a:rPr lang="en-IN" sz="1200" b="0" dirty="0">
                <a:solidFill>
                  <a:srgbClr val="000000"/>
                </a:solidFill>
                <a:effectLst/>
                <a:latin typeface="Courier New" panose="02070309020205020404" pitchFamily="49" charset="0"/>
              </a:rPr>
              <a:t>(filename, </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wb</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a:t>
            </a:r>
          </a:p>
          <a:p>
            <a:pPr marL="114300" indent="0">
              <a:buNone/>
            </a:pPr>
            <a:r>
              <a:rPr lang="en-IN" sz="1200" b="0" dirty="0" err="1">
                <a:solidFill>
                  <a:srgbClr val="000000"/>
                </a:solidFill>
                <a:effectLst/>
                <a:latin typeface="Courier New" panose="02070309020205020404" pitchFamily="49" charset="0"/>
              </a:rPr>
              <a:t>loaded_model</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pickle.load</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open</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heart_disease_model.sav</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 </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rb</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a:t>
            </a:r>
          </a:p>
          <a:p>
            <a:pPr marL="114300" indent="0">
              <a:buNone/>
            </a:pPr>
            <a:r>
              <a:rPr lang="en-IN" sz="1200" b="0" dirty="0">
                <a:solidFill>
                  <a:srgbClr val="AF00DB"/>
                </a:solidFill>
                <a:effectLst/>
                <a:latin typeface="Courier New" panose="02070309020205020404" pitchFamily="49" charset="0"/>
              </a:rPr>
              <a:t>for</a:t>
            </a:r>
            <a:r>
              <a:rPr lang="en-IN" sz="1200" b="0" dirty="0">
                <a:solidFill>
                  <a:srgbClr val="000000"/>
                </a:solidFill>
                <a:effectLst/>
                <a:latin typeface="Courier New" panose="02070309020205020404" pitchFamily="49" charset="0"/>
              </a:rPr>
              <a:t> column </a:t>
            </a:r>
            <a:r>
              <a:rPr lang="en-IN" sz="1200" b="0" dirty="0">
                <a:solidFill>
                  <a:srgbClr val="0000FF"/>
                </a:solidFill>
                <a:effectLst/>
                <a:latin typeface="Courier New" panose="02070309020205020404" pitchFamily="49" charset="0"/>
              </a:rPr>
              <a:t>in</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X.columns</a:t>
            </a:r>
            <a:r>
              <a:rPr lang="en-IN" sz="1200" b="0" dirty="0">
                <a:solidFill>
                  <a:srgbClr val="000000"/>
                </a:solidFill>
                <a:effectLst/>
                <a:latin typeface="Courier New" panose="02070309020205020404" pitchFamily="49" charset="0"/>
              </a:rPr>
              <a:t>:</a:t>
            </a:r>
          </a:p>
          <a:p>
            <a:pPr marL="114300" indent="0">
              <a:buNone/>
            </a:pP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print</a:t>
            </a:r>
            <a:r>
              <a:rPr lang="en-IN" sz="1200" b="0" dirty="0">
                <a:solidFill>
                  <a:srgbClr val="000000"/>
                </a:solidFill>
                <a:effectLst/>
                <a:latin typeface="Courier New" panose="02070309020205020404" pitchFamily="49" charset="0"/>
              </a:rPr>
              <a:t>(column)</a:t>
            </a:r>
          </a:p>
          <a:p>
            <a:pPr marL="114300" indent="0">
              <a:buNone/>
            </a:pPr>
            <a:endParaRPr lang="en-IN" dirty="0"/>
          </a:p>
        </p:txBody>
      </p:sp>
    </p:spTree>
    <p:extLst>
      <p:ext uri="{BB962C8B-B14F-4D97-AF65-F5344CB8AC3E}">
        <p14:creationId xmlns:p14="http://schemas.microsoft.com/office/powerpoint/2010/main" val="1096208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2051A3-3B7E-930B-061B-E806AB896DB7}"/>
              </a:ext>
            </a:extLst>
          </p:cNvPr>
          <p:cNvSpPr>
            <a:spLocks noGrp="1"/>
          </p:cNvSpPr>
          <p:nvPr>
            <p:ph type="body" idx="1"/>
          </p:nvPr>
        </p:nvSpPr>
        <p:spPr>
          <a:xfrm>
            <a:off x="311700" y="325677"/>
            <a:ext cx="8520600" cy="4243198"/>
          </a:xfrm>
        </p:spPr>
        <p:txBody>
          <a:bodyPr>
            <a:normAutofit/>
          </a:bodyPr>
          <a:lstStyle/>
          <a:p>
            <a:pPr marL="114300" indent="0">
              <a:buNone/>
            </a:pPr>
            <a:r>
              <a:rPr lang="en-IN" sz="1200" dirty="0">
                <a:latin typeface="Courier New" panose="02070309020205020404" pitchFamily="49" charset="0"/>
                <a:cs typeface="Courier New" panose="02070309020205020404" pitchFamily="49" charset="0"/>
              </a:rPr>
              <a:t>#Diabetes</a:t>
            </a:r>
          </a:p>
          <a:p>
            <a:pPr marL="114300" indent="0">
              <a:buNone/>
            </a:pP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numpy</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as</a:t>
            </a:r>
            <a:r>
              <a:rPr lang="en-IN" sz="1200" b="0" dirty="0">
                <a:solidFill>
                  <a:srgbClr val="000000"/>
                </a:solidFill>
                <a:effectLst/>
                <a:latin typeface="Courier New" panose="02070309020205020404" pitchFamily="49" charset="0"/>
              </a:rPr>
              <a:t> np</a:t>
            </a:r>
          </a:p>
          <a:p>
            <a:pPr marL="114300" indent="0">
              <a:buNone/>
            </a:pP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pandas </a:t>
            </a:r>
            <a:r>
              <a:rPr lang="en-IN" sz="1200" b="0" dirty="0">
                <a:solidFill>
                  <a:srgbClr val="AF00DB"/>
                </a:solidFill>
                <a:effectLst/>
                <a:latin typeface="Courier New" panose="02070309020205020404" pitchFamily="49" charset="0"/>
              </a:rPr>
              <a:t>as</a:t>
            </a:r>
            <a:r>
              <a:rPr lang="en-IN" sz="1200" b="0" dirty="0">
                <a:solidFill>
                  <a:srgbClr val="000000"/>
                </a:solidFill>
                <a:effectLst/>
                <a:latin typeface="Courier New" panose="02070309020205020404" pitchFamily="49" charset="0"/>
              </a:rPr>
              <a:t> pd</a:t>
            </a:r>
          </a:p>
          <a:p>
            <a:pPr marL="114300" indent="0">
              <a:buNone/>
            </a:pPr>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sklearn.model_selection</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train_test_split</a:t>
            </a:r>
            <a:endParaRPr lang="en-IN" sz="1200" b="0" dirty="0">
              <a:solidFill>
                <a:srgbClr val="000000"/>
              </a:solidFill>
              <a:effectLst/>
              <a:latin typeface="Courier New" panose="02070309020205020404" pitchFamily="49" charset="0"/>
            </a:endParaRPr>
          </a:p>
          <a:p>
            <a:pPr marL="114300" indent="0">
              <a:buNone/>
            </a:pPr>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svm</a:t>
            </a:r>
            <a:endParaRPr lang="en-IN" sz="1200" b="0" dirty="0">
              <a:solidFill>
                <a:srgbClr val="000000"/>
              </a:solidFill>
              <a:effectLst/>
              <a:latin typeface="Courier New" panose="02070309020205020404" pitchFamily="49" charset="0"/>
            </a:endParaRPr>
          </a:p>
          <a:p>
            <a:pPr marL="114300" indent="0">
              <a:buNone/>
            </a:pPr>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sklearn.metrics</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accuracy_score</a:t>
            </a:r>
            <a:endParaRPr lang="en-IN" sz="1200" b="0" dirty="0">
              <a:solidFill>
                <a:srgbClr val="000000"/>
              </a:solidFill>
              <a:effectLst/>
              <a:latin typeface="Courier New" panose="02070309020205020404" pitchFamily="49" charset="0"/>
            </a:endParaRPr>
          </a:p>
          <a:p>
            <a:pPr marL="114300" indent="0">
              <a:buNone/>
            </a:pPr>
            <a:r>
              <a:rPr lang="en-IN" sz="1200" b="0" dirty="0" err="1">
                <a:solidFill>
                  <a:srgbClr val="000000"/>
                </a:solidFill>
                <a:effectLst/>
                <a:latin typeface="Courier New" panose="02070309020205020404" pitchFamily="49" charset="0"/>
              </a:rPr>
              <a:t>diabetes_dataset</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pd.read_csv</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'/content/diabetes.csv'</a:t>
            </a:r>
            <a:r>
              <a:rPr lang="en-IN" sz="1200" b="0" dirty="0">
                <a:solidFill>
                  <a:srgbClr val="000000"/>
                </a:solidFill>
                <a:effectLst/>
                <a:latin typeface="Courier New" panose="02070309020205020404" pitchFamily="49" charset="0"/>
              </a:rPr>
              <a:t>) </a:t>
            </a:r>
          </a:p>
          <a:p>
            <a:pPr marL="114300" indent="0">
              <a:buNone/>
            </a:pPr>
            <a:r>
              <a:rPr lang="en-IN" sz="1200" b="0" dirty="0" err="1">
                <a:solidFill>
                  <a:srgbClr val="000000"/>
                </a:solidFill>
                <a:effectLst/>
                <a:latin typeface="Courier New" panose="02070309020205020404" pitchFamily="49" charset="0"/>
              </a:rPr>
              <a:t>diabetes_dataset.head</a:t>
            </a:r>
            <a:r>
              <a:rPr lang="en-IN" sz="1200" b="0" dirty="0">
                <a:solidFill>
                  <a:srgbClr val="000000"/>
                </a:solidFill>
                <a:effectLst/>
                <a:latin typeface="Courier New" panose="02070309020205020404" pitchFamily="49" charset="0"/>
              </a:rPr>
              <a:t>()</a:t>
            </a:r>
          </a:p>
          <a:p>
            <a:pPr marL="114300" indent="0">
              <a:buNone/>
            </a:pPr>
            <a:r>
              <a:rPr lang="en-IN" sz="1200" b="0" dirty="0" err="1">
                <a:solidFill>
                  <a:srgbClr val="000000"/>
                </a:solidFill>
                <a:effectLst/>
                <a:latin typeface="Courier New" panose="02070309020205020404" pitchFamily="49" charset="0"/>
              </a:rPr>
              <a:t>diabetes_dataset.shape</a:t>
            </a:r>
            <a:endParaRPr lang="en-IN" sz="1200" b="0" dirty="0">
              <a:solidFill>
                <a:srgbClr val="000000"/>
              </a:solidFill>
              <a:effectLst/>
              <a:latin typeface="Courier New" panose="02070309020205020404" pitchFamily="49" charset="0"/>
            </a:endParaRPr>
          </a:p>
          <a:p>
            <a:pPr marL="114300" indent="0">
              <a:buNone/>
            </a:pPr>
            <a:r>
              <a:rPr lang="en-IN" sz="1200" b="0" dirty="0" err="1">
                <a:solidFill>
                  <a:srgbClr val="000000"/>
                </a:solidFill>
                <a:effectLst/>
                <a:latin typeface="Courier New" panose="02070309020205020404" pitchFamily="49" charset="0"/>
              </a:rPr>
              <a:t>diabetes_dataset.describe</a:t>
            </a:r>
            <a:r>
              <a:rPr lang="en-IN" sz="1200" b="0" dirty="0">
                <a:solidFill>
                  <a:srgbClr val="000000"/>
                </a:solidFill>
                <a:effectLst/>
                <a:latin typeface="Courier New" panose="02070309020205020404" pitchFamily="49" charset="0"/>
              </a:rPr>
              <a:t>()</a:t>
            </a:r>
          </a:p>
          <a:p>
            <a:pPr marL="114300" indent="0">
              <a:buNone/>
            </a:pPr>
            <a:r>
              <a:rPr lang="en-US" sz="1200" b="0" dirty="0" err="1">
                <a:solidFill>
                  <a:srgbClr val="000000"/>
                </a:solidFill>
                <a:effectLst/>
                <a:latin typeface="Courier New" panose="02070309020205020404" pitchFamily="49" charset="0"/>
              </a:rPr>
              <a:t>diabetes_dataset</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'Outcome'</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value_counts</a:t>
            </a:r>
            <a:r>
              <a:rPr lang="en-US" sz="1200" b="0" dirty="0">
                <a:solidFill>
                  <a:srgbClr val="000000"/>
                </a:solidFill>
                <a:effectLst/>
                <a:latin typeface="Courier New" panose="02070309020205020404" pitchFamily="49" charset="0"/>
              </a:rPr>
              <a:t>()</a:t>
            </a:r>
          </a:p>
          <a:p>
            <a:pPr marL="114300" indent="0">
              <a:buNone/>
            </a:pPr>
            <a:r>
              <a:rPr lang="en-IN" sz="1200" b="0" dirty="0" err="1">
                <a:solidFill>
                  <a:srgbClr val="000000"/>
                </a:solidFill>
                <a:effectLst/>
                <a:latin typeface="Courier New" panose="02070309020205020404" pitchFamily="49" charset="0"/>
              </a:rPr>
              <a:t>diabetes_dataset.groupby</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'Outcome'</a:t>
            </a:r>
            <a:r>
              <a:rPr lang="en-IN" sz="1200" b="0" dirty="0">
                <a:solidFill>
                  <a:srgbClr val="000000"/>
                </a:solidFill>
                <a:effectLst/>
                <a:latin typeface="Courier New" panose="02070309020205020404" pitchFamily="49" charset="0"/>
              </a:rPr>
              <a:t>).mean()</a:t>
            </a:r>
          </a:p>
          <a:p>
            <a:pPr marL="114300" indent="0">
              <a:buNone/>
            </a:pPr>
            <a:r>
              <a:rPr lang="en-IN" sz="1200" b="0" dirty="0">
                <a:solidFill>
                  <a:srgbClr val="000000"/>
                </a:solidFill>
                <a:effectLst/>
                <a:latin typeface="Courier New" panose="02070309020205020404" pitchFamily="49" charset="0"/>
              </a:rPr>
              <a:t>X = </a:t>
            </a:r>
            <a:r>
              <a:rPr lang="en-IN" sz="1200" b="0" dirty="0" err="1">
                <a:solidFill>
                  <a:srgbClr val="000000"/>
                </a:solidFill>
                <a:effectLst/>
                <a:latin typeface="Courier New" panose="02070309020205020404" pitchFamily="49" charset="0"/>
              </a:rPr>
              <a:t>diabetes_dataset.drop</a:t>
            </a:r>
            <a:r>
              <a:rPr lang="en-IN" sz="1200" b="0" dirty="0">
                <a:solidFill>
                  <a:srgbClr val="000000"/>
                </a:solidFill>
                <a:effectLst/>
                <a:latin typeface="Courier New" panose="02070309020205020404" pitchFamily="49" charset="0"/>
              </a:rPr>
              <a:t>(columns = </a:t>
            </a:r>
            <a:r>
              <a:rPr lang="en-IN" sz="1200" b="0" dirty="0">
                <a:solidFill>
                  <a:srgbClr val="A31515"/>
                </a:solidFill>
                <a:effectLst/>
                <a:latin typeface="Courier New" panose="02070309020205020404" pitchFamily="49" charset="0"/>
              </a:rPr>
              <a:t>'Outcome'</a:t>
            </a:r>
            <a:r>
              <a:rPr lang="en-IN" sz="1200" b="0" dirty="0">
                <a:solidFill>
                  <a:srgbClr val="000000"/>
                </a:solidFill>
                <a:effectLst/>
                <a:latin typeface="Courier New" panose="02070309020205020404" pitchFamily="49" charset="0"/>
              </a:rPr>
              <a:t>, axis=</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pPr marL="114300" indent="0">
              <a:buNone/>
            </a:pPr>
            <a:r>
              <a:rPr lang="en-IN" sz="1200" b="0" dirty="0">
                <a:solidFill>
                  <a:srgbClr val="000000"/>
                </a:solidFill>
                <a:effectLst/>
                <a:latin typeface="Courier New" panose="02070309020205020404" pitchFamily="49" charset="0"/>
              </a:rPr>
              <a:t>Y = </a:t>
            </a:r>
            <a:r>
              <a:rPr lang="en-IN" sz="1200" b="0" dirty="0" err="1">
                <a:solidFill>
                  <a:srgbClr val="000000"/>
                </a:solidFill>
                <a:effectLst/>
                <a:latin typeface="Courier New" panose="02070309020205020404" pitchFamily="49" charset="0"/>
              </a:rPr>
              <a:t>diabetes_dataset</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'Outcome’</a:t>
            </a:r>
            <a:r>
              <a:rPr lang="en-IN" sz="1200" b="0" dirty="0">
                <a:solidFill>
                  <a:srgbClr val="000000"/>
                </a:solidFill>
                <a:effectLst/>
                <a:latin typeface="Courier New" panose="02070309020205020404" pitchFamily="49" charset="0"/>
              </a:rPr>
              <a:t>]</a:t>
            </a:r>
          </a:p>
          <a:p>
            <a:pPr marL="114300" indent="0">
              <a:buNone/>
            </a:pPr>
            <a:r>
              <a:rPr lang="en-US" sz="1200" b="0" dirty="0" err="1">
                <a:solidFill>
                  <a:srgbClr val="000000"/>
                </a:solidFill>
                <a:effectLst/>
                <a:latin typeface="Courier New" panose="02070309020205020404" pitchFamily="49" charset="0"/>
              </a:rPr>
              <a:t>X_train</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X_test</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Y_train</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Y_test</a:t>
            </a:r>
            <a:r>
              <a:rPr lang="en-US" sz="1200" b="0" dirty="0">
                <a:solidFill>
                  <a:srgbClr val="000000"/>
                </a:solidFill>
                <a:effectLst/>
                <a:latin typeface="Courier New" panose="02070309020205020404" pitchFamily="49" charset="0"/>
              </a:rPr>
              <a:t> = </a:t>
            </a:r>
            <a:r>
              <a:rPr lang="en-US" sz="1200" b="0" dirty="0" err="1">
                <a:solidFill>
                  <a:srgbClr val="000000"/>
                </a:solidFill>
                <a:effectLst/>
                <a:latin typeface="Courier New" panose="02070309020205020404" pitchFamily="49" charset="0"/>
              </a:rPr>
              <a:t>train_test_split</a:t>
            </a:r>
            <a:r>
              <a:rPr lang="en-US" sz="1200" b="0" dirty="0">
                <a:solidFill>
                  <a:srgbClr val="000000"/>
                </a:solidFill>
                <a:effectLst/>
                <a:latin typeface="Courier New" panose="02070309020205020404" pitchFamily="49" charset="0"/>
              </a:rPr>
              <a:t>(X,Y, </a:t>
            </a:r>
            <a:r>
              <a:rPr lang="en-US" sz="1200" b="0" dirty="0" err="1">
                <a:solidFill>
                  <a:srgbClr val="000000"/>
                </a:solidFill>
                <a:effectLst/>
                <a:latin typeface="Courier New" panose="02070309020205020404" pitchFamily="49" charset="0"/>
              </a:rPr>
              <a:t>test_size</a:t>
            </a:r>
            <a:r>
              <a:rPr lang="en-US" sz="1200" b="0" dirty="0">
                <a:solidFill>
                  <a:srgbClr val="000000"/>
                </a:solidFill>
                <a:effectLst/>
                <a:latin typeface="Courier New" panose="02070309020205020404" pitchFamily="49" charset="0"/>
              </a:rPr>
              <a:t> = </a:t>
            </a:r>
            <a:r>
              <a:rPr lang="en-US" sz="1200" b="0" dirty="0">
                <a:solidFill>
                  <a:srgbClr val="098156"/>
                </a:solidFill>
                <a:effectLst/>
                <a:latin typeface="Courier New" panose="02070309020205020404" pitchFamily="49" charset="0"/>
              </a:rPr>
              <a:t>0.2</a:t>
            </a:r>
            <a:r>
              <a:rPr lang="en-US" sz="1200" b="0" dirty="0">
                <a:solidFill>
                  <a:srgbClr val="000000"/>
                </a:solidFill>
                <a:effectLst/>
                <a:latin typeface="Courier New" panose="02070309020205020404" pitchFamily="49" charset="0"/>
              </a:rPr>
              <a:t>, stratify=Y, </a:t>
            </a:r>
            <a:r>
              <a:rPr lang="en-US" sz="1200" b="0" dirty="0" err="1">
                <a:solidFill>
                  <a:srgbClr val="000000"/>
                </a:solidFill>
                <a:effectLst/>
                <a:latin typeface="Courier New" panose="02070309020205020404" pitchFamily="49" charset="0"/>
              </a:rPr>
              <a:t>random_state</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2</a:t>
            </a:r>
            <a:r>
              <a:rPr lang="en-US" sz="1200" b="0" dirty="0">
                <a:solidFill>
                  <a:srgbClr val="000000"/>
                </a:solidFill>
                <a:effectLst/>
                <a:latin typeface="Courier New" panose="02070309020205020404" pitchFamily="49" charset="0"/>
              </a:rPr>
              <a:t>)</a:t>
            </a:r>
          </a:p>
          <a:p>
            <a:pPr marL="114300" indent="0">
              <a:buNone/>
            </a:pPr>
            <a:r>
              <a:rPr lang="en-IN" sz="1200" b="0" dirty="0">
                <a:solidFill>
                  <a:srgbClr val="795E26"/>
                </a:solidFill>
                <a:effectLst/>
                <a:latin typeface="Courier New" panose="02070309020205020404" pitchFamily="49" charset="0"/>
              </a:rPr>
              <a:t>print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X.shape</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X_train.shape</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X_test.shape</a:t>
            </a:r>
            <a:r>
              <a:rPr lang="en-IN" sz="1200" b="0" dirty="0">
                <a:solidFill>
                  <a:srgbClr val="000000"/>
                </a:solidFill>
                <a:effectLst/>
                <a:latin typeface="Courier New" panose="02070309020205020404" pitchFamily="49" charset="0"/>
              </a:rPr>
              <a:t>)</a:t>
            </a:r>
          </a:p>
          <a:p>
            <a:pPr marL="114300" indent="0">
              <a:buNone/>
            </a:pPr>
            <a:r>
              <a:rPr lang="en-IN" sz="1200" b="0" dirty="0">
                <a:solidFill>
                  <a:srgbClr val="000000"/>
                </a:solidFill>
                <a:effectLst/>
                <a:latin typeface="Courier New" panose="02070309020205020404" pitchFamily="49" charset="0"/>
              </a:rPr>
              <a:t>classifier = </a:t>
            </a:r>
            <a:r>
              <a:rPr lang="en-IN" sz="1200" b="0" dirty="0" err="1">
                <a:solidFill>
                  <a:srgbClr val="000000"/>
                </a:solidFill>
                <a:effectLst/>
                <a:latin typeface="Courier New" panose="02070309020205020404" pitchFamily="49" charset="0"/>
              </a:rPr>
              <a:t>svm.SVC</a:t>
            </a:r>
            <a:r>
              <a:rPr lang="en-IN" sz="1200" b="0" dirty="0">
                <a:solidFill>
                  <a:srgbClr val="000000"/>
                </a:solidFill>
                <a:effectLst/>
                <a:latin typeface="Courier New" panose="02070309020205020404" pitchFamily="49" charset="0"/>
              </a:rPr>
              <a:t>(kernel=</a:t>
            </a:r>
            <a:r>
              <a:rPr lang="en-IN" sz="1200" b="0" dirty="0">
                <a:solidFill>
                  <a:srgbClr val="A31515"/>
                </a:solidFill>
                <a:effectLst/>
                <a:latin typeface="Courier New" panose="02070309020205020404" pitchFamily="49" charset="0"/>
              </a:rPr>
              <a:t>'linear'</a:t>
            </a:r>
            <a:r>
              <a:rPr lang="en-IN" sz="1200" b="0" dirty="0">
                <a:solidFill>
                  <a:srgbClr val="000000"/>
                </a:solidFill>
                <a:effectLst/>
                <a:latin typeface="Courier New" panose="02070309020205020404" pitchFamily="49" charset="0"/>
              </a:rPr>
              <a:t>)</a:t>
            </a:r>
          </a:p>
          <a:p>
            <a:pPr marL="114300" indent="0">
              <a:buNone/>
            </a:pPr>
            <a:r>
              <a:rPr lang="fr-FR" sz="1200" b="0" dirty="0" err="1">
                <a:solidFill>
                  <a:srgbClr val="000000"/>
                </a:solidFill>
                <a:effectLst/>
                <a:latin typeface="Courier New" panose="02070309020205020404" pitchFamily="49" charset="0"/>
              </a:rPr>
              <a:t>classifier.fit</a:t>
            </a:r>
            <a:r>
              <a:rPr lang="fr-FR" sz="1200" b="0" dirty="0">
                <a:solidFill>
                  <a:srgbClr val="000000"/>
                </a:solidFill>
                <a:effectLst/>
                <a:latin typeface="Courier New" panose="02070309020205020404" pitchFamily="49" charset="0"/>
              </a:rPr>
              <a:t>(</a:t>
            </a:r>
            <a:r>
              <a:rPr lang="fr-FR" sz="1200" b="0" dirty="0" err="1">
                <a:solidFill>
                  <a:srgbClr val="000000"/>
                </a:solidFill>
                <a:effectLst/>
                <a:latin typeface="Courier New" panose="02070309020205020404" pitchFamily="49" charset="0"/>
              </a:rPr>
              <a:t>X_train</a:t>
            </a:r>
            <a:r>
              <a:rPr lang="fr-FR" sz="1200" b="0" dirty="0">
                <a:solidFill>
                  <a:srgbClr val="000000"/>
                </a:solidFill>
                <a:effectLst/>
                <a:latin typeface="Courier New" panose="02070309020205020404" pitchFamily="49" charset="0"/>
              </a:rPr>
              <a:t>, </a:t>
            </a:r>
            <a:r>
              <a:rPr lang="fr-FR" sz="1200" b="0" dirty="0" err="1">
                <a:solidFill>
                  <a:srgbClr val="000000"/>
                </a:solidFill>
                <a:effectLst/>
                <a:latin typeface="Courier New" panose="02070309020205020404" pitchFamily="49" charset="0"/>
              </a:rPr>
              <a:t>Y_train</a:t>
            </a:r>
            <a:r>
              <a:rPr lang="fr-FR" sz="1200" b="0" dirty="0">
                <a:solidFill>
                  <a:srgbClr val="000000"/>
                </a:solidFill>
                <a:effectLst/>
                <a:latin typeface="Courier New" panose="02070309020205020404" pitchFamily="49" charset="0"/>
              </a:rPr>
              <a:t>)</a:t>
            </a:r>
          </a:p>
          <a:p>
            <a:pPr marL="114300" indent="0">
              <a:buNone/>
            </a:pPr>
            <a:endParaRPr lang="en-IN" sz="1200" b="0" dirty="0">
              <a:solidFill>
                <a:srgbClr val="000000"/>
              </a:solidFill>
              <a:effectLst/>
              <a:latin typeface="Courier New" panose="02070309020205020404" pitchFamily="49" charset="0"/>
            </a:endParaRPr>
          </a:p>
          <a:p>
            <a:pPr marL="114300" indent="0">
              <a:buNone/>
            </a:pPr>
            <a:endParaRPr lang="en-IN"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76572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B5BCA8-F99F-7481-4C16-AF60886D0D49}"/>
              </a:ext>
            </a:extLst>
          </p:cNvPr>
          <p:cNvSpPr>
            <a:spLocks noGrp="1"/>
          </p:cNvSpPr>
          <p:nvPr>
            <p:ph type="body" idx="1"/>
          </p:nvPr>
        </p:nvSpPr>
        <p:spPr>
          <a:xfrm>
            <a:off x="311700" y="363255"/>
            <a:ext cx="8520600" cy="4205620"/>
          </a:xfrm>
        </p:spPr>
        <p:txBody>
          <a:bodyPr>
            <a:normAutofit fontScale="92500" lnSpcReduction="10000"/>
          </a:bodyPr>
          <a:lstStyle/>
          <a:p>
            <a:pPr marL="114300" indent="0">
              <a:buNone/>
            </a:pPr>
            <a:r>
              <a:rPr lang="en-IN" sz="1200" b="0" dirty="0" err="1">
                <a:solidFill>
                  <a:srgbClr val="000000"/>
                </a:solidFill>
                <a:effectLst/>
                <a:latin typeface="Courier New" panose="02070309020205020404" pitchFamily="49" charset="0"/>
              </a:rPr>
              <a:t>X_train_prediction</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classifier.predict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X_train</a:t>
            </a:r>
            <a:r>
              <a:rPr lang="en-IN" sz="1200" b="0" dirty="0">
                <a:solidFill>
                  <a:srgbClr val="000000"/>
                </a:solidFill>
                <a:effectLst/>
                <a:latin typeface="Courier New" panose="02070309020205020404" pitchFamily="49" charset="0"/>
              </a:rPr>
              <a:t>)</a:t>
            </a:r>
          </a:p>
          <a:p>
            <a:pPr marL="114300" indent="0">
              <a:buNone/>
            </a:pPr>
            <a:r>
              <a:rPr lang="en-IN" sz="1200" b="0" dirty="0" err="1">
                <a:solidFill>
                  <a:srgbClr val="000000"/>
                </a:solidFill>
                <a:effectLst/>
                <a:latin typeface="Courier New" panose="02070309020205020404" pitchFamily="49" charset="0"/>
              </a:rPr>
              <a:t>training_data_accuracy</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accuracy_score</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X_train_prediction</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Y_train</a:t>
            </a:r>
            <a:r>
              <a:rPr lang="en-IN" sz="1200" b="0" dirty="0">
                <a:solidFill>
                  <a:srgbClr val="000000"/>
                </a:solidFill>
                <a:effectLst/>
                <a:latin typeface="Courier New" panose="02070309020205020404" pitchFamily="49" charset="0"/>
              </a:rPr>
              <a:t>)</a:t>
            </a:r>
          </a:p>
          <a:p>
            <a:pPr marL="114300" indent="0">
              <a:buNone/>
            </a:pPr>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'Accuracy score of the training data : '</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training_data_accuracy</a:t>
            </a:r>
            <a:r>
              <a:rPr lang="en-US" sz="1200" b="0" dirty="0">
                <a:solidFill>
                  <a:srgbClr val="000000"/>
                </a:solidFill>
                <a:effectLst/>
                <a:latin typeface="Courier New" panose="02070309020205020404" pitchFamily="49" charset="0"/>
              </a:rPr>
              <a:t>)</a:t>
            </a:r>
          </a:p>
          <a:p>
            <a:pPr marL="114300" indent="0">
              <a:buNone/>
            </a:pPr>
            <a:r>
              <a:rPr lang="en-US" sz="1200" b="0" dirty="0" err="1">
                <a:solidFill>
                  <a:srgbClr val="000000"/>
                </a:solidFill>
                <a:effectLst/>
                <a:latin typeface="Courier New" panose="02070309020205020404" pitchFamily="49" charset="0"/>
              </a:rPr>
              <a:t>X_test_prediction</a:t>
            </a:r>
            <a:r>
              <a:rPr lang="en-US" sz="1200" b="0" dirty="0">
                <a:solidFill>
                  <a:srgbClr val="000000"/>
                </a:solidFill>
                <a:effectLst/>
                <a:latin typeface="Courier New" panose="02070309020205020404" pitchFamily="49" charset="0"/>
              </a:rPr>
              <a:t> = </a:t>
            </a:r>
            <a:r>
              <a:rPr lang="en-US" sz="1200" b="0" dirty="0" err="1">
                <a:solidFill>
                  <a:srgbClr val="000000"/>
                </a:solidFill>
                <a:effectLst/>
                <a:latin typeface="Courier New" panose="02070309020205020404" pitchFamily="49" charset="0"/>
              </a:rPr>
              <a:t>classifier.predict</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X_test</a:t>
            </a:r>
            <a:r>
              <a:rPr lang="en-US" sz="1200" b="0" dirty="0">
                <a:solidFill>
                  <a:srgbClr val="000000"/>
                </a:solidFill>
                <a:effectLst/>
                <a:latin typeface="Courier New" panose="02070309020205020404" pitchFamily="49" charset="0"/>
              </a:rPr>
              <a:t>)</a:t>
            </a:r>
          </a:p>
          <a:p>
            <a:pPr marL="114300" indent="0">
              <a:buNone/>
            </a:pPr>
            <a:r>
              <a:rPr lang="en-US" sz="1200" b="0" dirty="0" err="1">
                <a:solidFill>
                  <a:srgbClr val="000000"/>
                </a:solidFill>
                <a:effectLst/>
                <a:latin typeface="Courier New" panose="02070309020205020404" pitchFamily="49" charset="0"/>
              </a:rPr>
              <a:t>test_data_accuracy</a:t>
            </a:r>
            <a:r>
              <a:rPr lang="en-US" sz="1200" b="0" dirty="0">
                <a:solidFill>
                  <a:srgbClr val="000000"/>
                </a:solidFill>
                <a:effectLst/>
                <a:latin typeface="Courier New" panose="02070309020205020404" pitchFamily="49" charset="0"/>
              </a:rPr>
              <a:t> = </a:t>
            </a:r>
            <a:r>
              <a:rPr lang="en-US" sz="1200" b="0" dirty="0" err="1">
                <a:solidFill>
                  <a:srgbClr val="000000"/>
                </a:solidFill>
                <a:effectLst/>
                <a:latin typeface="Courier New" panose="02070309020205020404" pitchFamily="49" charset="0"/>
              </a:rPr>
              <a:t>accuracy_score</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X_test_prediction</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Y_test</a:t>
            </a:r>
            <a:r>
              <a:rPr lang="en-US" sz="1200" b="0" dirty="0">
                <a:solidFill>
                  <a:srgbClr val="000000"/>
                </a:solidFill>
                <a:effectLst/>
                <a:latin typeface="Courier New" panose="02070309020205020404" pitchFamily="49" charset="0"/>
              </a:rPr>
              <a:t>)</a:t>
            </a:r>
          </a:p>
          <a:p>
            <a:pPr marL="114300" indent="0">
              <a:buNone/>
            </a:pPr>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'Accuracy score of the test data : '</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test_data_accuracy</a:t>
            </a:r>
            <a:r>
              <a:rPr lang="en-US" sz="1200" b="0" dirty="0">
                <a:solidFill>
                  <a:srgbClr val="000000"/>
                </a:solidFill>
                <a:effectLst/>
                <a:latin typeface="Courier New" panose="02070309020205020404" pitchFamily="49" charset="0"/>
              </a:rPr>
              <a:t>)</a:t>
            </a:r>
          </a:p>
          <a:p>
            <a:pPr marL="114300" indent="0">
              <a:buNone/>
            </a:pPr>
            <a:r>
              <a:rPr lang="en-IN" sz="1300" b="0" dirty="0" err="1">
                <a:solidFill>
                  <a:srgbClr val="000000"/>
                </a:solidFill>
                <a:effectLst/>
                <a:latin typeface="Courier New" panose="02070309020205020404" pitchFamily="49" charset="0"/>
              </a:rPr>
              <a:t>input_data</a:t>
            </a:r>
            <a:r>
              <a:rPr lang="en-IN" sz="1300" b="0" dirty="0">
                <a:solidFill>
                  <a:srgbClr val="000000"/>
                </a:solidFill>
                <a:effectLst/>
                <a:latin typeface="Courier New" panose="02070309020205020404" pitchFamily="49" charset="0"/>
              </a:rPr>
              <a:t> = (</a:t>
            </a:r>
            <a:r>
              <a:rPr lang="en-IN" sz="1300" b="0" dirty="0">
                <a:solidFill>
                  <a:srgbClr val="098156"/>
                </a:solidFill>
                <a:effectLst/>
                <a:latin typeface="Courier New" panose="02070309020205020404" pitchFamily="49" charset="0"/>
              </a:rPr>
              <a:t>5</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166</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72</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19</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175</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25.8</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0.587</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51</a:t>
            </a:r>
            <a:r>
              <a:rPr lang="en-IN" sz="1300" b="0" dirty="0">
                <a:solidFill>
                  <a:srgbClr val="000000"/>
                </a:solidFill>
                <a:effectLst/>
                <a:latin typeface="Courier New" panose="02070309020205020404" pitchFamily="49" charset="0"/>
              </a:rPr>
              <a:t>)</a:t>
            </a:r>
          </a:p>
          <a:p>
            <a:pPr marL="114300" indent="0">
              <a:buNone/>
            </a:pPr>
            <a:br>
              <a:rPr lang="en-IN" sz="1300" b="0" dirty="0">
                <a:solidFill>
                  <a:srgbClr val="000000"/>
                </a:solidFill>
                <a:effectLst/>
                <a:latin typeface="Courier New" panose="02070309020205020404" pitchFamily="49" charset="0"/>
              </a:rPr>
            </a:br>
            <a:r>
              <a:rPr lang="en-IN" sz="1300" b="0" dirty="0">
                <a:solidFill>
                  <a:srgbClr val="008000"/>
                </a:solidFill>
                <a:effectLst/>
                <a:latin typeface="Courier New" panose="02070309020205020404" pitchFamily="49" charset="0"/>
              </a:rPr>
              <a:t># changing the </a:t>
            </a:r>
            <a:r>
              <a:rPr lang="en-IN" sz="1300" b="0" dirty="0" err="1">
                <a:solidFill>
                  <a:srgbClr val="008000"/>
                </a:solidFill>
                <a:effectLst/>
                <a:latin typeface="Courier New" panose="02070309020205020404" pitchFamily="49" charset="0"/>
              </a:rPr>
              <a:t>input_data</a:t>
            </a:r>
            <a:r>
              <a:rPr lang="en-IN" sz="1300" b="0" dirty="0">
                <a:solidFill>
                  <a:srgbClr val="008000"/>
                </a:solidFill>
                <a:effectLst/>
                <a:latin typeface="Courier New" panose="02070309020205020404" pitchFamily="49" charset="0"/>
              </a:rPr>
              <a:t> to </a:t>
            </a:r>
            <a:r>
              <a:rPr lang="en-IN" sz="1300" b="0" dirty="0" err="1">
                <a:solidFill>
                  <a:srgbClr val="008000"/>
                </a:solidFill>
                <a:effectLst/>
                <a:latin typeface="Courier New" panose="02070309020205020404" pitchFamily="49" charset="0"/>
              </a:rPr>
              <a:t>numpy</a:t>
            </a:r>
            <a:r>
              <a:rPr lang="en-IN" sz="1300" b="0" dirty="0">
                <a:solidFill>
                  <a:srgbClr val="008000"/>
                </a:solidFill>
                <a:effectLst/>
                <a:latin typeface="Courier New" panose="02070309020205020404" pitchFamily="49" charset="0"/>
              </a:rPr>
              <a:t> array</a:t>
            </a:r>
            <a:endParaRPr lang="en-IN" sz="1300" b="0" dirty="0">
              <a:solidFill>
                <a:srgbClr val="000000"/>
              </a:solidFill>
              <a:effectLst/>
              <a:latin typeface="Courier New" panose="02070309020205020404" pitchFamily="49" charset="0"/>
            </a:endParaRPr>
          </a:p>
          <a:p>
            <a:pPr marL="114300" indent="0">
              <a:buNone/>
            </a:pPr>
            <a:r>
              <a:rPr lang="en-IN" sz="1300" b="0" dirty="0" err="1">
                <a:solidFill>
                  <a:srgbClr val="000000"/>
                </a:solidFill>
                <a:effectLst/>
                <a:latin typeface="Courier New" panose="02070309020205020404" pitchFamily="49" charset="0"/>
              </a:rPr>
              <a:t>input_data_as_numpy_array</a:t>
            </a:r>
            <a:r>
              <a:rPr lang="en-IN" sz="1300" b="0" dirty="0">
                <a:solidFill>
                  <a:srgbClr val="000000"/>
                </a:solidFill>
                <a:effectLst/>
                <a:latin typeface="Courier New" panose="02070309020205020404" pitchFamily="49" charset="0"/>
              </a:rPr>
              <a:t> = </a:t>
            </a:r>
            <a:r>
              <a:rPr lang="en-IN" sz="1300" b="0" dirty="0" err="1">
                <a:solidFill>
                  <a:srgbClr val="000000"/>
                </a:solidFill>
                <a:effectLst/>
                <a:latin typeface="Courier New" panose="02070309020205020404" pitchFamily="49" charset="0"/>
              </a:rPr>
              <a:t>np.asarray</a:t>
            </a:r>
            <a:r>
              <a:rPr lang="en-IN" sz="1300" b="0" dirty="0">
                <a:solidFill>
                  <a:srgbClr val="000000"/>
                </a:solidFill>
                <a:effectLst/>
                <a:latin typeface="Courier New" panose="02070309020205020404" pitchFamily="49" charset="0"/>
              </a:rPr>
              <a:t>(</a:t>
            </a:r>
            <a:r>
              <a:rPr lang="en-IN" sz="1300" b="0" dirty="0" err="1">
                <a:solidFill>
                  <a:srgbClr val="000000"/>
                </a:solidFill>
                <a:effectLst/>
                <a:latin typeface="Courier New" panose="02070309020205020404" pitchFamily="49" charset="0"/>
              </a:rPr>
              <a:t>input_data</a:t>
            </a:r>
            <a:r>
              <a:rPr lang="en-IN" sz="1300" b="0" dirty="0">
                <a:solidFill>
                  <a:srgbClr val="000000"/>
                </a:solidFill>
                <a:effectLst/>
                <a:latin typeface="Courier New" panose="02070309020205020404" pitchFamily="49" charset="0"/>
              </a:rPr>
              <a:t>)</a:t>
            </a:r>
          </a:p>
          <a:p>
            <a:pPr marL="114300" indent="0">
              <a:buNone/>
            </a:pPr>
            <a:br>
              <a:rPr lang="en-IN" sz="1300" b="0" dirty="0">
                <a:solidFill>
                  <a:srgbClr val="000000"/>
                </a:solidFill>
                <a:effectLst/>
                <a:latin typeface="Courier New" panose="02070309020205020404" pitchFamily="49" charset="0"/>
              </a:rPr>
            </a:br>
            <a:r>
              <a:rPr lang="en-IN" sz="1300" b="0" dirty="0">
                <a:solidFill>
                  <a:srgbClr val="008000"/>
                </a:solidFill>
                <a:effectLst/>
                <a:latin typeface="Courier New" panose="02070309020205020404" pitchFamily="49" charset="0"/>
              </a:rPr>
              <a:t># reshape the array as we are predicting for one instance</a:t>
            </a:r>
            <a:endParaRPr lang="en-IN" sz="1300" b="0" dirty="0">
              <a:solidFill>
                <a:srgbClr val="000000"/>
              </a:solidFill>
              <a:effectLst/>
              <a:latin typeface="Courier New" panose="02070309020205020404" pitchFamily="49" charset="0"/>
            </a:endParaRPr>
          </a:p>
          <a:p>
            <a:pPr marL="114300" indent="0">
              <a:buNone/>
            </a:pPr>
            <a:r>
              <a:rPr lang="en-IN" sz="1300" b="0" dirty="0" err="1">
                <a:solidFill>
                  <a:srgbClr val="000000"/>
                </a:solidFill>
                <a:effectLst/>
                <a:latin typeface="Courier New" panose="02070309020205020404" pitchFamily="49" charset="0"/>
              </a:rPr>
              <a:t>input_data_reshaped</a:t>
            </a:r>
            <a:r>
              <a:rPr lang="en-IN" sz="1300" b="0" dirty="0">
                <a:solidFill>
                  <a:srgbClr val="000000"/>
                </a:solidFill>
                <a:effectLst/>
                <a:latin typeface="Courier New" panose="02070309020205020404" pitchFamily="49" charset="0"/>
              </a:rPr>
              <a:t> = </a:t>
            </a:r>
            <a:r>
              <a:rPr lang="en-IN" sz="1300" b="0" dirty="0" err="1">
                <a:solidFill>
                  <a:srgbClr val="000000"/>
                </a:solidFill>
                <a:effectLst/>
                <a:latin typeface="Courier New" panose="02070309020205020404" pitchFamily="49" charset="0"/>
              </a:rPr>
              <a:t>input_data_as_numpy_array.reshape</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1</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-1</a:t>
            </a:r>
            <a:r>
              <a:rPr lang="en-IN" sz="1300" b="0" dirty="0">
                <a:solidFill>
                  <a:srgbClr val="000000"/>
                </a:solidFill>
                <a:effectLst/>
                <a:latin typeface="Courier New" panose="02070309020205020404" pitchFamily="49" charset="0"/>
              </a:rPr>
              <a:t>)</a:t>
            </a:r>
          </a:p>
          <a:p>
            <a:pPr marL="114300" indent="0">
              <a:buNone/>
            </a:pPr>
            <a:br>
              <a:rPr lang="en-IN" sz="1300" b="0" dirty="0">
                <a:solidFill>
                  <a:srgbClr val="000000"/>
                </a:solidFill>
                <a:effectLst/>
                <a:latin typeface="Courier New" panose="02070309020205020404" pitchFamily="49" charset="0"/>
              </a:rPr>
            </a:br>
            <a:r>
              <a:rPr lang="en-IN" sz="1300" b="0" dirty="0">
                <a:solidFill>
                  <a:srgbClr val="000000"/>
                </a:solidFill>
                <a:effectLst/>
                <a:latin typeface="Courier New" panose="02070309020205020404" pitchFamily="49" charset="0"/>
              </a:rPr>
              <a:t>prediction = </a:t>
            </a:r>
            <a:r>
              <a:rPr lang="en-IN" sz="1300" b="0" dirty="0" err="1">
                <a:solidFill>
                  <a:srgbClr val="000000"/>
                </a:solidFill>
                <a:effectLst/>
                <a:latin typeface="Courier New" panose="02070309020205020404" pitchFamily="49" charset="0"/>
              </a:rPr>
              <a:t>classifier.predict</a:t>
            </a:r>
            <a:r>
              <a:rPr lang="en-IN" sz="1300" b="0" dirty="0">
                <a:solidFill>
                  <a:srgbClr val="000000"/>
                </a:solidFill>
                <a:effectLst/>
                <a:latin typeface="Courier New" panose="02070309020205020404" pitchFamily="49" charset="0"/>
              </a:rPr>
              <a:t>(</a:t>
            </a:r>
            <a:r>
              <a:rPr lang="en-IN" sz="1300" b="0" dirty="0" err="1">
                <a:solidFill>
                  <a:srgbClr val="000000"/>
                </a:solidFill>
                <a:effectLst/>
                <a:latin typeface="Courier New" panose="02070309020205020404" pitchFamily="49" charset="0"/>
              </a:rPr>
              <a:t>input_data_reshaped</a:t>
            </a:r>
            <a:r>
              <a:rPr lang="en-IN" sz="1300" b="0" dirty="0">
                <a:solidFill>
                  <a:srgbClr val="000000"/>
                </a:solidFill>
                <a:effectLst/>
                <a:latin typeface="Courier New" panose="02070309020205020404" pitchFamily="49" charset="0"/>
              </a:rPr>
              <a:t>)</a:t>
            </a:r>
          </a:p>
          <a:p>
            <a:pPr marL="114300" indent="0">
              <a:buNone/>
            </a:pPr>
            <a:r>
              <a:rPr lang="en-IN" sz="1300" b="0" dirty="0">
                <a:solidFill>
                  <a:srgbClr val="795E26"/>
                </a:solidFill>
                <a:effectLst/>
                <a:latin typeface="Courier New" panose="02070309020205020404" pitchFamily="49" charset="0"/>
              </a:rPr>
              <a:t>print</a:t>
            </a:r>
            <a:r>
              <a:rPr lang="en-IN" sz="1300" b="0" dirty="0">
                <a:solidFill>
                  <a:srgbClr val="000000"/>
                </a:solidFill>
                <a:effectLst/>
                <a:latin typeface="Courier New" panose="02070309020205020404" pitchFamily="49" charset="0"/>
              </a:rPr>
              <a:t>(prediction)</a:t>
            </a:r>
          </a:p>
          <a:p>
            <a:pPr marL="114300" indent="0">
              <a:buNone/>
            </a:pPr>
            <a:br>
              <a:rPr lang="en-IN" sz="1300" b="0" dirty="0">
                <a:solidFill>
                  <a:srgbClr val="000000"/>
                </a:solidFill>
                <a:effectLst/>
                <a:latin typeface="Courier New" panose="02070309020205020404" pitchFamily="49" charset="0"/>
              </a:rPr>
            </a:br>
            <a:r>
              <a:rPr lang="en-IN" sz="1300" b="0" dirty="0">
                <a:solidFill>
                  <a:srgbClr val="AF00DB"/>
                </a:solidFill>
                <a:effectLst/>
                <a:latin typeface="Courier New" panose="02070309020205020404" pitchFamily="49" charset="0"/>
              </a:rPr>
              <a:t>if</a:t>
            </a:r>
            <a:r>
              <a:rPr lang="en-IN" sz="1300" b="0" dirty="0">
                <a:solidFill>
                  <a:srgbClr val="000000"/>
                </a:solidFill>
                <a:effectLst/>
                <a:latin typeface="Courier New" panose="02070309020205020404" pitchFamily="49" charset="0"/>
              </a:rPr>
              <a:t> (prediction[</a:t>
            </a:r>
            <a:r>
              <a:rPr lang="en-IN" sz="1300" b="0" dirty="0">
                <a:solidFill>
                  <a:srgbClr val="098156"/>
                </a:solidFill>
                <a:effectLst/>
                <a:latin typeface="Courier New" panose="02070309020205020404" pitchFamily="49" charset="0"/>
              </a:rPr>
              <a:t>0</a:t>
            </a:r>
            <a:r>
              <a:rPr lang="en-IN" sz="1300" b="0" dirty="0">
                <a:solidFill>
                  <a:srgbClr val="000000"/>
                </a:solidFill>
                <a:effectLst/>
                <a:latin typeface="Courier New" panose="02070309020205020404" pitchFamily="49" charset="0"/>
              </a:rPr>
              <a:t>] == </a:t>
            </a:r>
            <a:r>
              <a:rPr lang="en-IN" sz="1300" b="0" dirty="0">
                <a:solidFill>
                  <a:srgbClr val="098156"/>
                </a:solidFill>
                <a:effectLst/>
                <a:latin typeface="Courier New" panose="02070309020205020404" pitchFamily="49" charset="0"/>
              </a:rPr>
              <a:t>0</a:t>
            </a:r>
            <a:r>
              <a:rPr lang="en-IN" sz="1300" b="0" dirty="0">
                <a:solidFill>
                  <a:srgbClr val="000000"/>
                </a:solidFill>
                <a:effectLst/>
                <a:latin typeface="Courier New" panose="02070309020205020404" pitchFamily="49" charset="0"/>
              </a:rPr>
              <a:t>):</a:t>
            </a:r>
          </a:p>
          <a:p>
            <a:pPr marL="114300" indent="0">
              <a:buNone/>
            </a:pPr>
            <a:r>
              <a:rPr lang="en-IN" sz="1300" b="0" dirty="0">
                <a:solidFill>
                  <a:srgbClr val="000000"/>
                </a:solidFill>
                <a:effectLst/>
                <a:latin typeface="Courier New" panose="02070309020205020404" pitchFamily="49" charset="0"/>
              </a:rPr>
              <a:t>  </a:t>
            </a:r>
            <a:r>
              <a:rPr lang="en-IN" sz="1300" b="0" dirty="0">
                <a:solidFill>
                  <a:srgbClr val="795E26"/>
                </a:solidFill>
                <a:effectLst/>
                <a:latin typeface="Courier New" panose="02070309020205020404" pitchFamily="49" charset="0"/>
              </a:rPr>
              <a:t>print</a:t>
            </a:r>
            <a:r>
              <a:rPr lang="en-IN" sz="1300" b="0" dirty="0">
                <a:solidFill>
                  <a:srgbClr val="000000"/>
                </a:solidFill>
                <a:effectLst/>
                <a:latin typeface="Courier New" panose="02070309020205020404" pitchFamily="49" charset="0"/>
              </a:rPr>
              <a:t>(</a:t>
            </a:r>
            <a:r>
              <a:rPr lang="en-IN" sz="1300" b="0" dirty="0">
                <a:solidFill>
                  <a:srgbClr val="A31515"/>
                </a:solidFill>
                <a:effectLst/>
                <a:latin typeface="Courier New" panose="02070309020205020404" pitchFamily="49" charset="0"/>
              </a:rPr>
              <a:t>'The person is not diabetic'</a:t>
            </a:r>
            <a:r>
              <a:rPr lang="en-IN" sz="1300" b="0" dirty="0">
                <a:solidFill>
                  <a:srgbClr val="000000"/>
                </a:solidFill>
                <a:effectLst/>
                <a:latin typeface="Courier New" panose="02070309020205020404" pitchFamily="49" charset="0"/>
              </a:rPr>
              <a:t>)</a:t>
            </a:r>
          </a:p>
          <a:p>
            <a:pPr marL="114300" indent="0">
              <a:buNone/>
            </a:pPr>
            <a:r>
              <a:rPr lang="en-IN" sz="1300" b="0" dirty="0">
                <a:solidFill>
                  <a:srgbClr val="AF00DB"/>
                </a:solidFill>
                <a:effectLst/>
                <a:latin typeface="Courier New" panose="02070309020205020404" pitchFamily="49" charset="0"/>
              </a:rPr>
              <a:t>else</a:t>
            </a:r>
            <a:r>
              <a:rPr lang="en-IN" sz="1300" b="0" dirty="0">
                <a:solidFill>
                  <a:srgbClr val="000000"/>
                </a:solidFill>
                <a:effectLst/>
                <a:latin typeface="Courier New" panose="02070309020205020404" pitchFamily="49" charset="0"/>
              </a:rPr>
              <a:t>:</a:t>
            </a:r>
          </a:p>
          <a:p>
            <a:pPr marL="114300" indent="0">
              <a:buNone/>
            </a:pPr>
            <a:r>
              <a:rPr lang="en-IN" sz="1300" b="0" dirty="0">
                <a:solidFill>
                  <a:srgbClr val="000000"/>
                </a:solidFill>
                <a:effectLst/>
                <a:latin typeface="Courier New" panose="02070309020205020404" pitchFamily="49" charset="0"/>
              </a:rPr>
              <a:t>  </a:t>
            </a:r>
            <a:r>
              <a:rPr lang="en-IN" sz="1300" b="0" dirty="0">
                <a:solidFill>
                  <a:srgbClr val="795E26"/>
                </a:solidFill>
                <a:effectLst/>
                <a:latin typeface="Courier New" panose="02070309020205020404" pitchFamily="49" charset="0"/>
              </a:rPr>
              <a:t>print</a:t>
            </a:r>
            <a:r>
              <a:rPr lang="en-IN" sz="1300" b="0" dirty="0">
                <a:solidFill>
                  <a:srgbClr val="000000"/>
                </a:solidFill>
                <a:effectLst/>
                <a:latin typeface="Courier New" panose="02070309020205020404" pitchFamily="49" charset="0"/>
              </a:rPr>
              <a:t>(</a:t>
            </a:r>
            <a:r>
              <a:rPr lang="en-IN" sz="1300" b="0" dirty="0">
                <a:solidFill>
                  <a:srgbClr val="A31515"/>
                </a:solidFill>
                <a:effectLst/>
                <a:latin typeface="Courier New" panose="02070309020205020404" pitchFamily="49" charset="0"/>
              </a:rPr>
              <a:t>'The person is diabetic'</a:t>
            </a:r>
            <a:r>
              <a:rPr lang="en-IN" sz="1300" b="0" dirty="0">
                <a:solidFill>
                  <a:srgbClr val="000000"/>
                </a:solidFill>
                <a:effectLst/>
                <a:latin typeface="Courier New" panose="02070309020205020404" pitchFamily="49" charset="0"/>
              </a:rPr>
              <a:t>)</a:t>
            </a:r>
          </a:p>
          <a:p>
            <a:pPr marL="114300" indent="0">
              <a:buNone/>
            </a:pPr>
            <a:endParaRPr lang="en-US" sz="1200" b="0" dirty="0">
              <a:solidFill>
                <a:srgbClr val="000000"/>
              </a:solidFill>
              <a:effectLst/>
              <a:latin typeface="Courier New" panose="02070309020205020404" pitchFamily="49" charset="0"/>
            </a:endParaRPr>
          </a:p>
          <a:p>
            <a:pPr marL="114300" indent="0">
              <a:buNone/>
            </a:pPr>
            <a:endParaRPr lang="en-IN" dirty="0"/>
          </a:p>
        </p:txBody>
      </p:sp>
    </p:spTree>
    <p:extLst>
      <p:ext uri="{BB962C8B-B14F-4D97-AF65-F5344CB8AC3E}">
        <p14:creationId xmlns:p14="http://schemas.microsoft.com/office/powerpoint/2010/main" val="1773735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211536-E6AC-027F-C565-D79A6235B580}"/>
              </a:ext>
            </a:extLst>
          </p:cNvPr>
          <p:cNvSpPr>
            <a:spLocks noGrp="1"/>
          </p:cNvSpPr>
          <p:nvPr>
            <p:ph type="body" idx="1"/>
          </p:nvPr>
        </p:nvSpPr>
        <p:spPr>
          <a:xfrm>
            <a:off x="311700" y="363255"/>
            <a:ext cx="8520600" cy="4205620"/>
          </a:xfrm>
        </p:spPr>
        <p:txBody>
          <a:bodyPr>
            <a:normAutofit lnSpcReduction="10000"/>
          </a:bodyPr>
          <a:lstStyle/>
          <a:p>
            <a:pPr marL="114300" indent="0">
              <a:buNone/>
            </a:pPr>
            <a:r>
              <a:rPr lang="en-IN" dirty="0"/>
              <a:t>Attributes:-</a:t>
            </a:r>
          </a:p>
          <a:p>
            <a:pPr marL="114300" indent="0">
              <a:buNone/>
            </a:pPr>
            <a:endParaRPr lang="en-IN" dirty="0"/>
          </a:p>
          <a:p>
            <a:pPr>
              <a:buAutoNum type="arabicParenR"/>
            </a:pPr>
            <a:r>
              <a:rPr lang="en-IN" dirty="0" err="1"/>
              <a:t>Parkinsons</a:t>
            </a:r>
            <a:endParaRPr lang="en-IN" dirty="0"/>
          </a:p>
          <a:p>
            <a:pPr algn="l"/>
            <a:r>
              <a:rPr lang="en-US" b="0" i="0" dirty="0">
                <a:solidFill>
                  <a:srgbClr val="212121"/>
                </a:solidFill>
                <a:effectLst/>
                <a:latin typeface="Roboto" panose="02000000000000000000" pitchFamily="2" charset="0"/>
              </a:rPr>
              <a:t>1 --&gt; Parkinson's Positive</a:t>
            </a:r>
          </a:p>
          <a:p>
            <a:pPr algn="l"/>
            <a:r>
              <a:rPr lang="en-US" b="0" i="0" dirty="0">
                <a:solidFill>
                  <a:srgbClr val="212121"/>
                </a:solidFill>
                <a:effectLst/>
                <a:latin typeface="Roboto" panose="02000000000000000000" pitchFamily="2" charset="0"/>
              </a:rPr>
              <a:t>0 --&gt; Healthy</a:t>
            </a:r>
          </a:p>
          <a:p>
            <a:pPr marL="114300" indent="0" algn="l">
              <a:buNone/>
            </a:pPr>
            <a:endParaRPr lang="en-US" dirty="0">
              <a:solidFill>
                <a:srgbClr val="212121"/>
              </a:solidFill>
              <a:latin typeface="Roboto" panose="02000000000000000000" pitchFamily="2" charset="0"/>
            </a:endParaRPr>
          </a:p>
          <a:p>
            <a:pPr marL="114300" indent="0" algn="l">
              <a:buNone/>
            </a:pPr>
            <a:r>
              <a:rPr lang="en-US" b="0" i="0" dirty="0">
                <a:solidFill>
                  <a:srgbClr val="212121"/>
                </a:solidFill>
                <a:effectLst/>
                <a:latin typeface="Roboto" panose="02000000000000000000" pitchFamily="2" charset="0"/>
              </a:rPr>
              <a:t>2)  Heart</a:t>
            </a:r>
          </a:p>
          <a:p>
            <a:pPr algn="l"/>
            <a:r>
              <a:rPr lang="en-US" b="0" i="0" dirty="0">
                <a:solidFill>
                  <a:srgbClr val="212121"/>
                </a:solidFill>
                <a:effectLst/>
                <a:latin typeface="Roboto" panose="02000000000000000000" pitchFamily="2" charset="0"/>
              </a:rPr>
              <a:t>1 --&gt; Defective Heart</a:t>
            </a:r>
          </a:p>
          <a:p>
            <a:pPr algn="l"/>
            <a:r>
              <a:rPr lang="en-US" b="0" i="0" dirty="0">
                <a:solidFill>
                  <a:srgbClr val="212121"/>
                </a:solidFill>
                <a:effectLst/>
                <a:latin typeface="Roboto" panose="02000000000000000000" pitchFamily="2" charset="0"/>
              </a:rPr>
              <a:t>0 --&gt; Healthy Heart</a:t>
            </a:r>
          </a:p>
          <a:p>
            <a:pPr marL="114300" indent="0">
              <a:buNone/>
            </a:pPr>
            <a:endParaRPr lang="en-US" b="0" i="0" dirty="0">
              <a:solidFill>
                <a:srgbClr val="212121"/>
              </a:solidFill>
              <a:effectLst/>
              <a:latin typeface="Roboto" panose="02000000000000000000" pitchFamily="2" charset="0"/>
            </a:endParaRPr>
          </a:p>
          <a:p>
            <a:pPr>
              <a:buAutoNum type="arabicParenR" startAt="3"/>
            </a:pPr>
            <a:r>
              <a:rPr lang="en-US" dirty="0">
                <a:solidFill>
                  <a:srgbClr val="212121"/>
                </a:solidFill>
                <a:latin typeface="Roboto" panose="02000000000000000000" pitchFamily="2" charset="0"/>
              </a:rPr>
              <a:t>Diabetes</a:t>
            </a:r>
          </a:p>
          <a:p>
            <a:pPr algn="l"/>
            <a:r>
              <a:rPr lang="en-IN" b="0" i="0" dirty="0">
                <a:solidFill>
                  <a:srgbClr val="212121"/>
                </a:solidFill>
                <a:effectLst/>
                <a:latin typeface="Roboto" panose="02000000000000000000" pitchFamily="2" charset="0"/>
              </a:rPr>
              <a:t>0 --&gt; Non-Diabetic</a:t>
            </a:r>
          </a:p>
          <a:p>
            <a:pPr algn="l"/>
            <a:r>
              <a:rPr lang="en-IN" b="0" i="0" dirty="0">
                <a:solidFill>
                  <a:srgbClr val="212121"/>
                </a:solidFill>
                <a:effectLst/>
                <a:latin typeface="Roboto" panose="02000000000000000000" pitchFamily="2" charset="0"/>
              </a:rPr>
              <a:t>1 --&gt; Diabetic</a:t>
            </a:r>
          </a:p>
          <a:p>
            <a:pPr marL="114300" indent="0">
              <a:buNone/>
            </a:pPr>
            <a:endParaRPr lang="en-US" b="0" i="0" dirty="0">
              <a:solidFill>
                <a:srgbClr val="212121"/>
              </a:solidFill>
              <a:effectLst/>
              <a:latin typeface="Roboto" panose="02000000000000000000" pitchFamily="2" charset="0"/>
            </a:endParaRPr>
          </a:p>
          <a:p>
            <a:pPr marL="114300" indent="0">
              <a:buNone/>
            </a:pPr>
            <a:endParaRPr lang="en-IN" dirty="0"/>
          </a:p>
        </p:txBody>
      </p:sp>
    </p:spTree>
    <p:extLst>
      <p:ext uri="{BB962C8B-B14F-4D97-AF65-F5344CB8AC3E}">
        <p14:creationId xmlns:p14="http://schemas.microsoft.com/office/powerpoint/2010/main" val="1206786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58EC94-9DD3-6F05-13DF-319B63E54DAC}"/>
              </a:ext>
            </a:extLst>
          </p:cNvPr>
          <p:cNvSpPr>
            <a:spLocks noGrp="1"/>
          </p:cNvSpPr>
          <p:nvPr>
            <p:ph type="body" idx="1"/>
          </p:nvPr>
        </p:nvSpPr>
        <p:spPr>
          <a:xfrm>
            <a:off x="311700" y="338203"/>
            <a:ext cx="8520600" cy="4230672"/>
          </a:xfrm>
        </p:spPr>
        <p:txBody>
          <a:bodyPr/>
          <a:lstStyle/>
          <a:p>
            <a:r>
              <a:rPr lang="en-IN" dirty="0"/>
              <a:t>Output:-</a:t>
            </a:r>
          </a:p>
          <a:p>
            <a:endParaRPr lang="en-IN" dirty="0"/>
          </a:p>
          <a:p>
            <a:pPr>
              <a:buAutoNum type="arabicParenR"/>
            </a:pPr>
            <a:r>
              <a:rPr lang="en-IN" dirty="0" err="1"/>
              <a:t>Parkinsons</a:t>
            </a:r>
            <a:endParaRPr lang="en-IN" dirty="0"/>
          </a:p>
          <a:p>
            <a:pPr>
              <a:buAutoNum type="arabicParenR"/>
            </a:pPr>
            <a:endParaRPr lang="en-IN" dirty="0"/>
          </a:p>
          <a:p>
            <a:pPr>
              <a:buAutoNum type="arabicParenR"/>
            </a:pPr>
            <a:endParaRPr lang="en-IN" dirty="0"/>
          </a:p>
          <a:p>
            <a:pPr marL="114300" indent="0">
              <a:buNone/>
            </a:pPr>
            <a:endParaRPr lang="en-IN" dirty="0"/>
          </a:p>
          <a:p>
            <a:pPr marL="114300" indent="0">
              <a:buNone/>
            </a:pPr>
            <a:endParaRPr lang="en-IN" dirty="0"/>
          </a:p>
          <a:p>
            <a:pPr marL="114300" indent="0">
              <a:buNone/>
            </a:pPr>
            <a:r>
              <a:rPr lang="en-IN" dirty="0"/>
              <a:t>2) Heart</a:t>
            </a:r>
          </a:p>
          <a:p>
            <a:pPr marL="114300" indent="0">
              <a:buNone/>
            </a:pPr>
            <a:endParaRPr lang="en-IN" dirty="0"/>
          </a:p>
        </p:txBody>
      </p:sp>
      <p:pic>
        <p:nvPicPr>
          <p:cNvPr id="5" name="Picture 4">
            <a:extLst>
              <a:ext uri="{FF2B5EF4-FFF2-40B4-BE49-F238E27FC236}">
                <a16:creationId xmlns:a16="http://schemas.microsoft.com/office/drawing/2014/main" id="{E4345F5F-48B1-9117-24EB-56CAD6ECB2D6}"/>
              </a:ext>
            </a:extLst>
          </p:cNvPr>
          <p:cNvPicPr>
            <a:picLocks noChangeAspect="1"/>
          </p:cNvPicPr>
          <p:nvPr/>
        </p:nvPicPr>
        <p:blipFill>
          <a:blip r:embed="rId2"/>
          <a:stretch>
            <a:fillRect/>
          </a:stretch>
        </p:blipFill>
        <p:spPr>
          <a:xfrm>
            <a:off x="765648" y="1514311"/>
            <a:ext cx="6134632" cy="762066"/>
          </a:xfrm>
          <a:prstGeom prst="rect">
            <a:avLst/>
          </a:prstGeom>
        </p:spPr>
      </p:pic>
      <p:pic>
        <p:nvPicPr>
          <p:cNvPr id="7" name="Picture 6">
            <a:extLst>
              <a:ext uri="{FF2B5EF4-FFF2-40B4-BE49-F238E27FC236}">
                <a16:creationId xmlns:a16="http://schemas.microsoft.com/office/drawing/2014/main" id="{E9AD7E10-1266-3466-1ADF-6D34D70A6330}"/>
              </a:ext>
            </a:extLst>
          </p:cNvPr>
          <p:cNvPicPr>
            <a:picLocks noChangeAspect="1"/>
          </p:cNvPicPr>
          <p:nvPr/>
        </p:nvPicPr>
        <p:blipFill>
          <a:blip r:embed="rId3"/>
          <a:stretch>
            <a:fillRect/>
          </a:stretch>
        </p:blipFill>
        <p:spPr>
          <a:xfrm>
            <a:off x="704683" y="3048590"/>
            <a:ext cx="6195597" cy="807790"/>
          </a:xfrm>
          <a:prstGeom prst="rect">
            <a:avLst/>
          </a:prstGeom>
        </p:spPr>
      </p:pic>
    </p:spTree>
    <p:extLst>
      <p:ext uri="{BB962C8B-B14F-4D97-AF65-F5344CB8AC3E}">
        <p14:creationId xmlns:p14="http://schemas.microsoft.com/office/powerpoint/2010/main" val="3149330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9620A7-68C4-B349-49A8-29BCB86BA310}"/>
              </a:ext>
            </a:extLst>
          </p:cNvPr>
          <p:cNvSpPr>
            <a:spLocks noGrp="1"/>
          </p:cNvSpPr>
          <p:nvPr>
            <p:ph type="body" idx="1"/>
          </p:nvPr>
        </p:nvSpPr>
        <p:spPr/>
        <p:txBody>
          <a:bodyPr/>
          <a:lstStyle/>
          <a:p>
            <a:pPr marL="114300" indent="0">
              <a:buNone/>
            </a:pPr>
            <a:r>
              <a:rPr lang="en-IN" dirty="0"/>
              <a:t>3) Diabetes</a:t>
            </a:r>
          </a:p>
        </p:txBody>
      </p:sp>
      <p:pic>
        <p:nvPicPr>
          <p:cNvPr id="5" name="Picture 4">
            <a:extLst>
              <a:ext uri="{FF2B5EF4-FFF2-40B4-BE49-F238E27FC236}">
                <a16:creationId xmlns:a16="http://schemas.microsoft.com/office/drawing/2014/main" id="{2DDBCEA9-256C-A099-CE88-70F5F3D625A1}"/>
              </a:ext>
            </a:extLst>
          </p:cNvPr>
          <p:cNvPicPr>
            <a:picLocks noChangeAspect="1"/>
          </p:cNvPicPr>
          <p:nvPr/>
        </p:nvPicPr>
        <p:blipFill>
          <a:blip r:embed="rId2"/>
          <a:stretch>
            <a:fillRect/>
          </a:stretch>
        </p:blipFill>
        <p:spPr>
          <a:xfrm>
            <a:off x="594220" y="1832546"/>
            <a:ext cx="6111770" cy="739204"/>
          </a:xfrm>
          <a:prstGeom prst="rect">
            <a:avLst/>
          </a:prstGeom>
        </p:spPr>
      </p:pic>
    </p:spTree>
    <p:extLst>
      <p:ext uri="{BB962C8B-B14F-4D97-AF65-F5344CB8AC3E}">
        <p14:creationId xmlns:p14="http://schemas.microsoft.com/office/powerpoint/2010/main" val="2727716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FA06-7140-7C87-E44B-9FA5A7948B7F}"/>
              </a:ext>
            </a:extLst>
          </p:cNvPr>
          <p:cNvSpPr>
            <a:spLocks noGrp="1"/>
          </p:cNvSpPr>
          <p:nvPr>
            <p:ph type="title"/>
          </p:nvPr>
        </p:nvSpPr>
        <p:spPr/>
        <p:txBody>
          <a:bodyPr>
            <a:normAutofit fontScale="90000"/>
          </a:bodyPr>
          <a:lstStyle/>
          <a:p>
            <a:r>
              <a:rPr lang="en-IN" dirty="0" err="1"/>
              <a:t>DataSets</a:t>
            </a:r>
            <a:r>
              <a:rPr lang="en-IN" dirty="0"/>
              <a:t> used </a:t>
            </a:r>
          </a:p>
        </p:txBody>
      </p:sp>
      <p:sp>
        <p:nvSpPr>
          <p:cNvPr id="3" name="Text Placeholder 2">
            <a:extLst>
              <a:ext uri="{FF2B5EF4-FFF2-40B4-BE49-F238E27FC236}">
                <a16:creationId xmlns:a16="http://schemas.microsoft.com/office/drawing/2014/main" id="{92C18348-9247-2466-428D-19FFA805B7C8}"/>
              </a:ext>
            </a:extLst>
          </p:cNvPr>
          <p:cNvSpPr>
            <a:spLocks noGrp="1"/>
          </p:cNvSpPr>
          <p:nvPr>
            <p:ph type="body" idx="1"/>
          </p:nvPr>
        </p:nvSpPr>
        <p:spPr/>
        <p:txBody>
          <a:bodyPr/>
          <a:lstStyle/>
          <a:p>
            <a:r>
              <a:rPr lang="en-IN" dirty="0"/>
              <a:t>Parkinson</a:t>
            </a:r>
          </a:p>
          <a:p>
            <a:pPr marL="114300" indent="0">
              <a:buNone/>
            </a:pPr>
            <a:r>
              <a:rPr lang="en-IN" dirty="0">
                <a:hlinkClick r:id="rId2"/>
              </a:rPr>
              <a:t>https://www.kaggle.com/datasets/vikasukani/parkinsons-disease-data-set</a:t>
            </a:r>
            <a:endParaRPr lang="en-IN" dirty="0"/>
          </a:p>
          <a:p>
            <a:pPr marL="114300" indent="0">
              <a:buNone/>
            </a:pPr>
            <a:endParaRPr lang="en-IN" dirty="0"/>
          </a:p>
          <a:p>
            <a:r>
              <a:rPr lang="en-IN" dirty="0"/>
              <a:t>Heart</a:t>
            </a:r>
          </a:p>
          <a:p>
            <a:pPr marL="114300" indent="0">
              <a:buNone/>
            </a:pPr>
            <a:r>
              <a:rPr lang="en-IN" dirty="0">
                <a:hlinkClick r:id="rId3"/>
              </a:rPr>
              <a:t>https://www.kaggle.com/datasets/johnsmith88/heart-disease-dataset</a:t>
            </a:r>
            <a:endParaRPr lang="en-IN" dirty="0"/>
          </a:p>
          <a:p>
            <a:pPr marL="114300" indent="0">
              <a:buNone/>
            </a:pPr>
            <a:endParaRPr lang="en-IN" dirty="0"/>
          </a:p>
          <a:p>
            <a:r>
              <a:rPr lang="en-IN" dirty="0"/>
              <a:t>Diabetes</a:t>
            </a:r>
          </a:p>
          <a:p>
            <a:pPr marL="114300" indent="0">
              <a:buNone/>
            </a:pPr>
            <a:r>
              <a:rPr lang="en-IN" dirty="0"/>
              <a:t>https://www.kaggle.com/datasets/mathchi/diabetes-data-set</a:t>
            </a:r>
          </a:p>
        </p:txBody>
      </p:sp>
    </p:spTree>
    <p:extLst>
      <p:ext uri="{BB962C8B-B14F-4D97-AF65-F5344CB8AC3E}">
        <p14:creationId xmlns:p14="http://schemas.microsoft.com/office/powerpoint/2010/main" val="1272975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Application</a:t>
            </a:r>
            <a:endParaRPr/>
          </a:p>
        </p:txBody>
      </p:sp>
      <p:sp>
        <p:nvSpPr>
          <p:cNvPr id="122" name="Google Shape;122;p19"/>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The multiple disease prediction model can be used in various healthcare settings, including clinics, hospitals, and research institutions. Here are some potential applications:</a:t>
            </a:r>
            <a:endParaRPr/>
          </a:p>
          <a:p>
            <a:pPr marL="457200" lvl="0" indent="-334327" algn="l" rtl="0">
              <a:spcBef>
                <a:spcPts val="1200"/>
              </a:spcBef>
              <a:spcAft>
                <a:spcPts val="0"/>
              </a:spcAft>
              <a:buSzPct val="100000"/>
              <a:buChar char="●"/>
            </a:pPr>
            <a:r>
              <a:rPr lang="en-GB" b="1"/>
              <a:t>Early Disease Detection:</a:t>
            </a:r>
            <a:r>
              <a:rPr lang="en-GB"/>
              <a:t> The model can be used to detect diseases early, allowing doctors to provide earlier intervention and potentially save lives.</a:t>
            </a:r>
            <a:endParaRPr/>
          </a:p>
          <a:p>
            <a:pPr marL="457200" lvl="0" indent="-334327" algn="l" rtl="0">
              <a:spcBef>
                <a:spcPts val="0"/>
              </a:spcBef>
              <a:spcAft>
                <a:spcPts val="0"/>
              </a:spcAft>
              <a:buSzPct val="100000"/>
              <a:buChar char="●"/>
            </a:pPr>
            <a:r>
              <a:rPr lang="en-GB" b="1"/>
              <a:t>Patient Triage:</a:t>
            </a:r>
            <a:r>
              <a:rPr lang="en-GB"/>
              <a:t> The model can help healthcare professionals prioritize patients based on their predicted risk of a particular disease, allowing them to allocate resources more efficiently.</a:t>
            </a:r>
            <a:endParaRPr/>
          </a:p>
          <a:p>
            <a:pPr marL="457200" lvl="0" indent="-334327" algn="l" rtl="0">
              <a:spcBef>
                <a:spcPts val="0"/>
              </a:spcBef>
              <a:spcAft>
                <a:spcPts val="0"/>
              </a:spcAft>
              <a:buSzPct val="100000"/>
              <a:buChar char="●"/>
            </a:pPr>
            <a:r>
              <a:rPr lang="en-GB" b="1"/>
              <a:t>Clinical Trials:</a:t>
            </a:r>
            <a:r>
              <a:rPr lang="en-GB"/>
              <a:t> The model can assist in identifying patients who are most likely to benefit from a particular treatment.</a:t>
            </a:r>
            <a:endParaRPr/>
          </a:p>
          <a:p>
            <a:pPr marL="457200" lvl="0" indent="-334327" algn="l" rtl="0">
              <a:spcBef>
                <a:spcPts val="0"/>
              </a:spcBef>
              <a:spcAft>
                <a:spcPts val="0"/>
              </a:spcAft>
              <a:buSzPct val="100000"/>
              <a:buChar char="●"/>
            </a:pPr>
            <a:r>
              <a:rPr lang="en-GB" b="1"/>
              <a:t>Population Health Management:</a:t>
            </a:r>
            <a:r>
              <a:rPr lang="en-GB"/>
              <a:t> The model can be used to analyze the health of a population and identify trends in disease prevalence.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264425" y="1547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Use Case</a:t>
            </a:r>
            <a:endParaRPr/>
          </a:p>
        </p:txBody>
      </p:sp>
      <p:sp>
        <p:nvSpPr>
          <p:cNvPr id="128" name="Google Shape;128;p20"/>
          <p:cNvSpPr txBox="1">
            <a:spLocks noGrp="1"/>
          </p:cNvSpPr>
          <p:nvPr>
            <p:ph type="body" idx="1"/>
          </p:nvPr>
        </p:nvSpPr>
        <p:spPr>
          <a:xfrm>
            <a:off x="3442650" y="1335250"/>
            <a:ext cx="2259600" cy="3233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9" name="Google Shape;129;p20"/>
          <p:cNvPicPr preferRelativeResize="0"/>
          <p:nvPr/>
        </p:nvPicPr>
        <p:blipFill>
          <a:blip r:embed="rId3">
            <a:alphaModFix/>
          </a:blip>
          <a:stretch>
            <a:fillRect/>
          </a:stretch>
        </p:blipFill>
        <p:spPr>
          <a:xfrm>
            <a:off x="3286125" y="711225"/>
            <a:ext cx="2571750" cy="389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135" name="Google Shape;135;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In conclusion, a multiple disease prediction model using logistic regression has the potential to significantly improve healthcare outcomes by detecting diseases early, prioritizing patient care, improving clinical trials, and managing population health. By utilizing this model, healthcare professionals can make more informed decisions and provide better care to their patients.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Team Members</a:t>
            </a:r>
            <a:endParaRPr/>
          </a:p>
        </p:txBody>
      </p:sp>
      <p:sp>
        <p:nvSpPr>
          <p:cNvPr id="92" name="Google Shape;92;p14"/>
          <p:cNvSpPr txBox="1">
            <a:spLocks noGrp="1"/>
          </p:cNvSpPr>
          <p:nvPr>
            <p:ph type="body" idx="1"/>
          </p:nvPr>
        </p:nvSpPr>
        <p:spPr>
          <a:xfrm>
            <a:off x="236050" y="122042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arenR"/>
            </a:pPr>
            <a:r>
              <a:rPr lang="en-GB"/>
              <a:t>Ritvik Kumar Singh [RA2011003010228]</a:t>
            </a:r>
            <a:endParaRPr/>
          </a:p>
          <a:p>
            <a:pPr marL="457200" lvl="0" indent="-342900" algn="l" rtl="0">
              <a:spcBef>
                <a:spcPts val="0"/>
              </a:spcBef>
              <a:spcAft>
                <a:spcPts val="0"/>
              </a:spcAft>
              <a:buSzPts val="1800"/>
              <a:buAutoNum type="arabicParenR"/>
            </a:pPr>
            <a:r>
              <a:rPr lang="en-GB"/>
              <a:t>Tanya Singh             [RA2011003010231]</a:t>
            </a:r>
            <a:endParaRPr/>
          </a:p>
          <a:p>
            <a:pPr marL="457200" lvl="0" indent="-342900" algn="l" rtl="0">
              <a:spcBef>
                <a:spcPts val="0"/>
              </a:spcBef>
              <a:spcAft>
                <a:spcPts val="0"/>
              </a:spcAft>
              <a:buSzPts val="1800"/>
              <a:buAutoNum type="arabicParenR"/>
            </a:pPr>
            <a:r>
              <a:rPr lang="en-GB"/>
              <a:t>Shatakshi Pathak    [RA2011003010235]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a:t>
            </a:r>
            <a:endParaRPr/>
          </a:p>
        </p:txBody>
      </p:sp>
      <p:sp>
        <p:nvSpPr>
          <p:cNvPr id="141" name="Google Shape;141;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u="sng">
                <a:solidFill>
                  <a:schemeClr val="hlink"/>
                </a:solidFill>
                <a:hlinkClick r:id="rId3"/>
              </a:rPr>
              <a:t>https://numpy.org/doc/</a:t>
            </a:r>
            <a:endParaRPr/>
          </a:p>
          <a:p>
            <a:pPr marL="0" lvl="0" indent="0" algn="l" rtl="0">
              <a:spcBef>
                <a:spcPts val="1200"/>
              </a:spcBef>
              <a:spcAft>
                <a:spcPts val="0"/>
              </a:spcAft>
              <a:buNone/>
            </a:pPr>
            <a:r>
              <a:rPr lang="en-GB" u="sng">
                <a:solidFill>
                  <a:schemeClr val="hlink"/>
                </a:solidFill>
                <a:hlinkClick r:id="rId4"/>
              </a:rPr>
              <a:t>https://scikit-learn.org/stable/</a:t>
            </a:r>
            <a:endParaRPr/>
          </a:p>
          <a:p>
            <a:pPr marL="0" lvl="0" indent="0" algn="l" rtl="0">
              <a:spcBef>
                <a:spcPts val="1200"/>
              </a:spcBef>
              <a:spcAft>
                <a:spcPts val="0"/>
              </a:spcAft>
              <a:buNone/>
            </a:pPr>
            <a:r>
              <a:rPr lang="en-GB" u="sng">
                <a:solidFill>
                  <a:schemeClr val="hlink"/>
                </a:solidFill>
                <a:hlinkClick r:id="rId5"/>
              </a:rPr>
              <a:t>https://pandas.pydata.org/docs/</a:t>
            </a:r>
            <a:endParaRPr/>
          </a:p>
          <a:p>
            <a:pPr marL="0" lvl="0" indent="0" algn="l" rtl="0">
              <a:spcBef>
                <a:spcPts val="1200"/>
              </a:spcBef>
              <a:spcAft>
                <a:spcPts val="0"/>
              </a:spcAft>
              <a:buNone/>
            </a:pPr>
            <a:r>
              <a:rPr lang="en-GB" u="sng">
                <a:solidFill>
                  <a:schemeClr val="hlink"/>
                </a:solidFill>
                <a:hlinkClick r:id="rId6"/>
              </a:rPr>
              <a:t>https://www.irjet.net/archives/V9/i3/IRJET-V9I3312.pdf</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Statement</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In the current healthcare system, doctors diagnose and treat diseases based on symptoms presented by patients during their visit. However, early detection of diseases can significantly improve treatment outcomes and reduce healthcare costs. This project aims to develop a multiple disease prediction model using logistic regression that can assist healthcare professionals in identifying potential diseases early.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The objective of this project is to build a multiple disease prediction model using logistic regression. The model will be trained on a dataset of patient records and will predict the likelihood of a patient having one of several diseases based on their symptoms and medical history.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Hardware Requirements</a:t>
            </a:r>
            <a:endParaRPr/>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hardware requirements for this project are minimal. </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a:t>A computer with at least 8GB of RAM and a quad-core processor should suffice. However, the more powerful the computer, the faster the training and testing of the model will be.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Software Requirements:</a:t>
            </a:r>
            <a:endParaRPr/>
          </a:p>
        </p:txBody>
      </p:sp>
      <p:sp>
        <p:nvSpPr>
          <p:cNvPr id="116" name="Google Shape;116;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The software requirements for this project are as follows:</a:t>
            </a:r>
            <a:endParaRPr dirty="0"/>
          </a:p>
          <a:p>
            <a:pPr marL="0" lvl="0" indent="0" algn="l" rtl="0">
              <a:spcBef>
                <a:spcPts val="1200"/>
              </a:spcBef>
              <a:spcAft>
                <a:spcPts val="0"/>
              </a:spcAft>
              <a:buNone/>
            </a:pPr>
            <a:endParaRPr dirty="0"/>
          </a:p>
          <a:p>
            <a:pPr marL="457200" lvl="0" indent="-342900" algn="l" rtl="0">
              <a:spcBef>
                <a:spcPts val="1200"/>
              </a:spcBef>
              <a:spcAft>
                <a:spcPts val="0"/>
              </a:spcAft>
              <a:buSzPts val="1800"/>
              <a:buChar char="●"/>
            </a:pPr>
            <a:r>
              <a:rPr lang="en-GB" dirty="0"/>
              <a:t>Python 3.6 or higher</a:t>
            </a:r>
            <a:endParaRPr dirty="0"/>
          </a:p>
          <a:p>
            <a:pPr marL="457200" lvl="0" indent="-342900" algn="l" rtl="0">
              <a:spcBef>
                <a:spcPts val="0"/>
              </a:spcBef>
              <a:spcAft>
                <a:spcPts val="0"/>
              </a:spcAft>
              <a:buSzPts val="1800"/>
              <a:buChar char="●"/>
            </a:pPr>
            <a:r>
              <a:rPr lang="en-GB" dirty="0"/>
              <a:t>NumPy, Pandas, Scikit-learn, and Matplotlib libraries</a:t>
            </a:r>
            <a:endParaRPr dirty="0"/>
          </a:p>
          <a:p>
            <a:pPr marL="457200" lvl="0" indent="-342900" algn="l" rtl="0">
              <a:spcBef>
                <a:spcPts val="0"/>
              </a:spcBef>
              <a:spcAft>
                <a:spcPts val="0"/>
              </a:spcAft>
              <a:buSzPts val="1800"/>
              <a:buChar char="●"/>
            </a:pPr>
            <a:r>
              <a:rPr lang="en-GB" dirty="0"/>
              <a:t>Google </a:t>
            </a:r>
            <a:r>
              <a:rPr lang="en-GB" dirty="0" err="1"/>
              <a:t>Colab</a:t>
            </a:r>
            <a:r>
              <a:rPr lang="en-GB" dirty="0"/>
              <a:t> or another IDE for coding and testing</a:t>
            </a:r>
            <a:endParaRPr dirty="0"/>
          </a:p>
          <a:p>
            <a:pPr marL="457200" lvl="0" indent="-342900" algn="l" rtl="0">
              <a:spcBef>
                <a:spcPts val="0"/>
              </a:spcBef>
              <a:spcAft>
                <a:spcPts val="0"/>
              </a:spcAft>
              <a:buSzPts val="1800"/>
              <a:buChar char="●"/>
            </a:pPr>
            <a:r>
              <a:rPr lang="en-GB" dirty="0"/>
              <a:t>Git and GitHub for version control</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FFE2-B559-7DBE-35F9-C084C5A3595E}"/>
              </a:ext>
            </a:extLst>
          </p:cNvPr>
          <p:cNvSpPr>
            <a:spLocks noGrp="1"/>
          </p:cNvSpPr>
          <p:nvPr>
            <p:ph type="title"/>
          </p:nvPr>
        </p:nvSpPr>
        <p:spPr/>
        <p:txBody>
          <a:bodyPr>
            <a:normAutofit fontScale="90000"/>
          </a:bodyPr>
          <a:lstStyle/>
          <a:p>
            <a:r>
              <a:rPr lang="en-IN" dirty="0"/>
              <a:t>Implementation</a:t>
            </a:r>
          </a:p>
        </p:txBody>
      </p:sp>
      <p:sp>
        <p:nvSpPr>
          <p:cNvPr id="3" name="Text Placeholder 2">
            <a:extLst>
              <a:ext uri="{FF2B5EF4-FFF2-40B4-BE49-F238E27FC236}">
                <a16:creationId xmlns:a16="http://schemas.microsoft.com/office/drawing/2014/main" id="{7FA4D928-47D5-126D-22F8-98D7879775C7}"/>
              </a:ext>
            </a:extLst>
          </p:cNvPr>
          <p:cNvSpPr>
            <a:spLocks noGrp="1"/>
          </p:cNvSpPr>
          <p:nvPr>
            <p:ph type="body" idx="1"/>
          </p:nvPr>
        </p:nvSpPr>
        <p:spPr/>
        <p:txBody>
          <a:bodyPr>
            <a:normAutofit lnSpcReduction="10000"/>
          </a:bodyPr>
          <a:lstStyle/>
          <a:p>
            <a:r>
              <a:rPr lang="en-IN" dirty="0"/>
              <a:t>Code:-</a:t>
            </a:r>
          </a:p>
          <a:p>
            <a:pPr marL="114300" indent="0">
              <a:buNone/>
            </a:pP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numpy</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as</a:t>
            </a:r>
            <a:r>
              <a:rPr lang="en-IN" sz="1200" b="0" dirty="0">
                <a:solidFill>
                  <a:srgbClr val="000000"/>
                </a:solidFill>
                <a:effectLst/>
                <a:latin typeface="Courier New" panose="02070309020205020404" pitchFamily="49" charset="0"/>
              </a:rPr>
              <a:t> np</a:t>
            </a:r>
          </a:p>
          <a:p>
            <a:pPr marL="114300" indent="0">
              <a:buNone/>
            </a:pP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pandas </a:t>
            </a:r>
            <a:r>
              <a:rPr lang="en-IN" sz="1200" b="0" dirty="0">
                <a:solidFill>
                  <a:srgbClr val="AF00DB"/>
                </a:solidFill>
                <a:effectLst/>
                <a:latin typeface="Courier New" panose="02070309020205020404" pitchFamily="49" charset="0"/>
              </a:rPr>
              <a:t>as</a:t>
            </a:r>
            <a:r>
              <a:rPr lang="en-IN" sz="1200" b="0" dirty="0">
                <a:solidFill>
                  <a:srgbClr val="000000"/>
                </a:solidFill>
                <a:effectLst/>
                <a:latin typeface="Courier New" panose="02070309020205020404" pitchFamily="49" charset="0"/>
              </a:rPr>
              <a:t> pd</a:t>
            </a:r>
          </a:p>
          <a:p>
            <a:pPr marL="114300" indent="0">
              <a:buNone/>
            </a:pPr>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sklearn.model_selection</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train_test_split</a:t>
            </a:r>
            <a:endParaRPr lang="en-IN" sz="1200" b="0" dirty="0">
              <a:solidFill>
                <a:srgbClr val="000000"/>
              </a:solidFill>
              <a:effectLst/>
              <a:latin typeface="Courier New" panose="02070309020205020404" pitchFamily="49" charset="0"/>
            </a:endParaRPr>
          </a:p>
          <a:p>
            <a:pPr marL="114300" indent="0">
              <a:buNone/>
            </a:pPr>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svm</a:t>
            </a:r>
            <a:endParaRPr lang="en-IN" sz="1200" b="0" dirty="0">
              <a:solidFill>
                <a:srgbClr val="000000"/>
              </a:solidFill>
              <a:effectLst/>
              <a:latin typeface="Courier New" panose="02070309020205020404" pitchFamily="49" charset="0"/>
            </a:endParaRPr>
          </a:p>
          <a:p>
            <a:pPr marL="114300" indent="0">
              <a:buNone/>
            </a:pPr>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sklearn.metrics</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accuracy_score</a:t>
            </a:r>
            <a:endParaRPr lang="en-IN" sz="1200" b="0" dirty="0">
              <a:solidFill>
                <a:srgbClr val="000000"/>
              </a:solidFill>
              <a:effectLst/>
              <a:latin typeface="Courier New" panose="02070309020205020404" pitchFamily="49" charset="0"/>
            </a:endParaRPr>
          </a:p>
          <a:p>
            <a:pPr marL="114300" indent="0">
              <a:buNone/>
            </a:pPr>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sklearn.model_selection</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train_test_split</a:t>
            </a:r>
            <a:endParaRPr lang="en-IN" sz="1200" b="0" dirty="0">
              <a:solidFill>
                <a:srgbClr val="000000"/>
              </a:solidFill>
              <a:effectLst/>
              <a:latin typeface="Courier New" panose="02070309020205020404" pitchFamily="49" charset="0"/>
            </a:endParaRPr>
          </a:p>
          <a:p>
            <a:pPr marL="114300" indent="0">
              <a:buNone/>
            </a:pPr>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sklearn.linear_model</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LogisticRegression</a:t>
            </a:r>
            <a:endParaRPr lang="en-IN" sz="1200" dirty="0">
              <a:solidFill>
                <a:srgbClr val="000000"/>
              </a:solidFill>
              <a:latin typeface="Courier New" panose="02070309020205020404" pitchFamily="49" charset="0"/>
            </a:endParaRPr>
          </a:p>
          <a:p>
            <a:pPr marL="114300" indent="0">
              <a:buNone/>
            </a:pPr>
            <a:r>
              <a:rPr lang="en-IN" sz="1200" dirty="0"/>
              <a:t>#Parkinsons</a:t>
            </a:r>
          </a:p>
          <a:p>
            <a:pPr marL="114300" indent="0">
              <a:buNone/>
            </a:pPr>
            <a:r>
              <a:rPr lang="en-IN" sz="1200" b="0" dirty="0" err="1">
                <a:solidFill>
                  <a:srgbClr val="000000"/>
                </a:solidFill>
                <a:effectLst/>
                <a:latin typeface="Courier New" panose="02070309020205020404" pitchFamily="49" charset="0"/>
              </a:rPr>
              <a:t>parkinsons_data</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pd.read_csv</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'/content/parkinsons.csv’</a:t>
            </a:r>
            <a:r>
              <a:rPr lang="en-IN" sz="1200" b="0" dirty="0">
                <a:solidFill>
                  <a:srgbClr val="000000"/>
                </a:solidFill>
                <a:effectLst/>
                <a:latin typeface="Courier New" panose="02070309020205020404" pitchFamily="49" charset="0"/>
              </a:rPr>
              <a:t>)</a:t>
            </a:r>
          </a:p>
          <a:p>
            <a:pPr marL="114300" indent="0">
              <a:buNone/>
            </a:pPr>
            <a:r>
              <a:rPr lang="en-IN" sz="1200" b="0" dirty="0" err="1">
                <a:solidFill>
                  <a:srgbClr val="000000"/>
                </a:solidFill>
                <a:effectLst/>
                <a:latin typeface="Courier New" panose="02070309020205020404" pitchFamily="49" charset="0"/>
              </a:rPr>
              <a:t>parkinsons_data.head</a:t>
            </a:r>
            <a:r>
              <a:rPr lang="en-IN" sz="1200" b="0" dirty="0">
                <a:solidFill>
                  <a:srgbClr val="000000"/>
                </a:solidFill>
                <a:effectLst/>
                <a:latin typeface="Courier New" panose="02070309020205020404" pitchFamily="49" charset="0"/>
              </a:rPr>
              <a:t>()</a:t>
            </a:r>
          </a:p>
          <a:p>
            <a:pPr marL="114300" indent="0">
              <a:buNone/>
            </a:pPr>
            <a:r>
              <a:rPr lang="en-IN" sz="1200" b="0" dirty="0" err="1">
                <a:solidFill>
                  <a:srgbClr val="000000"/>
                </a:solidFill>
                <a:effectLst/>
                <a:latin typeface="Courier New" panose="02070309020205020404" pitchFamily="49" charset="0"/>
              </a:rPr>
              <a:t>parkinsons_data.shape</a:t>
            </a:r>
            <a:endParaRPr lang="en-IN" sz="1200" b="0" dirty="0">
              <a:solidFill>
                <a:srgbClr val="000000"/>
              </a:solidFill>
              <a:effectLst/>
              <a:latin typeface="Courier New" panose="02070309020205020404" pitchFamily="49" charset="0"/>
            </a:endParaRPr>
          </a:p>
          <a:p>
            <a:pPr marL="114300" indent="0">
              <a:buNone/>
            </a:pPr>
            <a:r>
              <a:rPr lang="en-IN" sz="1200" b="0" dirty="0" err="1">
                <a:solidFill>
                  <a:srgbClr val="000000"/>
                </a:solidFill>
                <a:effectLst/>
                <a:latin typeface="Courier New" panose="02070309020205020404" pitchFamily="49" charset="0"/>
              </a:rPr>
              <a:t>parkinsons_data.isnull</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sum</a:t>
            </a:r>
            <a:r>
              <a:rPr lang="en-IN" sz="1200" b="0" dirty="0">
                <a:solidFill>
                  <a:srgbClr val="000000"/>
                </a:solidFill>
                <a:effectLst/>
                <a:latin typeface="Courier New" panose="02070309020205020404" pitchFamily="49" charset="0"/>
              </a:rPr>
              <a:t>()</a:t>
            </a:r>
          </a:p>
          <a:p>
            <a:pPr marL="114300" indent="0">
              <a:buNone/>
            </a:pPr>
            <a:r>
              <a:rPr lang="en-US" sz="1200" b="0" dirty="0" err="1">
                <a:solidFill>
                  <a:srgbClr val="000000"/>
                </a:solidFill>
                <a:effectLst/>
                <a:latin typeface="Courier New" panose="02070309020205020404" pitchFamily="49" charset="0"/>
              </a:rPr>
              <a:t>parkinsons_data</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'status'</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value_counts</a:t>
            </a:r>
            <a:r>
              <a:rPr lang="en-US" sz="1200" b="0" dirty="0">
                <a:solidFill>
                  <a:srgbClr val="000000"/>
                </a:solidFill>
                <a:effectLst/>
                <a:latin typeface="Courier New" panose="02070309020205020404" pitchFamily="49" charset="0"/>
              </a:rPr>
              <a:t>()</a:t>
            </a:r>
          </a:p>
          <a:p>
            <a:pPr marL="114300" indent="0">
              <a:buNone/>
            </a:pPr>
            <a:r>
              <a:rPr lang="en-US" sz="1200" b="0" dirty="0" err="1">
                <a:solidFill>
                  <a:srgbClr val="000000"/>
                </a:solidFill>
                <a:effectLst/>
                <a:latin typeface="Courier New" panose="02070309020205020404" pitchFamily="49" charset="0"/>
              </a:rPr>
              <a:t>parkinsons_data.groupby</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'status'</a:t>
            </a:r>
            <a:r>
              <a:rPr lang="en-US" sz="1200" b="0" dirty="0">
                <a:solidFill>
                  <a:srgbClr val="000000"/>
                </a:solidFill>
                <a:effectLst/>
                <a:latin typeface="Courier New" panose="02070309020205020404" pitchFamily="49" charset="0"/>
              </a:rPr>
              <a:t>).mean()</a:t>
            </a:r>
          </a:p>
          <a:p>
            <a:pPr marL="114300" indent="0">
              <a:buNone/>
            </a:pPr>
            <a:endParaRPr lang="en-IN" sz="1100" b="0" dirty="0">
              <a:solidFill>
                <a:srgbClr val="000000"/>
              </a:solidFill>
              <a:effectLst/>
              <a:latin typeface="Courier New" panose="02070309020205020404" pitchFamily="49" charset="0"/>
            </a:endParaRPr>
          </a:p>
          <a:p>
            <a:pPr marL="114300" indent="0">
              <a:buNone/>
            </a:pPr>
            <a:endParaRPr lang="en-IN" sz="1100" b="0" dirty="0">
              <a:solidFill>
                <a:srgbClr val="000000"/>
              </a:solidFill>
              <a:effectLst/>
              <a:latin typeface="Courier New" panose="02070309020205020404" pitchFamily="49" charset="0"/>
            </a:endParaRPr>
          </a:p>
          <a:p>
            <a:pPr marL="114300" indent="0">
              <a:buNone/>
            </a:pPr>
            <a:endParaRPr lang="en-IN" dirty="0"/>
          </a:p>
          <a:p>
            <a:pPr marL="114300" indent="0">
              <a:buNone/>
            </a:pPr>
            <a:endParaRPr lang="en-IN" dirty="0"/>
          </a:p>
          <a:p>
            <a:pPr marL="114300" indent="0">
              <a:buNone/>
            </a:pPr>
            <a:endParaRPr lang="en-IN" dirty="0"/>
          </a:p>
        </p:txBody>
      </p:sp>
    </p:spTree>
    <p:extLst>
      <p:ext uri="{BB962C8B-B14F-4D97-AF65-F5344CB8AC3E}">
        <p14:creationId xmlns:p14="http://schemas.microsoft.com/office/powerpoint/2010/main" val="2509314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96A588-698A-7F01-FB08-692C0CEF1AC9}"/>
              </a:ext>
            </a:extLst>
          </p:cNvPr>
          <p:cNvSpPr>
            <a:spLocks noGrp="1"/>
          </p:cNvSpPr>
          <p:nvPr>
            <p:ph type="body" idx="1"/>
          </p:nvPr>
        </p:nvSpPr>
        <p:spPr>
          <a:xfrm>
            <a:off x="311699" y="325677"/>
            <a:ext cx="8406415" cy="4243198"/>
          </a:xfrm>
        </p:spPr>
        <p:txBody>
          <a:bodyPr>
            <a:normAutofit fontScale="92500" lnSpcReduction="20000"/>
          </a:bodyPr>
          <a:lstStyle/>
          <a:p>
            <a:pPr marL="114300" indent="0">
              <a:buNone/>
            </a:pPr>
            <a:r>
              <a:rPr lang="en-IN" sz="1200" b="0" dirty="0">
                <a:solidFill>
                  <a:srgbClr val="000000"/>
                </a:solidFill>
                <a:effectLst/>
                <a:latin typeface="Courier New" panose="02070309020205020404" pitchFamily="49" charset="0"/>
              </a:rPr>
              <a:t>X = </a:t>
            </a:r>
            <a:r>
              <a:rPr lang="en-IN" sz="1200" b="0" dirty="0" err="1">
                <a:solidFill>
                  <a:srgbClr val="000000"/>
                </a:solidFill>
                <a:effectLst/>
                <a:latin typeface="Courier New" panose="02070309020205020404" pitchFamily="49" charset="0"/>
              </a:rPr>
              <a:t>parkinsons_data.drop</a:t>
            </a:r>
            <a:r>
              <a:rPr lang="en-IN" sz="1200" b="0" dirty="0">
                <a:solidFill>
                  <a:srgbClr val="000000"/>
                </a:solidFill>
                <a:effectLst/>
                <a:latin typeface="Courier New" panose="02070309020205020404" pitchFamily="49" charset="0"/>
              </a:rPr>
              <a:t>(columns=[</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name'</a:t>
            </a:r>
            <a:r>
              <a:rPr lang="en-IN" sz="1200" b="0" dirty="0" err="1">
                <a:solidFill>
                  <a:srgbClr val="000000"/>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'status</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 axis=</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pPr marL="114300" indent="0">
              <a:buNone/>
            </a:pPr>
            <a:r>
              <a:rPr lang="en-IN" sz="1200" b="0" dirty="0">
                <a:solidFill>
                  <a:srgbClr val="000000"/>
                </a:solidFill>
                <a:effectLst/>
                <a:latin typeface="Courier New" panose="02070309020205020404" pitchFamily="49" charset="0"/>
              </a:rPr>
              <a:t>Y = </a:t>
            </a:r>
            <a:r>
              <a:rPr lang="en-IN" sz="1200" b="0" dirty="0" err="1">
                <a:solidFill>
                  <a:srgbClr val="000000"/>
                </a:solidFill>
                <a:effectLst/>
                <a:latin typeface="Courier New" panose="02070309020205020404" pitchFamily="49" charset="0"/>
              </a:rPr>
              <a:t>parkinsons_data</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'status'</a:t>
            </a:r>
            <a:r>
              <a:rPr lang="en-IN" sz="1200" b="0" dirty="0">
                <a:solidFill>
                  <a:srgbClr val="000000"/>
                </a:solidFill>
                <a:effectLst/>
                <a:latin typeface="Courier New" panose="02070309020205020404" pitchFamily="49" charset="0"/>
              </a:rPr>
              <a:t>]</a:t>
            </a:r>
          </a:p>
          <a:p>
            <a:pPr marL="114300" indent="0">
              <a:buNone/>
            </a:pPr>
            <a:r>
              <a:rPr lang="en-US" sz="1200" b="0" dirty="0" err="1">
                <a:solidFill>
                  <a:srgbClr val="000000"/>
                </a:solidFill>
                <a:effectLst/>
                <a:latin typeface="Courier New" panose="02070309020205020404" pitchFamily="49" charset="0"/>
              </a:rPr>
              <a:t>X_train</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X_test</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Y_train</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Y_test</a:t>
            </a:r>
            <a:r>
              <a:rPr lang="en-US" sz="1200" b="0" dirty="0">
                <a:solidFill>
                  <a:srgbClr val="000000"/>
                </a:solidFill>
                <a:effectLst/>
                <a:latin typeface="Courier New" panose="02070309020205020404" pitchFamily="49" charset="0"/>
              </a:rPr>
              <a:t> = </a:t>
            </a:r>
            <a:r>
              <a:rPr lang="en-US" sz="1200" b="0" dirty="0" err="1">
                <a:solidFill>
                  <a:srgbClr val="000000"/>
                </a:solidFill>
                <a:effectLst/>
                <a:latin typeface="Courier New" panose="02070309020205020404" pitchFamily="49" charset="0"/>
              </a:rPr>
              <a:t>train_test_split</a:t>
            </a:r>
            <a:r>
              <a:rPr lang="en-US" sz="1200" b="0" dirty="0">
                <a:solidFill>
                  <a:srgbClr val="000000"/>
                </a:solidFill>
                <a:effectLst/>
                <a:latin typeface="Courier New" panose="02070309020205020404" pitchFamily="49" charset="0"/>
              </a:rPr>
              <a:t>(X, Y, </a:t>
            </a:r>
            <a:r>
              <a:rPr lang="en-US" sz="1200" b="0" dirty="0" err="1">
                <a:solidFill>
                  <a:srgbClr val="000000"/>
                </a:solidFill>
                <a:effectLst/>
                <a:latin typeface="Courier New" panose="02070309020205020404" pitchFamily="49" charset="0"/>
              </a:rPr>
              <a:t>test_size</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0.2</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random_state</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2</a:t>
            </a:r>
            <a:r>
              <a:rPr lang="en-US" sz="1200" b="0" dirty="0">
                <a:solidFill>
                  <a:srgbClr val="000000"/>
                </a:solidFill>
                <a:effectLst/>
                <a:latin typeface="Courier New" panose="02070309020205020404" pitchFamily="49" charset="0"/>
              </a:rPr>
              <a:t>)</a:t>
            </a:r>
          </a:p>
          <a:p>
            <a:pPr marL="114300" indent="0">
              <a:buNone/>
            </a:pPr>
            <a:r>
              <a:rPr lang="en-IN" sz="1200" b="0" dirty="0">
                <a:solidFill>
                  <a:srgbClr val="795E26"/>
                </a:solidFill>
                <a:effectLst/>
                <a:latin typeface="Courier New" panose="02070309020205020404" pitchFamily="49" charset="0"/>
              </a:rPr>
              <a:t>print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X.shape</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X_train.shape</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X_test.shape</a:t>
            </a:r>
            <a:r>
              <a:rPr lang="en-IN" sz="1200" b="0" dirty="0">
                <a:solidFill>
                  <a:srgbClr val="000000"/>
                </a:solidFill>
                <a:effectLst/>
                <a:latin typeface="Courier New" panose="02070309020205020404" pitchFamily="49" charset="0"/>
              </a:rPr>
              <a:t>)</a:t>
            </a:r>
          </a:p>
          <a:p>
            <a:pPr marL="114300" indent="0">
              <a:buNone/>
            </a:pPr>
            <a:r>
              <a:rPr lang="en-IN" sz="1200" i="0" dirty="0">
                <a:solidFill>
                  <a:srgbClr val="000000"/>
                </a:solidFill>
                <a:latin typeface="Courier New" panose="02070309020205020404" pitchFamily="49" charset="0"/>
              </a:rPr>
              <a:t>#</a:t>
            </a:r>
            <a:r>
              <a:rPr lang="en-IN" sz="1200" b="0" i="0" dirty="0">
                <a:solidFill>
                  <a:srgbClr val="212121"/>
                </a:solidFill>
                <a:effectLst/>
                <a:latin typeface="Roboto" panose="02000000000000000000" pitchFamily="2" charset="0"/>
              </a:rPr>
              <a:t>Model Training</a:t>
            </a:r>
          </a:p>
          <a:p>
            <a:pPr marL="114300" indent="0" algn="l">
              <a:buNone/>
            </a:pPr>
            <a:r>
              <a:rPr lang="en-IN" sz="1200" b="0" i="0" dirty="0">
                <a:solidFill>
                  <a:srgbClr val="212121"/>
                </a:solidFill>
                <a:effectLst/>
                <a:latin typeface="Roboto" panose="02000000000000000000" pitchFamily="2" charset="0"/>
              </a:rPr>
              <a:t>#Support Vector Machine Model</a:t>
            </a:r>
          </a:p>
          <a:p>
            <a:pPr marL="114300" indent="0">
              <a:buNone/>
            </a:pPr>
            <a:r>
              <a:rPr lang="en-IN" sz="1200" b="0" dirty="0">
                <a:solidFill>
                  <a:srgbClr val="000000"/>
                </a:solidFill>
                <a:effectLst/>
                <a:latin typeface="Courier New" panose="02070309020205020404" pitchFamily="49" charset="0"/>
              </a:rPr>
              <a:t>model = </a:t>
            </a:r>
            <a:r>
              <a:rPr lang="en-IN" sz="1200" b="0" dirty="0" err="1">
                <a:solidFill>
                  <a:srgbClr val="000000"/>
                </a:solidFill>
                <a:effectLst/>
                <a:latin typeface="Courier New" panose="02070309020205020404" pitchFamily="49" charset="0"/>
              </a:rPr>
              <a:t>svm.SVC</a:t>
            </a:r>
            <a:r>
              <a:rPr lang="en-IN" sz="1200" b="0" dirty="0">
                <a:solidFill>
                  <a:srgbClr val="000000"/>
                </a:solidFill>
                <a:effectLst/>
                <a:latin typeface="Courier New" panose="02070309020205020404" pitchFamily="49" charset="0"/>
              </a:rPr>
              <a:t>(kernel=</a:t>
            </a:r>
            <a:r>
              <a:rPr lang="en-IN" sz="1200" b="0" dirty="0">
                <a:solidFill>
                  <a:srgbClr val="A31515"/>
                </a:solidFill>
                <a:effectLst/>
                <a:latin typeface="Courier New" panose="02070309020205020404" pitchFamily="49" charset="0"/>
              </a:rPr>
              <a:t>'linear'</a:t>
            </a:r>
            <a:r>
              <a:rPr lang="en-IN" sz="1200" b="0" dirty="0">
                <a:solidFill>
                  <a:srgbClr val="000000"/>
                </a:solidFill>
                <a:effectLst/>
                <a:latin typeface="Courier New" panose="02070309020205020404" pitchFamily="49" charset="0"/>
              </a:rPr>
              <a:t>)</a:t>
            </a:r>
          </a:p>
          <a:p>
            <a:pPr marL="114300" indent="0">
              <a:buNone/>
            </a:pPr>
            <a:r>
              <a:rPr lang="en-IN" sz="1200" b="0" dirty="0" err="1">
                <a:solidFill>
                  <a:srgbClr val="000000"/>
                </a:solidFill>
                <a:effectLst/>
                <a:latin typeface="Courier New" panose="02070309020205020404" pitchFamily="49" charset="0"/>
              </a:rPr>
              <a:t>model.fit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X_train</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Y_train</a:t>
            </a:r>
            <a:r>
              <a:rPr lang="en-IN" sz="1200" b="0" dirty="0">
                <a:solidFill>
                  <a:srgbClr val="000000"/>
                </a:solidFill>
                <a:effectLst/>
                <a:latin typeface="Courier New" panose="02070309020205020404" pitchFamily="49" charset="0"/>
              </a:rPr>
              <a:t>)</a:t>
            </a:r>
          </a:p>
          <a:p>
            <a:pPr marL="114300" indent="0">
              <a:buNone/>
            </a:pPr>
            <a:r>
              <a:rPr lang="en-IN" sz="1200" b="0" dirty="0" err="1">
                <a:solidFill>
                  <a:srgbClr val="000000"/>
                </a:solidFill>
                <a:effectLst/>
                <a:latin typeface="Courier New" panose="02070309020205020404" pitchFamily="49" charset="0"/>
              </a:rPr>
              <a:t>X_train_prediction</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model.predict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X_train</a:t>
            </a:r>
            <a:r>
              <a:rPr lang="en-IN" sz="1200" b="0" dirty="0">
                <a:solidFill>
                  <a:srgbClr val="000000"/>
                </a:solidFill>
                <a:effectLst/>
                <a:latin typeface="Courier New" panose="02070309020205020404" pitchFamily="49" charset="0"/>
              </a:rPr>
              <a:t>)</a:t>
            </a:r>
          </a:p>
          <a:p>
            <a:pPr marL="114300" indent="0">
              <a:buNone/>
            </a:pPr>
            <a:r>
              <a:rPr lang="en-IN" sz="1200" b="0" dirty="0" err="1">
                <a:solidFill>
                  <a:srgbClr val="000000"/>
                </a:solidFill>
                <a:effectLst/>
                <a:latin typeface="Courier New" panose="02070309020205020404" pitchFamily="49" charset="0"/>
              </a:rPr>
              <a:t>training_data_accuracy</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accuracy_score</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Y_train</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X_train_prediction</a:t>
            </a:r>
            <a:r>
              <a:rPr lang="en-IN" sz="1200" b="0" dirty="0">
                <a:solidFill>
                  <a:srgbClr val="000000"/>
                </a:solidFill>
                <a:effectLst/>
                <a:latin typeface="Courier New" panose="02070309020205020404" pitchFamily="49" charset="0"/>
              </a:rPr>
              <a:t>)</a:t>
            </a:r>
          </a:p>
          <a:p>
            <a:pPr marL="114300" indent="0">
              <a:buNone/>
            </a:pPr>
            <a:r>
              <a:rPr lang="en-IN" sz="1200" b="0" dirty="0">
                <a:solidFill>
                  <a:srgbClr val="795E26"/>
                </a:solidFill>
                <a:effectLst/>
                <a:latin typeface="Courier New" panose="02070309020205020404" pitchFamily="49" charset="0"/>
              </a:rPr>
              <a:t>print</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'Accuracy score of training data : '</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training_data_accuracy</a:t>
            </a:r>
            <a:r>
              <a:rPr lang="en-IN" sz="1200" b="0" dirty="0">
                <a:solidFill>
                  <a:srgbClr val="000000"/>
                </a:solidFill>
                <a:effectLst/>
                <a:latin typeface="Courier New" panose="02070309020205020404" pitchFamily="49" charset="0"/>
              </a:rPr>
              <a:t>)</a:t>
            </a:r>
          </a:p>
          <a:p>
            <a:pPr marL="114300" indent="0">
              <a:buNone/>
            </a:pPr>
            <a:r>
              <a:rPr lang="en-IN" sz="1200" b="0" dirty="0" err="1">
                <a:solidFill>
                  <a:srgbClr val="000000"/>
                </a:solidFill>
                <a:effectLst/>
                <a:latin typeface="Courier New" panose="02070309020205020404" pitchFamily="49" charset="0"/>
              </a:rPr>
              <a:t>X_test_prediction</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model.predict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X_test</a:t>
            </a:r>
            <a:r>
              <a:rPr lang="en-IN" sz="1200" b="0" dirty="0">
                <a:solidFill>
                  <a:srgbClr val="000000"/>
                </a:solidFill>
                <a:effectLst/>
                <a:latin typeface="Courier New" panose="02070309020205020404" pitchFamily="49" charset="0"/>
              </a:rPr>
              <a:t>)</a:t>
            </a:r>
          </a:p>
          <a:p>
            <a:pPr marL="114300" indent="0">
              <a:buNone/>
            </a:pPr>
            <a:r>
              <a:rPr lang="en-IN" sz="1200" b="0" dirty="0" err="1">
                <a:solidFill>
                  <a:srgbClr val="000000"/>
                </a:solidFill>
                <a:effectLst/>
                <a:latin typeface="Courier New" panose="02070309020205020404" pitchFamily="49" charset="0"/>
              </a:rPr>
              <a:t>test_data_accuracy</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accuracy_score</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Y_test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X_test_prediction</a:t>
            </a:r>
            <a:r>
              <a:rPr lang="en-IN" sz="1200" b="0" dirty="0">
                <a:solidFill>
                  <a:srgbClr val="000000"/>
                </a:solidFill>
                <a:effectLst/>
                <a:latin typeface="Courier New" panose="02070309020205020404" pitchFamily="49" charset="0"/>
              </a:rPr>
              <a:t>)</a:t>
            </a:r>
          </a:p>
          <a:p>
            <a:pPr marL="114300" indent="0">
              <a:buNone/>
            </a:pPr>
            <a:r>
              <a:rPr lang="en-IN" sz="1300" b="0" dirty="0" err="1">
                <a:solidFill>
                  <a:srgbClr val="000000"/>
                </a:solidFill>
                <a:effectLst/>
                <a:latin typeface="Courier New" panose="02070309020205020404" pitchFamily="49" charset="0"/>
              </a:rPr>
              <a:t>input_data</a:t>
            </a:r>
            <a:r>
              <a:rPr lang="en-IN" sz="1300" b="0" dirty="0">
                <a:solidFill>
                  <a:srgbClr val="000000"/>
                </a:solidFill>
                <a:effectLst/>
                <a:latin typeface="Courier New" panose="02070309020205020404" pitchFamily="49" charset="0"/>
              </a:rPr>
              <a:t> = (</a:t>
            </a:r>
            <a:r>
              <a:rPr lang="en-IN" sz="1300" b="0" dirty="0">
                <a:solidFill>
                  <a:srgbClr val="098156"/>
                </a:solidFill>
                <a:effectLst/>
                <a:latin typeface="Courier New" panose="02070309020205020404" pitchFamily="49" charset="0"/>
              </a:rPr>
              <a:t>197.07600</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206.89600</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192.05500</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0.00289</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0.00001</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0.00166</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0.00168</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0.00498</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0.01098</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0.09700</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0.00563</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0.00680</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0.00802</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0.01689</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0.00339</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26.77500</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0.422229</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0.741367</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-7.348300</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0.177551</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1.743867</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0.085569</a:t>
            </a:r>
            <a:r>
              <a:rPr lang="en-IN" sz="1300" b="0" dirty="0">
                <a:solidFill>
                  <a:srgbClr val="000000"/>
                </a:solidFill>
                <a:effectLst/>
                <a:latin typeface="Courier New" panose="02070309020205020404" pitchFamily="49" charset="0"/>
              </a:rPr>
              <a:t>)</a:t>
            </a:r>
          </a:p>
          <a:p>
            <a:pPr marL="114300" indent="0">
              <a:buNone/>
            </a:pPr>
            <a:r>
              <a:rPr lang="en-IN" sz="1300" b="0" dirty="0" err="1">
                <a:solidFill>
                  <a:srgbClr val="000000"/>
                </a:solidFill>
                <a:effectLst/>
                <a:latin typeface="Courier New" panose="02070309020205020404" pitchFamily="49" charset="0"/>
              </a:rPr>
              <a:t>input_data_as_numpy_array</a:t>
            </a:r>
            <a:r>
              <a:rPr lang="en-IN" sz="1300" b="0" dirty="0">
                <a:solidFill>
                  <a:srgbClr val="000000"/>
                </a:solidFill>
                <a:effectLst/>
                <a:latin typeface="Courier New" panose="02070309020205020404" pitchFamily="49" charset="0"/>
              </a:rPr>
              <a:t> = </a:t>
            </a:r>
            <a:r>
              <a:rPr lang="en-IN" sz="1300" b="0" dirty="0" err="1">
                <a:solidFill>
                  <a:srgbClr val="000000"/>
                </a:solidFill>
                <a:effectLst/>
                <a:latin typeface="Courier New" panose="02070309020205020404" pitchFamily="49" charset="0"/>
              </a:rPr>
              <a:t>np.asarray</a:t>
            </a:r>
            <a:r>
              <a:rPr lang="en-IN" sz="1300" b="0" dirty="0">
                <a:solidFill>
                  <a:srgbClr val="000000"/>
                </a:solidFill>
                <a:effectLst/>
                <a:latin typeface="Courier New" panose="02070309020205020404" pitchFamily="49" charset="0"/>
              </a:rPr>
              <a:t>(</a:t>
            </a:r>
            <a:r>
              <a:rPr lang="en-IN" sz="1300" b="0" dirty="0" err="1">
                <a:solidFill>
                  <a:srgbClr val="000000"/>
                </a:solidFill>
                <a:effectLst/>
                <a:latin typeface="Courier New" panose="02070309020205020404" pitchFamily="49" charset="0"/>
              </a:rPr>
              <a:t>input_data</a:t>
            </a:r>
            <a:r>
              <a:rPr lang="en-IN" sz="1300" b="0" dirty="0">
                <a:solidFill>
                  <a:srgbClr val="000000"/>
                </a:solidFill>
                <a:effectLst/>
                <a:latin typeface="Courier New" panose="02070309020205020404" pitchFamily="49" charset="0"/>
              </a:rPr>
              <a:t>)</a:t>
            </a:r>
          </a:p>
          <a:p>
            <a:pPr marL="114300" indent="0">
              <a:buNone/>
            </a:pPr>
            <a:r>
              <a:rPr lang="en-IN" sz="1300" b="0" dirty="0" err="1">
                <a:solidFill>
                  <a:srgbClr val="000000"/>
                </a:solidFill>
                <a:effectLst/>
                <a:latin typeface="Courier New" panose="02070309020205020404" pitchFamily="49" charset="0"/>
              </a:rPr>
              <a:t>input_data_reshaped</a:t>
            </a:r>
            <a:r>
              <a:rPr lang="en-IN" sz="1300" b="0" dirty="0">
                <a:solidFill>
                  <a:srgbClr val="000000"/>
                </a:solidFill>
                <a:effectLst/>
                <a:latin typeface="Courier New" panose="02070309020205020404" pitchFamily="49" charset="0"/>
              </a:rPr>
              <a:t> = </a:t>
            </a:r>
            <a:r>
              <a:rPr lang="en-IN" sz="1300" b="0" dirty="0" err="1">
                <a:solidFill>
                  <a:srgbClr val="000000"/>
                </a:solidFill>
                <a:effectLst/>
                <a:latin typeface="Courier New" panose="02070309020205020404" pitchFamily="49" charset="0"/>
              </a:rPr>
              <a:t>input_data_as_numpy_array.reshape</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1</a:t>
            </a:r>
            <a:r>
              <a:rPr lang="en-IN" sz="1300" b="0" dirty="0">
                <a:solidFill>
                  <a:srgbClr val="000000"/>
                </a:solidFill>
                <a:effectLst/>
                <a:latin typeface="Courier New" panose="02070309020205020404" pitchFamily="49" charset="0"/>
              </a:rPr>
              <a:t>,</a:t>
            </a:r>
            <a:r>
              <a:rPr lang="en-IN" sz="1300" b="0" dirty="0">
                <a:solidFill>
                  <a:srgbClr val="098156"/>
                </a:solidFill>
                <a:effectLst/>
                <a:latin typeface="Courier New" panose="02070309020205020404" pitchFamily="49" charset="0"/>
              </a:rPr>
              <a:t>-1</a:t>
            </a:r>
            <a:r>
              <a:rPr lang="en-IN" sz="1300" b="0" dirty="0">
                <a:solidFill>
                  <a:srgbClr val="000000"/>
                </a:solidFill>
                <a:effectLst/>
                <a:latin typeface="Courier New" panose="02070309020205020404" pitchFamily="49" charset="0"/>
              </a:rPr>
              <a:t>)</a:t>
            </a:r>
            <a:br>
              <a:rPr lang="en-IN" sz="1300" b="0" dirty="0">
                <a:solidFill>
                  <a:srgbClr val="000000"/>
                </a:solidFill>
                <a:effectLst/>
                <a:latin typeface="Courier New" panose="02070309020205020404" pitchFamily="49" charset="0"/>
              </a:rPr>
            </a:br>
            <a:r>
              <a:rPr lang="en-IN" sz="1300" b="0" dirty="0">
                <a:solidFill>
                  <a:srgbClr val="000000"/>
                </a:solidFill>
                <a:effectLst/>
                <a:latin typeface="Courier New" panose="02070309020205020404" pitchFamily="49" charset="0"/>
              </a:rPr>
              <a:t>prediction = </a:t>
            </a:r>
            <a:r>
              <a:rPr lang="en-IN" sz="1300" b="0" dirty="0" err="1">
                <a:solidFill>
                  <a:srgbClr val="000000"/>
                </a:solidFill>
                <a:effectLst/>
                <a:latin typeface="Courier New" panose="02070309020205020404" pitchFamily="49" charset="0"/>
              </a:rPr>
              <a:t>model.predict</a:t>
            </a:r>
            <a:r>
              <a:rPr lang="en-IN" sz="1300" b="0" dirty="0">
                <a:solidFill>
                  <a:srgbClr val="000000"/>
                </a:solidFill>
                <a:effectLst/>
                <a:latin typeface="Courier New" panose="02070309020205020404" pitchFamily="49" charset="0"/>
              </a:rPr>
              <a:t>(</a:t>
            </a:r>
            <a:r>
              <a:rPr lang="en-IN" sz="1300" b="0" dirty="0" err="1">
                <a:solidFill>
                  <a:srgbClr val="000000"/>
                </a:solidFill>
                <a:effectLst/>
                <a:latin typeface="Courier New" panose="02070309020205020404" pitchFamily="49" charset="0"/>
              </a:rPr>
              <a:t>input_data_reshaped</a:t>
            </a:r>
            <a:r>
              <a:rPr lang="en-IN" sz="1300" b="0" dirty="0">
                <a:solidFill>
                  <a:srgbClr val="000000"/>
                </a:solidFill>
                <a:effectLst/>
                <a:latin typeface="Courier New" panose="02070309020205020404" pitchFamily="49" charset="0"/>
              </a:rPr>
              <a:t>)</a:t>
            </a:r>
          </a:p>
          <a:p>
            <a:pPr marL="114300" indent="0">
              <a:buNone/>
            </a:pPr>
            <a:r>
              <a:rPr lang="en-IN" sz="1300" b="0" dirty="0">
                <a:solidFill>
                  <a:srgbClr val="795E26"/>
                </a:solidFill>
                <a:effectLst/>
                <a:latin typeface="Courier New" panose="02070309020205020404" pitchFamily="49" charset="0"/>
              </a:rPr>
              <a:t>print</a:t>
            </a:r>
            <a:r>
              <a:rPr lang="en-IN" sz="1300" b="0" dirty="0">
                <a:solidFill>
                  <a:srgbClr val="000000"/>
                </a:solidFill>
                <a:effectLst/>
                <a:latin typeface="Courier New" panose="02070309020205020404" pitchFamily="49" charset="0"/>
              </a:rPr>
              <a:t>(prediction)</a:t>
            </a:r>
            <a:br>
              <a:rPr lang="en-IN" sz="1300" b="0" dirty="0">
                <a:solidFill>
                  <a:srgbClr val="000000"/>
                </a:solidFill>
                <a:effectLst/>
                <a:latin typeface="Courier New" panose="02070309020205020404" pitchFamily="49" charset="0"/>
              </a:rPr>
            </a:br>
            <a:r>
              <a:rPr lang="en-IN" sz="1300" b="0" dirty="0">
                <a:solidFill>
                  <a:srgbClr val="AF00DB"/>
                </a:solidFill>
                <a:effectLst/>
                <a:latin typeface="Courier New" panose="02070309020205020404" pitchFamily="49" charset="0"/>
              </a:rPr>
              <a:t>if</a:t>
            </a:r>
            <a:r>
              <a:rPr lang="en-IN" sz="1300" b="0" dirty="0">
                <a:solidFill>
                  <a:srgbClr val="000000"/>
                </a:solidFill>
                <a:effectLst/>
                <a:latin typeface="Courier New" panose="02070309020205020404" pitchFamily="49" charset="0"/>
              </a:rPr>
              <a:t> (prediction[</a:t>
            </a:r>
            <a:r>
              <a:rPr lang="en-IN" sz="1300" b="0" dirty="0">
                <a:solidFill>
                  <a:srgbClr val="098156"/>
                </a:solidFill>
                <a:effectLst/>
                <a:latin typeface="Courier New" panose="02070309020205020404" pitchFamily="49" charset="0"/>
              </a:rPr>
              <a:t>0</a:t>
            </a:r>
            <a:r>
              <a:rPr lang="en-IN" sz="1300" b="0" dirty="0">
                <a:solidFill>
                  <a:srgbClr val="000000"/>
                </a:solidFill>
                <a:effectLst/>
                <a:latin typeface="Courier New" panose="02070309020205020404" pitchFamily="49" charset="0"/>
              </a:rPr>
              <a:t>] == </a:t>
            </a:r>
            <a:r>
              <a:rPr lang="en-IN" sz="1300" b="0" dirty="0">
                <a:solidFill>
                  <a:srgbClr val="098156"/>
                </a:solidFill>
                <a:effectLst/>
                <a:latin typeface="Courier New" panose="02070309020205020404" pitchFamily="49" charset="0"/>
              </a:rPr>
              <a:t>0</a:t>
            </a:r>
            <a:r>
              <a:rPr lang="en-IN" sz="1300" b="0" dirty="0">
                <a:solidFill>
                  <a:srgbClr val="000000"/>
                </a:solidFill>
                <a:effectLst/>
                <a:latin typeface="Courier New" panose="02070309020205020404" pitchFamily="49" charset="0"/>
              </a:rPr>
              <a:t>):</a:t>
            </a:r>
          </a:p>
          <a:p>
            <a:pPr marL="114300" indent="0">
              <a:buNone/>
            </a:pPr>
            <a:r>
              <a:rPr lang="en-IN" sz="1300" b="0" dirty="0">
                <a:solidFill>
                  <a:srgbClr val="000000"/>
                </a:solidFill>
                <a:effectLst/>
                <a:latin typeface="Courier New" panose="02070309020205020404" pitchFamily="49" charset="0"/>
              </a:rPr>
              <a:t>  </a:t>
            </a:r>
            <a:r>
              <a:rPr lang="en-IN" sz="1300" b="0" dirty="0">
                <a:solidFill>
                  <a:srgbClr val="795E26"/>
                </a:solidFill>
                <a:effectLst/>
                <a:latin typeface="Courier New" panose="02070309020205020404" pitchFamily="49" charset="0"/>
              </a:rPr>
              <a:t>print</a:t>
            </a:r>
            <a:r>
              <a:rPr lang="en-IN" sz="1300" b="0" dirty="0">
                <a:solidFill>
                  <a:srgbClr val="000000"/>
                </a:solidFill>
                <a:effectLst/>
                <a:latin typeface="Courier New" panose="02070309020205020404" pitchFamily="49" charset="0"/>
              </a:rPr>
              <a:t>(</a:t>
            </a:r>
            <a:r>
              <a:rPr lang="en-IN" sz="1300" b="0" dirty="0">
                <a:solidFill>
                  <a:srgbClr val="A31515"/>
                </a:solidFill>
                <a:effectLst/>
                <a:latin typeface="Courier New" panose="02070309020205020404" pitchFamily="49" charset="0"/>
              </a:rPr>
              <a:t>"The Person does not have </a:t>
            </a:r>
            <a:r>
              <a:rPr lang="en-IN" sz="1300" b="0" dirty="0" err="1">
                <a:solidFill>
                  <a:srgbClr val="A31515"/>
                </a:solidFill>
                <a:effectLst/>
                <a:latin typeface="Courier New" panose="02070309020205020404" pitchFamily="49" charset="0"/>
              </a:rPr>
              <a:t>Parkinsons</a:t>
            </a:r>
            <a:r>
              <a:rPr lang="en-IN" sz="1300" b="0" dirty="0">
                <a:solidFill>
                  <a:srgbClr val="A31515"/>
                </a:solidFill>
                <a:effectLst/>
                <a:latin typeface="Courier New" panose="02070309020205020404" pitchFamily="49" charset="0"/>
              </a:rPr>
              <a:t> Disease"</a:t>
            </a:r>
            <a:r>
              <a:rPr lang="en-IN" sz="1300" b="0" dirty="0">
                <a:solidFill>
                  <a:srgbClr val="000000"/>
                </a:solidFill>
                <a:effectLst/>
                <a:latin typeface="Courier New" panose="02070309020205020404" pitchFamily="49" charset="0"/>
              </a:rPr>
              <a:t>)</a:t>
            </a:r>
            <a:br>
              <a:rPr lang="en-IN" sz="1300" b="0" dirty="0">
                <a:solidFill>
                  <a:srgbClr val="000000"/>
                </a:solidFill>
                <a:effectLst/>
                <a:latin typeface="Courier New" panose="02070309020205020404" pitchFamily="49" charset="0"/>
              </a:rPr>
            </a:br>
            <a:r>
              <a:rPr lang="en-IN" sz="1300" b="0" dirty="0">
                <a:solidFill>
                  <a:srgbClr val="AF00DB"/>
                </a:solidFill>
                <a:effectLst/>
                <a:latin typeface="Courier New" panose="02070309020205020404" pitchFamily="49" charset="0"/>
              </a:rPr>
              <a:t>else</a:t>
            </a:r>
            <a:r>
              <a:rPr lang="en-IN" sz="1300" b="0" dirty="0">
                <a:solidFill>
                  <a:srgbClr val="000000"/>
                </a:solidFill>
                <a:effectLst/>
                <a:latin typeface="Courier New" panose="02070309020205020404" pitchFamily="49" charset="0"/>
              </a:rPr>
              <a:t>:</a:t>
            </a:r>
          </a:p>
          <a:p>
            <a:pPr marL="114300" indent="0">
              <a:buNone/>
            </a:pPr>
            <a:r>
              <a:rPr lang="en-IN" sz="1300" b="0" dirty="0">
                <a:solidFill>
                  <a:srgbClr val="000000"/>
                </a:solidFill>
                <a:effectLst/>
                <a:latin typeface="Courier New" panose="02070309020205020404" pitchFamily="49" charset="0"/>
              </a:rPr>
              <a:t>  </a:t>
            </a:r>
            <a:r>
              <a:rPr lang="en-IN" sz="1300" b="0" dirty="0">
                <a:solidFill>
                  <a:srgbClr val="795E26"/>
                </a:solidFill>
                <a:effectLst/>
                <a:latin typeface="Courier New" panose="02070309020205020404" pitchFamily="49" charset="0"/>
              </a:rPr>
              <a:t>print</a:t>
            </a:r>
            <a:r>
              <a:rPr lang="en-IN" sz="1300" b="0" dirty="0">
                <a:solidFill>
                  <a:srgbClr val="000000"/>
                </a:solidFill>
                <a:effectLst/>
                <a:latin typeface="Courier New" panose="02070309020205020404" pitchFamily="49" charset="0"/>
              </a:rPr>
              <a:t>(</a:t>
            </a:r>
            <a:r>
              <a:rPr lang="en-IN" sz="1300" b="0" dirty="0">
                <a:solidFill>
                  <a:srgbClr val="A31515"/>
                </a:solidFill>
                <a:effectLst/>
                <a:latin typeface="Courier New" panose="02070309020205020404" pitchFamily="49" charset="0"/>
              </a:rPr>
              <a:t>"The Person has </a:t>
            </a:r>
            <a:r>
              <a:rPr lang="en-IN" sz="1300" b="0" dirty="0" err="1">
                <a:solidFill>
                  <a:srgbClr val="A31515"/>
                </a:solidFill>
                <a:effectLst/>
                <a:latin typeface="Courier New" panose="02070309020205020404" pitchFamily="49" charset="0"/>
              </a:rPr>
              <a:t>Parkinsons</a:t>
            </a:r>
            <a:r>
              <a:rPr lang="en-IN" sz="1300" b="0" dirty="0">
                <a:solidFill>
                  <a:srgbClr val="A31515"/>
                </a:solidFill>
                <a:effectLst/>
                <a:latin typeface="Courier New" panose="02070309020205020404" pitchFamily="49" charset="0"/>
              </a:rPr>
              <a:t>"</a:t>
            </a:r>
            <a:r>
              <a:rPr lang="en-IN" sz="1300" b="0" dirty="0">
                <a:solidFill>
                  <a:srgbClr val="000000"/>
                </a:solidFill>
                <a:effectLst/>
                <a:latin typeface="Courier New" panose="02070309020205020404" pitchFamily="49" charset="0"/>
              </a:rPr>
              <a:t>)</a:t>
            </a:r>
          </a:p>
          <a:p>
            <a:pPr marL="114300" indent="0">
              <a:buNone/>
            </a:pPr>
            <a:endParaRPr lang="en-IN" sz="1200" b="0" dirty="0">
              <a:solidFill>
                <a:srgbClr val="000000"/>
              </a:solidFill>
              <a:effectLst/>
              <a:latin typeface="Courier New" panose="02070309020205020404" pitchFamily="49" charset="0"/>
            </a:endParaRPr>
          </a:p>
          <a:p>
            <a:pPr marL="114300" indent="0">
              <a:buNone/>
            </a:pPr>
            <a:endParaRPr lang="en-IN" sz="1200" b="0" dirty="0">
              <a:solidFill>
                <a:srgbClr val="000000"/>
              </a:solidFill>
              <a:effectLst/>
              <a:latin typeface="Courier New" panose="02070309020205020404" pitchFamily="49" charset="0"/>
            </a:endParaRPr>
          </a:p>
          <a:p>
            <a:pPr marL="114300" indent="0">
              <a:buNone/>
            </a:pPr>
            <a:endParaRPr lang="en-IN" dirty="0"/>
          </a:p>
        </p:txBody>
      </p:sp>
    </p:spTree>
    <p:extLst>
      <p:ext uri="{BB962C8B-B14F-4D97-AF65-F5344CB8AC3E}">
        <p14:creationId xmlns:p14="http://schemas.microsoft.com/office/powerpoint/2010/main" val="271037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CCA030-7CE1-9E0F-3C00-90F48906C235}"/>
              </a:ext>
            </a:extLst>
          </p:cNvPr>
          <p:cNvSpPr>
            <a:spLocks noGrp="1"/>
          </p:cNvSpPr>
          <p:nvPr>
            <p:ph type="body" idx="1"/>
          </p:nvPr>
        </p:nvSpPr>
        <p:spPr>
          <a:xfrm>
            <a:off x="311700" y="288099"/>
            <a:ext cx="8520600" cy="4280776"/>
          </a:xfrm>
        </p:spPr>
        <p:txBody>
          <a:bodyPr>
            <a:normAutofit fontScale="92500" lnSpcReduction="10000"/>
          </a:bodyPr>
          <a:lstStyle/>
          <a:p>
            <a:pPr marL="114300" indent="0">
              <a:buNone/>
            </a:pPr>
            <a:r>
              <a:rPr lang="en-IN" sz="1200" dirty="0">
                <a:latin typeface="Courier New" panose="02070309020205020404" pitchFamily="49" charset="0"/>
                <a:cs typeface="Courier New" panose="02070309020205020404" pitchFamily="49" charset="0"/>
              </a:rPr>
              <a:t>#Heart</a:t>
            </a:r>
          </a:p>
          <a:p>
            <a:pPr marL="114300" indent="0">
              <a:buNone/>
            </a:pPr>
            <a:r>
              <a:rPr lang="en-US" sz="1200" b="0" dirty="0" err="1">
                <a:solidFill>
                  <a:srgbClr val="000000"/>
                </a:solidFill>
                <a:effectLst/>
                <a:latin typeface="Courier New" panose="02070309020205020404" pitchFamily="49" charset="0"/>
              </a:rPr>
              <a:t>heart_data</a:t>
            </a:r>
            <a:r>
              <a:rPr lang="en-US" sz="1200" b="0" dirty="0">
                <a:solidFill>
                  <a:srgbClr val="000000"/>
                </a:solidFill>
                <a:effectLst/>
                <a:latin typeface="Courier New" panose="02070309020205020404" pitchFamily="49" charset="0"/>
              </a:rPr>
              <a:t> = </a:t>
            </a:r>
            <a:r>
              <a:rPr lang="en-US" sz="1200" b="0" dirty="0" err="1">
                <a:solidFill>
                  <a:srgbClr val="000000"/>
                </a:solidFill>
                <a:effectLst/>
                <a:latin typeface="Courier New" panose="02070309020205020404" pitchFamily="49" charset="0"/>
              </a:rPr>
              <a:t>pd.read_csv</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'/content/heart.csv'</a:t>
            </a:r>
            <a:r>
              <a:rPr lang="en-US" sz="1200" b="0" dirty="0">
                <a:solidFill>
                  <a:srgbClr val="000000"/>
                </a:solidFill>
                <a:effectLst/>
                <a:latin typeface="Courier New" panose="02070309020205020404" pitchFamily="49" charset="0"/>
              </a:rPr>
              <a:t>)</a:t>
            </a:r>
          </a:p>
          <a:p>
            <a:pPr marL="114300" indent="0">
              <a:buNone/>
            </a:pPr>
            <a:r>
              <a:rPr lang="en-IN" sz="1200" b="0" dirty="0" err="1">
                <a:solidFill>
                  <a:srgbClr val="000000"/>
                </a:solidFill>
                <a:effectLst/>
                <a:latin typeface="Courier New" panose="02070309020205020404" pitchFamily="49" charset="0"/>
              </a:rPr>
              <a:t>heart_data.head</a:t>
            </a:r>
            <a:r>
              <a:rPr lang="en-IN" sz="1200" b="0" dirty="0">
                <a:solidFill>
                  <a:srgbClr val="000000"/>
                </a:solidFill>
                <a:effectLst/>
                <a:latin typeface="Courier New" panose="02070309020205020404" pitchFamily="49" charset="0"/>
              </a:rPr>
              <a:t>()</a:t>
            </a:r>
          </a:p>
          <a:p>
            <a:pPr marL="114300" indent="0">
              <a:buNone/>
            </a:pPr>
            <a:r>
              <a:rPr lang="en-IN" sz="1200" b="0" dirty="0">
                <a:solidFill>
                  <a:srgbClr val="000000"/>
                </a:solidFill>
                <a:effectLst/>
                <a:latin typeface="Courier New" panose="02070309020205020404" pitchFamily="49" charset="0"/>
              </a:rPr>
              <a:t>heart_data.info()</a:t>
            </a:r>
          </a:p>
          <a:p>
            <a:pPr marL="114300" indent="0">
              <a:buNone/>
            </a:pPr>
            <a:r>
              <a:rPr lang="en-IN" sz="1200" b="0" dirty="0" err="1">
                <a:solidFill>
                  <a:srgbClr val="000000"/>
                </a:solidFill>
                <a:effectLst/>
                <a:latin typeface="Courier New" panose="02070309020205020404" pitchFamily="49" charset="0"/>
              </a:rPr>
              <a:t>heart_data.isnull</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sum</a:t>
            </a:r>
            <a:r>
              <a:rPr lang="en-IN" sz="1200" b="0" dirty="0">
                <a:solidFill>
                  <a:srgbClr val="000000"/>
                </a:solidFill>
                <a:effectLst/>
                <a:latin typeface="Courier New" panose="02070309020205020404" pitchFamily="49" charset="0"/>
              </a:rPr>
              <a:t>()</a:t>
            </a:r>
          </a:p>
          <a:p>
            <a:pPr marL="114300" indent="0">
              <a:buNone/>
            </a:pPr>
            <a:r>
              <a:rPr lang="en-IN" sz="1200" b="0" dirty="0" err="1">
                <a:solidFill>
                  <a:srgbClr val="000000"/>
                </a:solidFill>
                <a:effectLst/>
                <a:latin typeface="Courier New" panose="02070309020205020404" pitchFamily="49" charset="0"/>
              </a:rPr>
              <a:t>heart_data.describe</a:t>
            </a:r>
            <a:r>
              <a:rPr lang="en-IN" sz="1200" b="0" dirty="0">
                <a:solidFill>
                  <a:srgbClr val="000000"/>
                </a:solidFill>
                <a:effectLst/>
                <a:latin typeface="Courier New" panose="02070309020205020404" pitchFamily="49" charset="0"/>
              </a:rPr>
              <a:t>()</a:t>
            </a:r>
          </a:p>
          <a:p>
            <a:pPr marL="114300" indent="0">
              <a:buNone/>
            </a:pPr>
            <a:r>
              <a:rPr lang="en-US" sz="1200" b="0" dirty="0" err="1">
                <a:solidFill>
                  <a:srgbClr val="000000"/>
                </a:solidFill>
                <a:effectLst/>
                <a:latin typeface="Courier New" panose="02070309020205020404" pitchFamily="49" charset="0"/>
              </a:rPr>
              <a:t>heart_data</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'target'</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value_counts</a:t>
            </a:r>
            <a:r>
              <a:rPr lang="en-US" sz="1200" b="0" dirty="0">
                <a:solidFill>
                  <a:srgbClr val="000000"/>
                </a:solidFill>
                <a:effectLst/>
                <a:latin typeface="Courier New" panose="02070309020205020404" pitchFamily="49" charset="0"/>
              </a:rPr>
              <a:t>()</a:t>
            </a:r>
          </a:p>
          <a:p>
            <a:pPr marL="114300" indent="0">
              <a:buNone/>
            </a:pPr>
            <a:r>
              <a:rPr lang="en-US" sz="1200" b="0" dirty="0">
                <a:solidFill>
                  <a:srgbClr val="000000"/>
                </a:solidFill>
                <a:effectLst/>
                <a:latin typeface="Courier New" panose="02070309020205020404" pitchFamily="49" charset="0"/>
              </a:rPr>
              <a:t>X = </a:t>
            </a:r>
            <a:r>
              <a:rPr lang="en-US" sz="1200" b="0" dirty="0" err="1">
                <a:solidFill>
                  <a:srgbClr val="000000"/>
                </a:solidFill>
                <a:effectLst/>
                <a:latin typeface="Courier New" panose="02070309020205020404" pitchFamily="49" charset="0"/>
              </a:rPr>
              <a:t>heart_data.drop</a:t>
            </a:r>
            <a:r>
              <a:rPr lang="en-US" sz="1200" b="0" dirty="0">
                <a:solidFill>
                  <a:srgbClr val="000000"/>
                </a:solidFill>
                <a:effectLst/>
                <a:latin typeface="Courier New" panose="02070309020205020404" pitchFamily="49" charset="0"/>
              </a:rPr>
              <a:t>(columns=</a:t>
            </a:r>
            <a:r>
              <a:rPr lang="en-US" sz="1200" b="0" dirty="0">
                <a:solidFill>
                  <a:srgbClr val="A31515"/>
                </a:solidFill>
                <a:effectLst/>
                <a:latin typeface="Courier New" panose="02070309020205020404" pitchFamily="49" charset="0"/>
              </a:rPr>
              <a:t>'target'</a:t>
            </a:r>
            <a:r>
              <a:rPr lang="en-US" sz="1200" b="0" dirty="0">
                <a:solidFill>
                  <a:srgbClr val="000000"/>
                </a:solidFill>
                <a:effectLst/>
                <a:latin typeface="Courier New" panose="02070309020205020404" pitchFamily="49" charset="0"/>
              </a:rPr>
              <a:t>, axis=</a:t>
            </a:r>
            <a:r>
              <a:rPr lang="en-US" sz="1200" b="0" dirty="0">
                <a:solidFill>
                  <a:srgbClr val="098156"/>
                </a:solidFill>
                <a:effectLst/>
                <a:latin typeface="Courier New" panose="02070309020205020404" pitchFamily="49" charset="0"/>
              </a:rPr>
              <a:t>1</a:t>
            </a:r>
            <a:r>
              <a:rPr lang="en-US" sz="1200" b="0" dirty="0">
                <a:solidFill>
                  <a:srgbClr val="000000"/>
                </a:solidFill>
                <a:effectLst/>
                <a:latin typeface="Courier New" panose="02070309020205020404" pitchFamily="49" charset="0"/>
              </a:rPr>
              <a:t>)</a:t>
            </a:r>
          </a:p>
          <a:p>
            <a:pPr marL="114300" indent="0">
              <a:buNone/>
            </a:pPr>
            <a:r>
              <a:rPr lang="en-US" sz="1200" b="0" dirty="0">
                <a:solidFill>
                  <a:srgbClr val="000000"/>
                </a:solidFill>
                <a:effectLst/>
                <a:latin typeface="Courier New" panose="02070309020205020404" pitchFamily="49" charset="0"/>
              </a:rPr>
              <a:t>Y = </a:t>
            </a:r>
            <a:r>
              <a:rPr lang="en-US" sz="1200" b="0" dirty="0" err="1">
                <a:solidFill>
                  <a:srgbClr val="000000"/>
                </a:solidFill>
                <a:effectLst/>
                <a:latin typeface="Courier New" panose="02070309020205020404" pitchFamily="49" charset="0"/>
              </a:rPr>
              <a:t>heart_data</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'target’</a:t>
            </a:r>
            <a:r>
              <a:rPr lang="en-US" sz="1200" b="0" dirty="0">
                <a:solidFill>
                  <a:srgbClr val="000000"/>
                </a:solidFill>
                <a:effectLst/>
                <a:latin typeface="Courier New" panose="02070309020205020404" pitchFamily="49" charset="0"/>
              </a:rPr>
              <a:t>]</a:t>
            </a:r>
          </a:p>
          <a:p>
            <a:pPr marL="114300" indent="0">
              <a:buNone/>
            </a:pPr>
            <a:r>
              <a:rPr lang="en-IN" sz="1200" b="0" dirty="0" err="1">
                <a:solidFill>
                  <a:srgbClr val="000000"/>
                </a:solidFill>
                <a:effectLst/>
                <a:latin typeface="Courier New" panose="02070309020205020404" pitchFamily="49" charset="0"/>
              </a:rPr>
              <a:t>X_train</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X_test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Y_train</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Y_test</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train_test_split</a:t>
            </a:r>
            <a:r>
              <a:rPr lang="en-IN" sz="1200" b="0" dirty="0">
                <a:solidFill>
                  <a:srgbClr val="000000"/>
                </a:solidFill>
                <a:effectLst/>
                <a:latin typeface="Courier New" panose="02070309020205020404" pitchFamily="49" charset="0"/>
              </a:rPr>
              <a:t>(X, Y, </a:t>
            </a:r>
            <a:r>
              <a:rPr lang="en-IN" sz="1200" b="0" dirty="0" err="1">
                <a:solidFill>
                  <a:srgbClr val="000000"/>
                </a:solidFill>
                <a:effectLst/>
                <a:latin typeface="Courier New" panose="02070309020205020404" pitchFamily="49" charset="0"/>
              </a:rPr>
              <a:t>test_size</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0.2</a:t>
            </a:r>
            <a:r>
              <a:rPr lang="en-IN" sz="1200" b="0" dirty="0">
                <a:solidFill>
                  <a:srgbClr val="000000"/>
                </a:solidFill>
                <a:effectLst/>
                <a:latin typeface="Courier New" panose="02070309020205020404" pitchFamily="49" charset="0"/>
              </a:rPr>
              <a:t>, stratify=Y, </a:t>
            </a:r>
            <a:r>
              <a:rPr lang="en-IN" sz="1200" b="0" dirty="0" err="1">
                <a:solidFill>
                  <a:srgbClr val="000000"/>
                </a:solidFill>
                <a:effectLst/>
                <a:latin typeface="Courier New" panose="02070309020205020404" pitchFamily="49" charset="0"/>
              </a:rPr>
              <a:t>random_state</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p>
          <a:p>
            <a:pPr marL="114300" indent="0">
              <a:buNone/>
            </a:pPr>
            <a:r>
              <a:rPr lang="en-IN" sz="1200" b="0" dirty="0">
                <a:solidFill>
                  <a:srgbClr val="795E26"/>
                </a:solidFill>
                <a:effectLst/>
                <a:latin typeface="Courier New" panose="02070309020205020404" pitchFamily="49" charset="0"/>
              </a:rPr>
              <a:t>print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X.shape</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X_train.shape</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X_test.shape</a:t>
            </a:r>
            <a:r>
              <a:rPr lang="en-IN" sz="1200" b="0" dirty="0">
                <a:solidFill>
                  <a:srgbClr val="000000"/>
                </a:solidFill>
                <a:effectLst/>
                <a:latin typeface="Courier New" panose="02070309020205020404" pitchFamily="49" charset="0"/>
              </a:rPr>
              <a:t>)</a:t>
            </a:r>
          </a:p>
          <a:p>
            <a:pPr marL="114300" indent="0">
              <a:buNone/>
            </a:pPr>
            <a:r>
              <a:rPr lang="fr-FR" sz="1200" b="0" dirty="0">
                <a:solidFill>
                  <a:srgbClr val="000000"/>
                </a:solidFill>
                <a:effectLst/>
                <a:latin typeface="Courier New" panose="02070309020205020404" pitchFamily="49" charset="0"/>
              </a:rPr>
              <a:t>model = </a:t>
            </a:r>
            <a:r>
              <a:rPr lang="fr-FR" sz="1200" b="0" dirty="0" err="1">
                <a:solidFill>
                  <a:srgbClr val="000000"/>
                </a:solidFill>
                <a:effectLst/>
                <a:latin typeface="Courier New" panose="02070309020205020404" pitchFamily="49" charset="0"/>
              </a:rPr>
              <a:t>LogisticRegression</a:t>
            </a:r>
            <a:r>
              <a:rPr lang="fr-FR" sz="1200" b="0" dirty="0">
                <a:solidFill>
                  <a:srgbClr val="000000"/>
                </a:solidFill>
                <a:effectLst/>
                <a:latin typeface="Courier New" panose="02070309020205020404" pitchFamily="49" charset="0"/>
              </a:rPr>
              <a:t>()</a:t>
            </a:r>
          </a:p>
          <a:p>
            <a:pPr marL="114300" indent="0">
              <a:buNone/>
            </a:pPr>
            <a:r>
              <a:rPr lang="fr-FR" sz="1200" b="0" dirty="0" err="1">
                <a:solidFill>
                  <a:srgbClr val="000000"/>
                </a:solidFill>
                <a:effectLst/>
                <a:latin typeface="Courier New" panose="02070309020205020404" pitchFamily="49" charset="0"/>
              </a:rPr>
              <a:t>model.fit</a:t>
            </a:r>
            <a:r>
              <a:rPr lang="fr-FR" sz="1200" b="0" dirty="0">
                <a:solidFill>
                  <a:srgbClr val="000000"/>
                </a:solidFill>
                <a:effectLst/>
                <a:latin typeface="Courier New" panose="02070309020205020404" pitchFamily="49" charset="0"/>
              </a:rPr>
              <a:t>(</a:t>
            </a:r>
            <a:r>
              <a:rPr lang="fr-FR" sz="1200" b="0" dirty="0" err="1">
                <a:solidFill>
                  <a:srgbClr val="000000"/>
                </a:solidFill>
                <a:effectLst/>
                <a:latin typeface="Courier New" panose="02070309020205020404" pitchFamily="49" charset="0"/>
              </a:rPr>
              <a:t>X_train</a:t>
            </a:r>
            <a:r>
              <a:rPr lang="fr-FR" sz="1200" b="0" dirty="0">
                <a:solidFill>
                  <a:srgbClr val="000000"/>
                </a:solidFill>
                <a:effectLst/>
                <a:latin typeface="Courier New" panose="02070309020205020404" pitchFamily="49" charset="0"/>
              </a:rPr>
              <a:t>, </a:t>
            </a:r>
            <a:r>
              <a:rPr lang="fr-FR" sz="1200" b="0" dirty="0" err="1">
                <a:solidFill>
                  <a:srgbClr val="000000"/>
                </a:solidFill>
                <a:effectLst/>
                <a:latin typeface="Courier New" panose="02070309020205020404" pitchFamily="49" charset="0"/>
              </a:rPr>
              <a:t>Y_train</a:t>
            </a:r>
            <a:r>
              <a:rPr lang="fr-FR" sz="1200" b="0" dirty="0">
                <a:solidFill>
                  <a:srgbClr val="000000"/>
                </a:solidFill>
                <a:effectLst/>
                <a:latin typeface="Courier New" panose="02070309020205020404" pitchFamily="49" charset="0"/>
              </a:rPr>
              <a:t>)</a:t>
            </a:r>
          </a:p>
          <a:p>
            <a:pPr marL="114300" indent="0">
              <a:buNone/>
            </a:pPr>
            <a:r>
              <a:rPr lang="en-IN" sz="1300" b="0" dirty="0" err="1">
                <a:solidFill>
                  <a:srgbClr val="000000"/>
                </a:solidFill>
                <a:effectLst/>
                <a:latin typeface="Courier New" panose="02070309020205020404" pitchFamily="49" charset="0"/>
              </a:rPr>
              <a:t>X_train_prediction</a:t>
            </a:r>
            <a:r>
              <a:rPr lang="en-IN" sz="1300" b="0" dirty="0">
                <a:solidFill>
                  <a:srgbClr val="000000"/>
                </a:solidFill>
                <a:effectLst/>
                <a:latin typeface="Courier New" panose="02070309020205020404" pitchFamily="49" charset="0"/>
              </a:rPr>
              <a:t> = </a:t>
            </a:r>
            <a:r>
              <a:rPr lang="en-IN" sz="1300" b="0" dirty="0" err="1">
                <a:solidFill>
                  <a:srgbClr val="000000"/>
                </a:solidFill>
                <a:effectLst/>
                <a:latin typeface="Courier New" panose="02070309020205020404" pitchFamily="49" charset="0"/>
              </a:rPr>
              <a:t>model.predict</a:t>
            </a:r>
            <a:r>
              <a:rPr lang="en-IN" sz="1300" b="0" dirty="0">
                <a:solidFill>
                  <a:srgbClr val="000000"/>
                </a:solidFill>
                <a:effectLst/>
                <a:latin typeface="Courier New" panose="02070309020205020404" pitchFamily="49" charset="0"/>
              </a:rPr>
              <a:t>(</a:t>
            </a:r>
            <a:r>
              <a:rPr lang="en-IN" sz="1300" b="0" dirty="0" err="1">
                <a:solidFill>
                  <a:srgbClr val="000000"/>
                </a:solidFill>
                <a:effectLst/>
                <a:latin typeface="Courier New" panose="02070309020205020404" pitchFamily="49" charset="0"/>
              </a:rPr>
              <a:t>X_train</a:t>
            </a:r>
            <a:r>
              <a:rPr lang="en-IN" sz="1300" b="0" dirty="0">
                <a:solidFill>
                  <a:srgbClr val="000000"/>
                </a:solidFill>
                <a:effectLst/>
                <a:latin typeface="Courier New" panose="02070309020205020404" pitchFamily="49" charset="0"/>
              </a:rPr>
              <a:t>)</a:t>
            </a:r>
          </a:p>
          <a:p>
            <a:pPr marL="114300" indent="0">
              <a:buNone/>
            </a:pPr>
            <a:r>
              <a:rPr lang="en-IN" sz="1300" b="0" dirty="0" err="1">
                <a:solidFill>
                  <a:srgbClr val="000000"/>
                </a:solidFill>
                <a:effectLst/>
                <a:latin typeface="Courier New" panose="02070309020205020404" pitchFamily="49" charset="0"/>
              </a:rPr>
              <a:t>training_data_accuracy</a:t>
            </a:r>
            <a:r>
              <a:rPr lang="en-IN" sz="1300" b="0" dirty="0">
                <a:solidFill>
                  <a:srgbClr val="000000"/>
                </a:solidFill>
                <a:effectLst/>
                <a:latin typeface="Courier New" panose="02070309020205020404" pitchFamily="49" charset="0"/>
              </a:rPr>
              <a:t> = </a:t>
            </a:r>
            <a:r>
              <a:rPr lang="en-IN" sz="1300" b="0" dirty="0" err="1">
                <a:solidFill>
                  <a:srgbClr val="000000"/>
                </a:solidFill>
                <a:effectLst/>
                <a:latin typeface="Courier New" panose="02070309020205020404" pitchFamily="49" charset="0"/>
              </a:rPr>
              <a:t>accuracy_score</a:t>
            </a:r>
            <a:r>
              <a:rPr lang="en-IN" sz="1300" b="0" dirty="0">
                <a:solidFill>
                  <a:srgbClr val="000000"/>
                </a:solidFill>
                <a:effectLst/>
                <a:latin typeface="Courier New" panose="02070309020205020404" pitchFamily="49" charset="0"/>
              </a:rPr>
              <a:t>(</a:t>
            </a:r>
            <a:r>
              <a:rPr lang="en-IN" sz="1300" b="0" dirty="0" err="1">
                <a:solidFill>
                  <a:srgbClr val="000000"/>
                </a:solidFill>
                <a:effectLst/>
                <a:latin typeface="Courier New" panose="02070309020205020404" pitchFamily="49" charset="0"/>
              </a:rPr>
              <a:t>X_train_prediction</a:t>
            </a:r>
            <a:r>
              <a:rPr lang="en-IN" sz="1300" b="0" dirty="0">
                <a:solidFill>
                  <a:srgbClr val="000000"/>
                </a:solidFill>
                <a:effectLst/>
                <a:latin typeface="Courier New" panose="02070309020205020404" pitchFamily="49" charset="0"/>
              </a:rPr>
              <a:t>, </a:t>
            </a:r>
            <a:r>
              <a:rPr lang="en-IN" sz="1300" b="0" dirty="0" err="1">
                <a:solidFill>
                  <a:srgbClr val="000000"/>
                </a:solidFill>
                <a:effectLst/>
                <a:latin typeface="Courier New" panose="02070309020205020404" pitchFamily="49" charset="0"/>
              </a:rPr>
              <a:t>Y_train</a:t>
            </a:r>
            <a:r>
              <a:rPr lang="en-IN" sz="1300" b="0" dirty="0">
                <a:solidFill>
                  <a:srgbClr val="000000"/>
                </a:solidFill>
                <a:effectLst/>
                <a:latin typeface="Courier New" panose="02070309020205020404" pitchFamily="49" charset="0"/>
              </a:rPr>
              <a:t>)</a:t>
            </a:r>
          </a:p>
          <a:p>
            <a:pPr marL="114300" indent="0">
              <a:buNone/>
            </a:pPr>
            <a:r>
              <a:rPr lang="en-IN" sz="1300" b="0" dirty="0">
                <a:solidFill>
                  <a:srgbClr val="795E26"/>
                </a:solidFill>
                <a:effectLst/>
                <a:latin typeface="Courier New" panose="02070309020205020404" pitchFamily="49" charset="0"/>
              </a:rPr>
              <a:t>print</a:t>
            </a:r>
            <a:r>
              <a:rPr lang="en-IN" sz="1300" b="0" dirty="0">
                <a:solidFill>
                  <a:srgbClr val="000000"/>
                </a:solidFill>
                <a:effectLst/>
                <a:latin typeface="Courier New" panose="02070309020205020404" pitchFamily="49" charset="0"/>
              </a:rPr>
              <a:t>(</a:t>
            </a:r>
            <a:r>
              <a:rPr lang="en-IN" sz="1300" b="0" dirty="0">
                <a:solidFill>
                  <a:srgbClr val="A31515"/>
                </a:solidFill>
                <a:effectLst/>
                <a:latin typeface="Courier New" panose="02070309020205020404" pitchFamily="49" charset="0"/>
              </a:rPr>
              <a:t>'Accuracy on Training data : '</a:t>
            </a:r>
            <a:r>
              <a:rPr lang="en-IN" sz="1300" b="0" dirty="0">
                <a:solidFill>
                  <a:srgbClr val="000000"/>
                </a:solidFill>
                <a:effectLst/>
                <a:latin typeface="Courier New" panose="02070309020205020404" pitchFamily="49" charset="0"/>
              </a:rPr>
              <a:t>, </a:t>
            </a:r>
            <a:r>
              <a:rPr lang="en-IN" sz="1300" b="0" dirty="0" err="1">
                <a:solidFill>
                  <a:srgbClr val="000000"/>
                </a:solidFill>
                <a:effectLst/>
                <a:latin typeface="Courier New" panose="02070309020205020404" pitchFamily="49" charset="0"/>
              </a:rPr>
              <a:t>training_data_accuracy</a:t>
            </a:r>
            <a:r>
              <a:rPr lang="en-IN" sz="1300" b="0" dirty="0">
                <a:solidFill>
                  <a:srgbClr val="000000"/>
                </a:solidFill>
                <a:effectLst/>
                <a:latin typeface="Courier New" panose="02070309020205020404" pitchFamily="49" charset="0"/>
              </a:rPr>
              <a:t>)</a:t>
            </a:r>
          </a:p>
          <a:p>
            <a:pPr marL="114300" indent="0">
              <a:buNone/>
            </a:pPr>
            <a:r>
              <a:rPr lang="en-IN" sz="1300" b="0" dirty="0" err="1">
                <a:solidFill>
                  <a:srgbClr val="000000"/>
                </a:solidFill>
                <a:effectLst/>
                <a:latin typeface="Courier New" panose="02070309020205020404" pitchFamily="49" charset="0"/>
              </a:rPr>
              <a:t>X_test_prediction</a:t>
            </a:r>
            <a:r>
              <a:rPr lang="en-IN" sz="1300" b="0" dirty="0">
                <a:solidFill>
                  <a:srgbClr val="000000"/>
                </a:solidFill>
                <a:effectLst/>
                <a:latin typeface="Courier New" panose="02070309020205020404" pitchFamily="49" charset="0"/>
              </a:rPr>
              <a:t> = </a:t>
            </a:r>
            <a:r>
              <a:rPr lang="en-IN" sz="1300" b="0" dirty="0" err="1">
                <a:solidFill>
                  <a:srgbClr val="000000"/>
                </a:solidFill>
                <a:effectLst/>
                <a:latin typeface="Courier New" panose="02070309020205020404" pitchFamily="49" charset="0"/>
              </a:rPr>
              <a:t>model.predict</a:t>
            </a:r>
            <a:r>
              <a:rPr lang="en-IN" sz="1300" b="0" dirty="0">
                <a:solidFill>
                  <a:srgbClr val="000000"/>
                </a:solidFill>
                <a:effectLst/>
                <a:latin typeface="Courier New" panose="02070309020205020404" pitchFamily="49" charset="0"/>
              </a:rPr>
              <a:t>(</a:t>
            </a:r>
            <a:r>
              <a:rPr lang="en-IN" sz="1300" b="0" dirty="0" err="1">
                <a:solidFill>
                  <a:srgbClr val="000000"/>
                </a:solidFill>
                <a:effectLst/>
                <a:latin typeface="Courier New" panose="02070309020205020404" pitchFamily="49" charset="0"/>
              </a:rPr>
              <a:t>X_test</a:t>
            </a:r>
            <a:r>
              <a:rPr lang="en-IN" sz="1300" b="0" dirty="0">
                <a:solidFill>
                  <a:srgbClr val="000000"/>
                </a:solidFill>
                <a:effectLst/>
                <a:latin typeface="Courier New" panose="02070309020205020404" pitchFamily="49" charset="0"/>
              </a:rPr>
              <a:t>)</a:t>
            </a:r>
          </a:p>
          <a:p>
            <a:pPr marL="114300" indent="0">
              <a:buNone/>
            </a:pPr>
            <a:r>
              <a:rPr lang="en-IN" sz="1300" b="0" dirty="0" err="1">
                <a:solidFill>
                  <a:srgbClr val="000000"/>
                </a:solidFill>
                <a:effectLst/>
                <a:latin typeface="Courier New" panose="02070309020205020404" pitchFamily="49" charset="0"/>
              </a:rPr>
              <a:t>test_data_accuracy</a:t>
            </a:r>
            <a:r>
              <a:rPr lang="en-IN" sz="1300" b="0" dirty="0">
                <a:solidFill>
                  <a:srgbClr val="000000"/>
                </a:solidFill>
                <a:effectLst/>
                <a:latin typeface="Courier New" panose="02070309020205020404" pitchFamily="49" charset="0"/>
              </a:rPr>
              <a:t> = </a:t>
            </a:r>
            <a:r>
              <a:rPr lang="en-IN" sz="1300" b="0" dirty="0" err="1">
                <a:solidFill>
                  <a:srgbClr val="000000"/>
                </a:solidFill>
                <a:effectLst/>
                <a:latin typeface="Courier New" panose="02070309020205020404" pitchFamily="49" charset="0"/>
              </a:rPr>
              <a:t>accuracy_score</a:t>
            </a:r>
            <a:r>
              <a:rPr lang="en-IN" sz="1300" b="0" dirty="0">
                <a:solidFill>
                  <a:srgbClr val="000000"/>
                </a:solidFill>
                <a:effectLst/>
                <a:latin typeface="Courier New" panose="02070309020205020404" pitchFamily="49" charset="0"/>
              </a:rPr>
              <a:t>(</a:t>
            </a:r>
            <a:r>
              <a:rPr lang="en-IN" sz="1300" b="0" dirty="0" err="1">
                <a:solidFill>
                  <a:srgbClr val="000000"/>
                </a:solidFill>
                <a:effectLst/>
                <a:latin typeface="Courier New" panose="02070309020205020404" pitchFamily="49" charset="0"/>
              </a:rPr>
              <a:t>X_test_prediction</a:t>
            </a:r>
            <a:r>
              <a:rPr lang="en-IN" sz="1300" b="0" dirty="0">
                <a:solidFill>
                  <a:srgbClr val="000000"/>
                </a:solidFill>
                <a:effectLst/>
                <a:latin typeface="Courier New" panose="02070309020205020404" pitchFamily="49" charset="0"/>
              </a:rPr>
              <a:t>, </a:t>
            </a:r>
            <a:r>
              <a:rPr lang="en-IN" sz="1300" b="0" dirty="0" err="1">
                <a:solidFill>
                  <a:srgbClr val="000000"/>
                </a:solidFill>
                <a:effectLst/>
                <a:latin typeface="Courier New" panose="02070309020205020404" pitchFamily="49" charset="0"/>
              </a:rPr>
              <a:t>Y_test</a:t>
            </a:r>
            <a:r>
              <a:rPr lang="en-IN" sz="1300" b="0" dirty="0">
                <a:solidFill>
                  <a:srgbClr val="000000"/>
                </a:solidFill>
                <a:effectLst/>
                <a:latin typeface="Courier New" panose="02070309020205020404" pitchFamily="49" charset="0"/>
              </a:rPr>
              <a:t>)</a:t>
            </a:r>
          </a:p>
          <a:p>
            <a:pPr marL="114300" indent="0">
              <a:buNone/>
            </a:pPr>
            <a:r>
              <a:rPr lang="en-IN" sz="1300" b="0" dirty="0">
                <a:solidFill>
                  <a:srgbClr val="795E26"/>
                </a:solidFill>
                <a:effectLst/>
                <a:latin typeface="Courier New" panose="02070309020205020404" pitchFamily="49" charset="0"/>
              </a:rPr>
              <a:t>print</a:t>
            </a:r>
            <a:r>
              <a:rPr lang="en-IN" sz="1300" b="0" dirty="0">
                <a:solidFill>
                  <a:srgbClr val="000000"/>
                </a:solidFill>
                <a:effectLst/>
                <a:latin typeface="Courier New" panose="02070309020205020404" pitchFamily="49" charset="0"/>
              </a:rPr>
              <a:t>(</a:t>
            </a:r>
            <a:r>
              <a:rPr lang="en-IN" sz="1300" b="0" dirty="0">
                <a:solidFill>
                  <a:srgbClr val="A31515"/>
                </a:solidFill>
                <a:effectLst/>
                <a:latin typeface="Courier New" panose="02070309020205020404" pitchFamily="49" charset="0"/>
              </a:rPr>
              <a:t>'Accuracy on Test data : '</a:t>
            </a:r>
            <a:r>
              <a:rPr lang="en-IN" sz="1300" b="0" dirty="0">
                <a:solidFill>
                  <a:srgbClr val="000000"/>
                </a:solidFill>
                <a:effectLst/>
                <a:latin typeface="Courier New" panose="02070309020205020404" pitchFamily="49" charset="0"/>
              </a:rPr>
              <a:t>, </a:t>
            </a:r>
            <a:r>
              <a:rPr lang="en-IN" sz="1300" b="0" dirty="0" err="1">
                <a:solidFill>
                  <a:srgbClr val="000000"/>
                </a:solidFill>
                <a:effectLst/>
                <a:latin typeface="Courier New" panose="02070309020205020404" pitchFamily="49" charset="0"/>
              </a:rPr>
              <a:t>test_data_accuracy</a:t>
            </a:r>
            <a:r>
              <a:rPr lang="en-IN" sz="1300" b="0" dirty="0">
                <a:solidFill>
                  <a:srgbClr val="000000"/>
                </a:solidFill>
                <a:effectLst/>
                <a:latin typeface="Courier New" panose="02070309020205020404" pitchFamily="49" charset="0"/>
              </a:rPr>
              <a:t>)</a:t>
            </a:r>
          </a:p>
          <a:p>
            <a:pPr marL="114300" indent="0">
              <a:buNone/>
            </a:pPr>
            <a:br>
              <a:rPr lang="en-IN" sz="1200" b="0" dirty="0">
                <a:solidFill>
                  <a:srgbClr val="000000"/>
                </a:solidFill>
                <a:effectLst/>
                <a:latin typeface="Courier New" panose="02070309020205020404" pitchFamily="49" charset="0"/>
              </a:rPr>
            </a:br>
            <a:endParaRPr lang="en-IN" sz="1200" b="0" dirty="0">
              <a:solidFill>
                <a:srgbClr val="000000"/>
              </a:solidFill>
              <a:effectLst/>
              <a:latin typeface="Courier New" panose="02070309020205020404" pitchFamily="49" charset="0"/>
            </a:endParaRPr>
          </a:p>
          <a:p>
            <a:pPr marL="114300" indent="0">
              <a:buNone/>
            </a:pPr>
            <a:endParaRPr lang="fr-FR" sz="1200" b="0" dirty="0">
              <a:solidFill>
                <a:srgbClr val="000000"/>
              </a:solidFill>
              <a:effectLst/>
              <a:latin typeface="Courier New" panose="02070309020205020404" pitchFamily="49" charset="0"/>
            </a:endParaRPr>
          </a:p>
          <a:p>
            <a:pPr marL="114300" indent="0">
              <a:buNone/>
            </a:pPr>
            <a:endParaRPr lang="en-IN" sz="1200" b="0" dirty="0">
              <a:solidFill>
                <a:srgbClr val="000000"/>
              </a:solidFill>
              <a:effectLst/>
              <a:latin typeface="Courier New" panose="02070309020205020404" pitchFamily="49" charset="0"/>
            </a:endParaRPr>
          </a:p>
          <a:p>
            <a:pPr marL="114300" indent="0">
              <a:buNone/>
            </a:pPr>
            <a:endParaRPr lang="en-US" sz="1200" b="0" dirty="0">
              <a:solidFill>
                <a:srgbClr val="000000"/>
              </a:solidFill>
              <a:effectLst/>
              <a:latin typeface="Courier New" panose="02070309020205020404" pitchFamily="49" charset="0"/>
            </a:endParaRPr>
          </a:p>
          <a:p>
            <a:pPr marL="114300" indent="0">
              <a:buNone/>
            </a:pPr>
            <a:endParaRPr lang="en-IN"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0245411"/>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1749</Words>
  <Application>Microsoft Office PowerPoint</Application>
  <PresentationFormat>On-screen Show (16:9)</PresentationFormat>
  <Paragraphs>175</Paragraphs>
  <Slides>20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Courier New</vt:lpstr>
      <vt:lpstr>Arial</vt:lpstr>
      <vt:lpstr>Roboto</vt:lpstr>
      <vt:lpstr>Geometric</vt:lpstr>
      <vt:lpstr>Multiple Disease Prediction</vt:lpstr>
      <vt:lpstr>Team Members</vt:lpstr>
      <vt:lpstr>Problem Statement</vt:lpstr>
      <vt:lpstr>Objective</vt:lpstr>
      <vt:lpstr>Hardware Requirements</vt:lpstr>
      <vt:lpstr>Software Requirements:</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DataSets used </vt:lpstr>
      <vt:lpstr>Application</vt:lpstr>
      <vt:lpstr>Use Case</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Disease Prediction</dc:title>
  <dc:creator>Ritvik Singh</dc:creator>
  <cp:lastModifiedBy>Ritvik Singh</cp:lastModifiedBy>
  <cp:revision>3</cp:revision>
  <dcterms:modified xsi:type="dcterms:W3CDTF">2023-04-24T06:50:27Z</dcterms:modified>
</cp:coreProperties>
</file>