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en-IN" sz="2800" spc="-1" strike="noStrike">
              <a:solidFill>
                <a:srgbClr val="333333"/>
              </a:solidFill>
              <a:latin typeface="Noto Sans Regular"/>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33"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34" name="PlaceHolder 5"/>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39" name="PlaceHolder 5"/>
          <p:cNvSpPr>
            <a:spLocks noGrp="1"/>
          </p:cNvSpPr>
          <p:nvPr>
            <p:ph type="body"/>
          </p:nvPr>
        </p:nvSpPr>
        <p:spPr>
          <a:xfrm>
            <a:off x="72000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41" name="PlaceHolder 7"/>
          <p:cNvSpPr>
            <a:spLocks noGrp="1"/>
          </p:cNvSpPr>
          <p:nvPr>
            <p:ph type="body"/>
          </p:nvPr>
        </p:nvSpPr>
        <p:spPr>
          <a:xfrm>
            <a:off x="65624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59"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60"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en-IN" sz="2800" spc="-1" strike="noStrike">
              <a:solidFill>
                <a:srgbClr val="333333"/>
              </a:solidFill>
              <a:latin typeface="Noto Sans Regular"/>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75"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76" name="PlaceHolder 5"/>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1" name="PlaceHolder 5"/>
          <p:cNvSpPr>
            <a:spLocks noGrp="1"/>
          </p:cNvSpPr>
          <p:nvPr>
            <p:ph type="body"/>
          </p:nvPr>
        </p:nvSpPr>
        <p:spPr>
          <a:xfrm>
            <a:off x="72000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
        <p:nvSpPr>
          <p:cNvPr id="83" name="PlaceHolder 7"/>
          <p:cNvSpPr>
            <a:spLocks noGrp="1"/>
          </p:cNvSpPr>
          <p:nvPr>
            <p:ph type="body"/>
          </p:nvPr>
        </p:nvSpPr>
        <p:spPr>
          <a:xfrm>
            <a:off x="6562440" y="4450320"/>
            <a:ext cx="278172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17" name="PlaceHolder 3"/>
          <p:cNvSpPr>
            <a:spLocks noGrp="1"/>
          </p:cNvSpPr>
          <p:nvPr>
            <p:ph type="body"/>
          </p:nvPr>
        </p:nvSpPr>
        <p:spPr>
          <a:xfrm>
            <a:off x="514728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18" name="PlaceHolder 4"/>
          <p:cNvSpPr>
            <a:spLocks noGrp="1"/>
          </p:cNvSpPr>
          <p:nvPr>
            <p:ph type="body"/>
          </p:nvPr>
        </p:nvSpPr>
        <p:spPr>
          <a:xfrm>
            <a:off x="72000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en-IN" sz="2800" spc="-1" strike="noStrike">
              <a:solidFill>
                <a:srgbClr val="333333"/>
              </a:solidFill>
              <a:latin typeface="Noto Sans Regular"/>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en-IN" sz="4400" spc="-1" strike="noStrike">
              <a:solidFill>
                <a:srgbClr val="333333"/>
              </a:solidFill>
              <a:latin typeface="Noto Sans Regular"/>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en-IN" sz="2800" spc="-1" strike="noStrike">
              <a:solidFill>
                <a:srgbClr val="333333"/>
              </a:solidFill>
              <a:latin typeface="Noto Sans Regular"/>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en-IN" sz="2800" spc="-1" strike="noStrike">
              <a:solidFill>
                <a:srgbClr val="333333"/>
              </a:solidFill>
              <a:latin typeface="Noto Sans Regula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a:bodyPr>
          <a:p>
            <a:r>
              <a:rPr b="1" lang="en-IN" sz="4800" spc="-1" strike="noStrike">
                <a:solidFill>
                  <a:srgbClr val="333333"/>
                </a:solidFill>
                <a:latin typeface="Noto Sans Regular"/>
              </a:rPr>
              <a:t>Click to edit the title text format</a:t>
            </a:r>
            <a:endParaRPr b="1" lang="en-IN" sz="4800" spc="-1" strike="noStrike">
              <a:solidFill>
                <a:srgbClr val="333333"/>
              </a:solidFill>
              <a:latin typeface="Noto Sans Regular"/>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a:bodyPr>
          <a:p>
            <a:pPr marL="432000" indent="-324000">
              <a:spcAft>
                <a:spcPts val="1879"/>
              </a:spcAft>
              <a:buClr>
                <a:srgbClr val="333333"/>
              </a:buClr>
              <a:buSzPct val="45000"/>
              <a:buFont typeface="Wingdings" charset="2"/>
              <a:buChar char=""/>
            </a:pPr>
            <a:r>
              <a:rPr b="0" lang="en-IN" sz="2400" spc="-1" strike="noStrike">
                <a:solidFill>
                  <a:srgbClr val="333333"/>
                </a:solidFill>
                <a:latin typeface="Noto Sans Bold"/>
              </a:rPr>
              <a:t>Click to edit the outline text format</a:t>
            </a:r>
            <a:endParaRPr b="0" lang="en-IN" sz="2400" spc="-1" strike="noStrike">
              <a:solidFill>
                <a:srgbClr val="333333"/>
              </a:solidFill>
              <a:latin typeface="Noto Sans Bold"/>
            </a:endParaRPr>
          </a:p>
          <a:p>
            <a:pPr lvl="1" marL="864000" indent="-324000">
              <a:spcAft>
                <a:spcPts val="1497"/>
              </a:spcAft>
              <a:buClr>
                <a:srgbClr val="ffffff"/>
              </a:buClr>
              <a:buSzPct val="75000"/>
              <a:buFont typeface="Symbol" charset="2"/>
              <a:buChar char=""/>
            </a:pPr>
            <a:r>
              <a:rPr b="0" lang="en-IN" sz="2400" spc="-1" strike="noStrike">
                <a:solidFill>
                  <a:srgbClr val="333333"/>
                </a:solidFill>
                <a:latin typeface="Noto Sans Bold"/>
              </a:rPr>
              <a:t>Second Outline Level</a:t>
            </a:r>
            <a:endParaRPr b="0" lang="en-IN" sz="2400" spc="-1" strike="noStrike">
              <a:solidFill>
                <a:srgbClr val="333333"/>
              </a:solidFill>
              <a:latin typeface="Noto Sans Bold"/>
            </a:endParaRPr>
          </a:p>
          <a:p>
            <a:pPr lvl="2" marL="1296000" indent="-288000">
              <a:spcAft>
                <a:spcPts val="1120"/>
              </a:spcAft>
              <a:buClr>
                <a:srgbClr val="ffffff"/>
              </a:buClr>
              <a:buSzPct val="45000"/>
              <a:buFont typeface="Wingdings" charset="2"/>
              <a:buChar char=""/>
            </a:pPr>
            <a:r>
              <a:rPr b="0" lang="en-IN" sz="2400" spc="-1" strike="noStrike">
                <a:solidFill>
                  <a:srgbClr val="333333"/>
                </a:solidFill>
                <a:latin typeface="Noto Sans Bold"/>
              </a:rPr>
              <a:t>Third Outline Level</a:t>
            </a:r>
            <a:endParaRPr b="0" lang="en-IN" sz="2400" spc="-1" strike="noStrike">
              <a:solidFill>
                <a:srgbClr val="333333"/>
              </a:solidFill>
              <a:latin typeface="Noto Sans Bold"/>
            </a:endParaRPr>
          </a:p>
          <a:p>
            <a:pPr lvl="3" marL="1728000" indent="-216000">
              <a:spcAft>
                <a:spcPts val="743"/>
              </a:spcAft>
              <a:buClr>
                <a:srgbClr val="ffffff"/>
              </a:buClr>
              <a:buSzPct val="75000"/>
              <a:buFont typeface="Symbol" charset="2"/>
              <a:buChar char=""/>
            </a:pPr>
            <a:r>
              <a:rPr b="0" lang="en-IN" sz="2400" spc="-1" strike="noStrike">
                <a:solidFill>
                  <a:srgbClr val="333333"/>
                </a:solidFill>
                <a:latin typeface="Noto Sans Bold"/>
              </a:rPr>
              <a:t>Fourth Outline Level</a:t>
            </a:r>
            <a:endParaRPr b="0" lang="en-IN" sz="2400" spc="-1" strike="noStrike">
              <a:solidFill>
                <a:srgbClr val="333333"/>
              </a:solidFill>
              <a:latin typeface="Noto Sans Bold"/>
            </a:endParaRPr>
          </a:p>
          <a:p>
            <a:pPr lvl="4" marL="2160000" indent="-216000">
              <a:spcAft>
                <a:spcPts val="366"/>
              </a:spcAft>
              <a:buClr>
                <a:srgbClr val="ffffff"/>
              </a:buClr>
              <a:buSzPct val="45000"/>
              <a:buFont typeface="Wingdings" charset="2"/>
              <a:buChar char=""/>
            </a:pPr>
            <a:r>
              <a:rPr b="0" lang="en-IN" sz="2400" spc="-1" strike="noStrike">
                <a:solidFill>
                  <a:srgbClr val="333333"/>
                </a:solidFill>
                <a:latin typeface="Noto Sans Bold"/>
              </a:rPr>
              <a:t>Fifth Outline Level</a:t>
            </a:r>
            <a:endParaRPr b="0" lang="en-IN" sz="2400" spc="-1" strike="noStrike">
              <a:solidFill>
                <a:srgbClr val="333333"/>
              </a:solidFill>
              <a:latin typeface="Noto Sans Bold"/>
            </a:endParaRPr>
          </a:p>
          <a:p>
            <a:pPr lvl="5" marL="2592000" indent="-216000">
              <a:spcAft>
                <a:spcPts val="366"/>
              </a:spcAft>
              <a:buClr>
                <a:srgbClr val="ffffff"/>
              </a:buClr>
              <a:buSzPct val="45000"/>
              <a:buFont typeface="Wingdings" charset="2"/>
              <a:buChar char=""/>
            </a:pPr>
            <a:r>
              <a:rPr b="0" lang="en-IN" sz="2400" spc="-1" strike="noStrike">
                <a:solidFill>
                  <a:srgbClr val="333333"/>
                </a:solidFill>
                <a:latin typeface="Noto Sans Bold"/>
              </a:rPr>
              <a:t>Sixth Outline Level</a:t>
            </a:r>
            <a:endParaRPr b="0" lang="en-IN" sz="2400" spc="-1" strike="noStrike">
              <a:solidFill>
                <a:srgbClr val="333333"/>
              </a:solidFill>
              <a:latin typeface="Noto Sans Bold"/>
            </a:endParaRPr>
          </a:p>
          <a:p>
            <a:pPr lvl="6" marL="3024000" indent="-216000">
              <a:spcAft>
                <a:spcPts val="366"/>
              </a:spcAft>
              <a:buClr>
                <a:srgbClr val="ffffff"/>
              </a:buClr>
              <a:buSzPct val="45000"/>
              <a:buFont typeface="Wingdings" charset="2"/>
              <a:buChar char=""/>
            </a:pPr>
            <a:r>
              <a:rPr b="0" lang="en-IN" sz="2400" spc="-1" strike="noStrike">
                <a:solidFill>
                  <a:srgbClr val="333333"/>
                </a:solidFill>
                <a:latin typeface="Noto Sans Bold"/>
              </a:rPr>
              <a:t>Seventh Outline Level</a:t>
            </a:r>
            <a:endParaRPr b="0" lang="en-IN" sz="2400" spc="-1" strike="noStrike">
              <a:solidFill>
                <a:srgbClr val="333333"/>
              </a:solidFill>
              <a:latin typeface="Noto Sans Bold"/>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p>
            <a:r>
              <a:rPr b="0" lang="en-IN" sz="1400" spc="-1" strike="noStrike">
                <a:latin typeface="Noto Sans Regular"/>
              </a:rPr>
              <a:t> </a:t>
            </a:r>
            <a:endParaRPr b="0" lang="en-IN" sz="1400" spc="-1" strike="noStrike">
              <a:latin typeface="Noto Sans Regular"/>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p>
            <a:pPr algn="ctr"/>
            <a:r>
              <a:rPr b="0" lang="en-IN" sz="1400" spc="-1" strike="noStrike">
                <a:latin typeface="Noto Sans Regular"/>
              </a:rPr>
              <a:t> </a:t>
            </a:r>
            <a:endParaRPr b="0" lang="en-IN" sz="1400" spc="-1" strike="noStrike">
              <a:latin typeface="Noto Sans Regular"/>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p>
            <a:pPr algn="r"/>
            <a:fld id="{224AF718-34DA-46FD-B658-3087E1096B79}" type="slidenum">
              <a:rPr b="0" lang="en-IN" sz="1400" spc="-1" strike="noStrike">
                <a:latin typeface="Noto Sans Regular"/>
              </a:rPr>
              <a:t>12</a:t>
            </a:fld>
            <a:r>
              <a:rPr b="0" lang="en-IN" sz="1400" spc="-1" strike="noStrike">
                <a:latin typeface="Noto Sans Regular"/>
              </a:rPr>
              <a:t> / </a:t>
            </a:r>
            <a:fld id="{FC718CD9-0F6F-4E3A-92C7-51C56C5559BB}" type="slidecount">
              <a:rPr b="0" lang="en-IN" sz="1400" spc="-1" strike="noStrike">
                <a:latin typeface="Noto Sans Regular"/>
              </a:rPr>
              <a:t>12</a:t>
            </a:fld>
            <a:endParaRPr b="0" lang="en-IN" sz="1400" spc="-1" strike="noStrike">
              <a:latin typeface="Noto Sans Regular"/>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en-IN" sz="4400" spc="-1" strike="noStrike">
                <a:solidFill>
                  <a:srgbClr val="333333"/>
                </a:solidFill>
                <a:latin typeface="Noto Sans Regular"/>
              </a:rPr>
              <a:t>Click to edit the title text format</a:t>
            </a:r>
            <a:endParaRPr b="1" lang="en-IN" sz="4400" spc="-1" strike="noStrike">
              <a:solidFill>
                <a:srgbClr val="333333"/>
              </a:solidFill>
              <a:latin typeface="Noto Sans Regular"/>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Click to edit the outline text format</a:t>
            </a:r>
            <a:endParaRPr b="0" lang="en-IN" sz="2800" spc="-1" strike="noStrike">
              <a:solidFill>
                <a:srgbClr val="333333"/>
              </a:solidFill>
              <a:latin typeface="Noto Sans Regular"/>
            </a:endParaRPr>
          </a:p>
          <a:p>
            <a:pPr lvl="1" marL="864000" indent="-324000">
              <a:spcAft>
                <a:spcPts val="1134"/>
              </a:spcAft>
              <a:buClr>
                <a:srgbClr val="ef2929"/>
              </a:buClr>
              <a:buSzPct val="75000"/>
              <a:buFont typeface="Symbol" charset="2"/>
              <a:buChar char=""/>
            </a:pPr>
            <a:r>
              <a:rPr b="0" lang="en-IN" sz="2800" spc="-1" strike="noStrike">
                <a:solidFill>
                  <a:srgbClr val="333333"/>
                </a:solidFill>
                <a:latin typeface="Noto Sans Regular"/>
              </a:rPr>
              <a:t>Second Outline Level</a:t>
            </a:r>
            <a:endParaRPr b="0" lang="en-IN" sz="2800" spc="-1" strike="noStrike">
              <a:solidFill>
                <a:srgbClr val="333333"/>
              </a:solidFill>
              <a:latin typeface="Noto Sans Regular"/>
            </a:endParaRPr>
          </a:p>
          <a:p>
            <a:pPr lvl="2" marL="1296000" indent="-288000">
              <a:spcAft>
                <a:spcPts val="845"/>
              </a:spcAft>
              <a:buClr>
                <a:srgbClr val="ef2929"/>
              </a:buClr>
              <a:buSzPct val="45000"/>
              <a:buFont typeface="Wingdings" charset="2"/>
              <a:buChar char=""/>
            </a:pPr>
            <a:r>
              <a:rPr b="0" lang="en-IN" sz="2800" spc="-1" strike="noStrike">
                <a:solidFill>
                  <a:srgbClr val="333333"/>
                </a:solidFill>
                <a:latin typeface="Noto Sans Regular"/>
              </a:rPr>
              <a:t>Third Outline Level</a:t>
            </a:r>
            <a:endParaRPr b="0" lang="en-IN" sz="2800" spc="-1" strike="noStrike">
              <a:solidFill>
                <a:srgbClr val="333333"/>
              </a:solidFill>
              <a:latin typeface="Noto Sans Regular"/>
            </a:endParaRPr>
          </a:p>
          <a:p>
            <a:pPr lvl="3" marL="1728000" indent="-216000">
              <a:spcAft>
                <a:spcPts val="567"/>
              </a:spcAft>
              <a:buClr>
                <a:srgbClr val="ef2929"/>
              </a:buClr>
              <a:buSzPct val="75000"/>
              <a:buFont typeface="Symbol" charset="2"/>
              <a:buChar char=""/>
            </a:pPr>
            <a:r>
              <a:rPr b="0" lang="en-IN" sz="2800" spc="-1" strike="noStrike">
                <a:solidFill>
                  <a:srgbClr val="333333"/>
                </a:solidFill>
                <a:latin typeface="Noto Sans Regular"/>
              </a:rPr>
              <a:t>Fourth Outline Level</a:t>
            </a:r>
            <a:endParaRPr b="0" lang="en-IN" sz="2800" spc="-1" strike="noStrike">
              <a:solidFill>
                <a:srgbClr val="333333"/>
              </a:solidFill>
              <a:latin typeface="Noto Sans Regular"/>
            </a:endParaRPr>
          </a:p>
          <a:p>
            <a:pPr lvl="4" marL="2160000" indent="-216000">
              <a:spcAft>
                <a:spcPts val="283"/>
              </a:spcAft>
              <a:buClr>
                <a:srgbClr val="ef2929"/>
              </a:buClr>
              <a:buSzPct val="45000"/>
              <a:buFont typeface="Wingdings" charset="2"/>
              <a:buChar char=""/>
            </a:pPr>
            <a:r>
              <a:rPr b="0" lang="en-IN" sz="2800" spc="-1" strike="noStrike">
                <a:solidFill>
                  <a:srgbClr val="333333"/>
                </a:solidFill>
                <a:latin typeface="Noto Sans Regular"/>
              </a:rPr>
              <a:t>Fifth Outline Level</a:t>
            </a:r>
            <a:endParaRPr b="0" lang="en-IN" sz="2800" spc="-1" strike="noStrike">
              <a:solidFill>
                <a:srgbClr val="333333"/>
              </a:solidFill>
              <a:latin typeface="Noto Sans Regular"/>
            </a:endParaRPr>
          </a:p>
          <a:p>
            <a:pPr lvl="5" marL="2592000" indent="-216000">
              <a:spcAft>
                <a:spcPts val="283"/>
              </a:spcAft>
              <a:buClr>
                <a:srgbClr val="ef2929"/>
              </a:buClr>
              <a:buSzPct val="45000"/>
              <a:buFont typeface="Wingdings" charset="2"/>
              <a:buChar char=""/>
            </a:pPr>
            <a:r>
              <a:rPr b="0" lang="en-IN" sz="2800" spc="-1" strike="noStrike">
                <a:solidFill>
                  <a:srgbClr val="333333"/>
                </a:solidFill>
                <a:latin typeface="Noto Sans Regular"/>
              </a:rPr>
              <a:t>Sixth Outline Level</a:t>
            </a:r>
            <a:endParaRPr b="0" lang="en-IN" sz="2800" spc="-1" strike="noStrike">
              <a:solidFill>
                <a:srgbClr val="333333"/>
              </a:solidFill>
              <a:latin typeface="Noto Sans Regular"/>
            </a:endParaRPr>
          </a:p>
          <a:p>
            <a:pPr lvl="6" marL="3024000" indent="-216000">
              <a:spcAft>
                <a:spcPts val="283"/>
              </a:spcAft>
              <a:buClr>
                <a:srgbClr val="ef2929"/>
              </a:buClr>
              <a:buSzPct val="45000"/>
              <a:buFont typeface="Wingdings" charset="2"/>
              <a:buChar char=""/>
            </a:pPr>
            <a:r>
              <a:rPr b="0" lang="en-IN" sz="2800" spc="-1" strike="noStrike">
                <a:solidFill>
                  <a:srgbClr val="333333"/>
                </a:solidFill>
                <a:latin typeface="Noto Sans Regular"/>
              </a:rPr>
              <a:t>Seventh Outline Level</a:t>
            </a:r>
            <a:endParaRPr b="0" lang="en-IN" sz="2800" spc="-1" strike="noStrike">
              <a:solidFill>
                <a:srgbClr val="333333"/>
              </a:solidFill>
              <a:latin typeface="Noto Sans Regular"/>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p>
            <a:r>
              <a:rPr b="0" lang="en-IN" sz="1400" spc="-1" strike="noStrike">
                <a:latin typeface="Noto Sans Regular"/>
              </a:rPr>
              <a:t> </a:t>
            </a:r>
            <a:endParaRPr b="0" lang="en-IN" sz="1400" spc="-1" strike="noStrike">
              <a:latin typeface="Noto Sans Regular"/>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p>
            <a:pPr algn="ctr"/>
            <a:r>
              <a:rPr b="0" lang="en-IN" sz="1400" spc="-1" strike="noStrike">
                <a:latin typeface="Noto Sans Regular"/>
              </a:rPr>
              <a:t> </a:t>
            </a:r>
            <a:endParaRPr b="0" lang="en-IN" sz="1400" spc="-1" strike="noStrike">
              <a:latin typeface="Noto Sans Regular"/>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p>
            <a:pPr algn="r"/>
            <a:fld id="{5F9C77DD-0A4E-475B-89BA-3A6314B0E413}" type="slidenum">
              <a:rPr b="0" lang="en-IN" sz="1400" spc="-1" strike="noStrike">
                <a:latin typeface="Noto Sans Regular"/>
              </a:rPr>
              <a:t>1</a:t>
            </a:fld>
            <a:r>
              <a:rPr b="0" lang="en-IN" sz="1400" spc="-1" strike="noStrike">
                <a:latin typeface="Noto Sans Regular"/>
              </a:rPr>
              <a:t> / </a:t>
            </a:r>
            <a:fld id="{1712F1E6-8B89-4AF2-B9D4-5528413626D7}" type="slidecount">
              <a:rPr b="0" lang="en-IN" sz="1400" spc="-1" strike="noStrike">
                <a:latin typeface="Noto Sans Regular"/>
              </a:rPr>
              <a:t>12</a:t>
            </a:fld>
            <a:endParaRPr b="0" lang="en-IN" sz="1400" spc="-1" strike="noStrike">
              <a:latin typeface="Noto Sans Regular"/>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92000" y="2298600"/>
            <a:ext cx="8568000" cy="1661400"/>
          </a:xfrm>
          <a:prstGeom prst="rect">
            <a:avLst/>
          </a:prstGeom>
          <a:noFill/>
          <a:ln>
            <a:noFill/>
          </a:ln>
        </p:spPr>
        <p:txBody>
          <a:bodyPr lIns="0" rIns="0" tIns="0" bIns="0" anchor="ctr">
            <a:normAutofit/>
          </a:bodyPr>
          <a:p>
            <a:r>
              <a:rPr b="1" lang="en-IN" sz="4800" spc="-1" strike="noStrike">
                <a:solidFill>
                  <a:srgbClr val="333333"/>
                </a:solidFill>
                <a:latin typeface="Noto Sans Regular"/>
              </a:rPr>
              <a:t>Fuzzy Research Papers</a:t>
            </a:r>
            <a:endParaRPr b="1" lang="en-IN" sz="4800" spc="-1" strike="noStrike">
              <a:solidFill>
                <a:srgbClr val="333333"/>
              </a:solidFill>
              <a:latin typeface="Noto Sans Regular"/>
            </a:endParaRPr>
          </a:p>
        </p:txBody>
      </p:sp>
      <p:sp>
        <p:nvSpPr>
          <p:cNvPr id="85" name="TextShape 2"/>
          <p:cNvSpPr txBox="1"/>
          <p:nvPr/>
        </p:nvSpPr>
        <p:spPr>
          <a:xfrm>
            <a:off x="792000" y="4799160"/>
            <a:ext cx="8568000" cy="1896840"/>
          </a:xfrm>
          <a:prstGeom prst="rect">
            <a:avLst/>
          </a:prstGeom>
          <a:noFill/>
          <a:ln>
            <a:noFill/>
          </a:ln>
        </p:spPr>
        <p:txBody>
          <a:bodyPr lIns="0" rIns="0" tIns="0" bIns="0" anchor="ctr"/>
          <a:p>
            <a:pPr algn="ctr"/>
            <a:r>
              <a:rPr b="0" lang="en-IN" sz="3200" spc="-1" strike="noStrike">
                <a:latin typeface="Noto Sans Regular"/>
              </a:rPr>
              <a:t>By:</a:t>
            </a:r>
            <a:endParaRPr b="0" lang="en-IN" sz="3200" spc="-1" strike="noStrike">
              <a:latin typeface="Noto Sans Regular"/>
            </a:endParaRPr>
          </a:p>
          <a:p>
            <a:pPr algn="ctr"/>
            <a:r>
              <a:rPr b="0" lang="en-IN" sz="3200" spc="-1" strike="noStrike">
                <a:latin typeface="Noto Sans Regular"/>
              </a:rPr>
              <a:t>Anviti Srivastava (17103217)</a:t>
            </a:r>
            <a:endParaRPr b="0" lang="en-IN" sz="3200" spc="-1" strike="noStrike">
              <a:latin typeface="Noto Sans Regular"/>
            </a:endParaRPr>
          </a:p>
          <a:p>
            <a:pPr algn="ctr"/>
            <a:r>
              <a:rPr b="0" lang="en-IN" sz="3200" spc="-1" strike="noStrike">
                <a:latin typeface="Noto Sans Regular"/>
              </a:rPr>
              <a:t>Kritika Sharma (17103218)</a:t>
            </a:r>
            <a:endParaRPr b="0" lang="en-IN" sz="3200" spc="-1" strike="noStrike">
              <a:latin typeface="Noto Sans Regular"/>
            </a:endParaRPr>
          </a:p>
          <a:p>
            <a:pPr algn="ctr"/>
            <a:r>
              <a:rPr b="0" lang="en-IN" sz="3200" spc="-1" strike="noStrike">
                <a:latin typeface="Noto Sans Regular"/>
              </a:rPr>
              <a:t>Ritvik Aggarwal (17103225)</a:t>
            </a:r>
            <a:endParaRPr b="0" lang="en-IN" sz="3200" spc="-1" strike="noStrike">
              <a:latin typeface="Noto Sans Regular"/>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103"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and not further improvement is expected. Another advantage of using neural networks in our research is that you can draw conclusions from the network output. In this paper we have also used Back propagation algorithm and Feedforward network.</a:t>
            </a:r>
            <a:endParaRPr b="0" lang="en-IN" sz="2800" spc="-1" strike="noStrike">
              <a:solidFill>
                <a:srgbClr val="333333"/>
              </a:solidFill>
              <a:latin typeface="Noto Sans Regular"/>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0000" y="300960"/>
            <a:ext cx="8855640" cy="1262520"/>
          </a:xfrm>
          <a:prstGeom prst="rect">
            <a:avLst/>
          </a:prstGeom>
          <a:noFill/>
          <a:ln>
            <a:noFill/>
          </a:ln>
        </p:spPr>
        <p:txBody>
          <a:bodyPr lIns="0" rIns="0" tIns="0" bIns="0" anchor="ctr"/>
          <a:p>
            <a:r>
              <a:rPr b="1" lang="en-IN" sz="4400" spc="-1" strike="noStrike">
                <a:solidFill>
                  <a:srgbClr val="333333"/>
                </a:solidFill>
                <a:latin typeface="Noto Sans Regular"/>
              </a:rPr>
              <a:t>Observations</a:t>
            </a:r>
            <a:endParaRPr b="1" lang="en-IN" sz="4400" spc="-1" strike="noStrike">
              <a:solidFill>
                <a:srgbClr val="333333"/>
              </a:solidFill>
              <a:latin typeface="Noto Sans Regular"/>
            </a:endParaRPr>
          </a:p>
        </p:txBody>
      </p:sp>
      <p:sp>
        <p:nvSpPr>
          <p:cNvPr id="10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Paper1: The model implemented in the paper showed varied results with variation in number of epochs, number of hidden layers, and configuration in the hidden layer. It showed upto 98% accuracy in some cases.</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However factors like skewness , size etc. affect the results.</a:t>
            </a:r>
            <a:endParaRPr b="0" lang="en-IN" sz="2800" spc="-1" strike="noStrike">
              <a:solidFill>
                <a:srgbClr val="333333"/>
              </a:solidFill>
              <a:latin typeface="Noto Sans Regular"/>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10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Paper2: </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600" spc="-1" strike="noStrike">
                <a:latin typeface="Times New Roman"/>
              </a:rPr>
              <a:t>using the multi- layered neural network, we recognised the gesture of the input dataset image which had a high precision.</a:t>
            </a:r>
            <a:endParaRPr b="0" lang="en-IN" sz="1600" spc="-1" strike="noStrike">
              <a:solidFill>
                <a:srgbClr val="333333"/>
              </a:solidFill>
              <a:latin typeface="Noto Sans Regular"/>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8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Title 1: Handwritten Character Recognition using Neural Network.</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Title 2: Gesture Recognition Using Artificial Network.r</a:t>
            </a:r>
            <a:endParaRPr b="0" lang="en-IN" sz="2800" spc="-1" strike="noStrike">
              <a:solidFill>
                <a:srgbClr val="333333"/>
              </a:solidFill>
              <a:latin typeface="Noto Sans Regular"/>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8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Problem Statement of Paper 1: </a:t>
            </a:r>
            <a:r>
              <a:rPr b="0" lang="en-IN" sz="2800" spc="-1" strike="noStrike">
                <a:solidFill>
                  <a:srgbClr val="333333"/>
                </a:solidFill>
                <a:latin typeface="Noto Sans Regular"/>
              </a:rPr>
              <a:t>Studying behaviors of different Models of Neural Network used in Optical Character </a:t>
            </a:r>
            <a:r>
              <a:rPr b="0" lang="en-IN" sz="2800" spc="-1" strike="noStrike">
                <a:solidFill>
                  <a:srgbClr val="333333"/>
                </a:solidFill>
                <a:latin typeface="Noto Sans Regular"/>
              </a:rPr>
              <a:t>	</a:t>
            </a:r>
            <a:r>
              <a:rPr b="0" lang="en-IN" sz="2800" spc="-1" strike="noStrike">
                <a:solidFill>
                  <a:srgbClr val="333333"/>
                </a:solidFill>
                <a:latin typeface="Noto Sans Regular"/>
              </a:rPr>
              <a:t>	</a:t>
            </a:r>
            <a:r>
              <a:rPr b="0" lang="en-IN" sz="2800" spc="-1" strike="noStrike">
                <a:solidFill>
                  <a:srgbClr val="333333"/>
                </a:solidFill>
                <a:latin typeface="Noto Sans Regular"/>
              </a:rPr>
              <a:t>Recognition (OCR).</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Problem Statement of paper 2: Studying behaviors of different Models of </a:t>
            </a:r>
            <a:r>
              <a:rPr b="0" lang="en-IN" sz="2800" spc="-1" strike="noStrike">
                <a:solidFill>
                  <a:srgbClr val="333333"/>
                </a:solidFill>
                <a:latin typeface="Noto Sans Regular"/>
              </a:rPr>
              <a:t>	</a:t>
            </a:r>
            <a:r>
              <a:rPr b="0" lang="en-IN" sz="2800" spc="-1" strike="noStrike">
                <a:solidFill>
                  <a:srgbClr val="333333"/>
                </a:solidFill>
                <a:latin typeface="Noto Sans Regular"/>
              </a:rPr>
              <a:t>	</a:t>
            </a:r>
            <a:r>
              <a:rPr b="0" lang="en-IN" sz="2800" spc="-1" strike="noStrike">
                <a:solidFill>
                  <a:srgbClr val="333333"/>
                </a:solidFill>
                <a:latin typeface="Noto Sans Regular"/>
              </a:rPr>
              <a:t> Neural Network used in  human - computer    interfaces in gesture recognition.</a:t>
            </a:r>
            <a:endParaRPr b="0" lang="en-IN" sz="2800" spc="-1" strike="noStrike">
              <a:solidFill>
                <a:srgbClr val="333333"/>
              </a:solidFill>
              <a:latin typeface="Noto Sans Regular"/>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0000" y="300960"/>
            <a:ext cx="8855640" cy="1262520"/>
          </a:xfrm>
          <a:prstGeom prst="rect">
            <a:avLst/>
          </a:prstGeom>
          <a:noFill/>
          <a:ln>
            <a:noFill/>
          </a:ln>
        </p:spPr>
        <p:txBody>
          <a:bodyPr lIns="0" rIns="0" tIns="0" bIns="0" anchor="ctr"/>
          <a:p>
            <a:r>
              <a:rPr b="1" lang="en-IN" sz="4400" spc="-1" strike="noStrike">
                <a:solidFill>
                  <a:srgbClr val="333333"/>
                </a:solidFill>
                <a:latin typeface="Noto Sans Regular"/>
              </a:rPr>
              <a:t>Propesed Work </a:t>
            </a:r>
            <a:endParaRPr b="1" lang="en-IN" sz="4400" spc="-1" strike="noStrike">
              <a:solidFill>
                <a:srgbClr val="333333"/>
              </a:solidFill>
              <a:latin typeface="Noto Sans Regular"/>
            </a:endParaRPr>
          </a:p>
        </p:txBody>
      </p:sp>
      <p:sp>
        <p:nvSpPr>
          <p:cNvPr id="9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1: </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1600" spc="-1" strike="noStrike">
                <a:solidFill>
                  <a:srgbClr val="333333"/>
                </a:solidFill>
                <a:latin typeface="Noto Sans Regular"/>
              </a:rPr>
              <a:t>Multilayer Feed Forward Network </a:t>
            </a:r>
            <a:endParaRPr b="0" lang="en-IN" sz="16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Back Propagation with biases, a sigmoid layer, and a linear output layer.</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For Preprocessing some basic algorithms for segmentation of characters, normalizing of characters and De-skewing are used.</a:t>
            </a:r>
            <a:endParaRPr b="0" lang="en-IN" sz="2800" spc="-1" strike="noStrike">
              <a:solidFill>
                <a:srgbClr val="333333"/>
              </a:solidFill>
              <a:latin typeface="Noto Sans Regular"/>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93"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2:</a:t>
            </a:r>
            <a:endParaRPr b="0" lang="en-IN" sz="2800" spc="-1" strike="noStrike">
              <a:solidFill>
                <a:srgbClr val="333333"/>
              </a:solidFill>
              <a:latin typeface="Noto Sans Regular"/>
            </a:endParaRPr>
          </a:p>
          <a:p>
            <a:r>
              <a:rPr b="0" lang="en-IN" sz="1400" spc="-1" strike="noStrike">
                <a:latin typeface="Arial"/>
              </a:rPr>
              <a:t>In this paper, a new method for gesture recognition is defined. </a:t>
            </a:r>
            <a:endParaRPr b="0" lang="en-IN" sz="1400" spc="-1" strike="noStrike">
              <a:latin typeface="Arial"/>
            </a:endParaRPr>
          </a:p>
          <a:p>
            <a:r>
              <a:rPr b="0" lang="en-IN" sz="1400" spc="-1" strike="noStrike">
                <a:latin typeface="Arial"/>
              </a:rPr>
              <a:t>The presented system is based on one powerful hand feature in combination with a </a:t>
            </a:r>
            <a:r>
              <a:rPr b="0" i="1" lang="en-IN" sz="1400" spc="-1" strike="noStrike">
                <a:latin typeface="Arial"/>
              </a:rPr>
              <a:t>multi-layer neural networ</a:t>
            </a:r>
            <a:r>
              <a:rPr b="0" lang="en-IN" sz="1400" spc="-1" strike="noStrike">
                <a:latin typeface="Arial"/>
              </a:rPr>
              <a:t>k based classifier.</a:t>
            </a:r>
            <a:endParaRPr b="0" lang="en-IN" sz="1400" spc="-1" strike="noStrike">
              <a:latin typeface="Arial"/>
            </a:endParaRPr>
          </a:p>
          <a:p>
            <a:r>
              <a:rPr b="0" lang="en-IN" sz="1400" spc="-1" strike="noStrike">
                <a:latin typeface="Arial"/>
              </a:rPr>
              <a:t>The main phases:</a:t>
            </a:r>
            <a:endParaRPr b="0" lang="en-IN" sz="1400" spc="-1" strike="noStrike">
              <a:latin typeface="Arial"/>
            </a:endParaRPr>
          </a:p>
          <a:p>
            <a:r>
              <a:rPr b="0" lang="en-IN" sz="1400" spc="-1" strike="noStrike">
                <a:latin typeface="Arial"/>
              </a:rPr>
              <a:t>1. Gesture modeling </a:t>
            </a:r>
            <a:endParaRPr b="0" lang="en-IN" sz="1400" spc="-1" strike="noStrike">
              <a:latin typeface="Arial"/>
            </a:endParaRPr>
          </a:p>
          <a:p>
            <a:r>
              <a:rPr b="0" lang="en-IN" sz="1400" spc="-1" strike="noStrike">
                <a:latin typeface="Arial"/>
              </a:rPr>
              <a:t>2.  Segmentation </a:t>
            </a:r>
            <a:endParaRPr b="0" lang="en-IN" sz="1400" spc="-1" strike="noStrike">
              <a:latin typeface="Arial"/>
            </a:endParaRPr>
          </a:p>
          <a:p>
            <a:r>
              <a:rPr b="0" lang="en-IN" sz="1400" spc="-1" strike="noStrike">
                <a:latin typeface="Arial"/>
              </a:rPr>
              <a:t>3.  Feature Extraction </a:t>
            </a:r>
            <a:endParaRPr b="0" lang="en-IN" sz="1400" spc="-1" strike="noStrike">
              <a:latin typeface="Arial"/>
            </a:endParaRPr>
          </a:p>
          <a:p>
            <a:r>
              <a:rPr b="0" lang="en-IN" sz="1400" spc="-1" strike="noStrike">
                <a:latin typeface="Arial"/>
              </a:rPr>
              <a:t>4.  Recognition </a:t>
            </a:r>
            <a:endParaRPr b="0" lang="en-IN" sz="14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300960"/>
            <a:ext cx="8855640" cy="1262520"/>
          </a:xfrm>
          <a:prstGeom prst="rect">
            <a:avLst/>
          </a:prstGeom>
          <a:noFill/>
          <a:ln>
            <a:noFill/>
          </a:ln>
        </p:spPr>
        <p:txBody>
          <a:bodyPr lIns="0" rIns="0" tIns="0" bIns="0" anchor="ctr"/>
          <a:p>
            <a:r>
              <a:rPr b="1" lang="en-IN" sz="4400" spc="-1" strike="noStrike">
                <a:solidFill>
                  <a:srgbClr val="333333"/>
                </a:solidFill>
                <a:latin typeface="Noto Sans Regular"/>
              </a:rPr>
              <a:t>Results </a:t>
            </a:r>
            <a:endParaRPr b="1" lang="en-IN" sz="4400" spc="-1" strike="noStrike">
              <a:solidFill>
                <a:srgbClr val="333333"/>
              </a:solidFill>
              <a:latin typeface="Noto Sans Regular"/>
            </a:endParaRPr>
          </a:p>
        </p:txBody>
      </p:sp>
      <p:sp>
        <p:nvSpPr>
          <p:cNvPr id="95"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1:</a:t>
            </a:r>
            <a:endParaRPr b="0" lang="en-IN" sz="2800" spc="-1" strike="noStrike">
              <a:solidFill>
                <a:srgbClr val="333333"/>
              </a:solidFill>
              <a:latin typeface="Noto Sans Regular"/>
            </a:endParaRPr>
          </a:p>
          <a:p>
            <a:r>
              <a:rPr b="0" lang="en-IN" sz="1600" spc="-1" strike="noStrike">
                <a:solidFill>
                  <a:srgbClr val="333333"/>
                </a:solidFill>
                <a:latin typeface="Noto Sans Regular"/>
              </a:rPr>
              <a:t>A small number of nodes in the hidden layer results in lower accuracy.</a:t>
            </a:r>
            <a:endParaRPr b="0" lang="en-IN" sz="1600" spc="-1" strike="noStrike">
              <a:solidFill>
                <a:srgbClr val="333333"/>
              </a:solidFill>
              <a:latin typeface="Noto Sans Regular"/>
            </a:endParaRPr>
          </a:p>
          <a:p>
            <a:r>
              <a:rPr b="0" lang="en-IN" sz="1600" spc="-1" strike="noStrike">
                <a:solidFill>
                  <a:srgbClr val="333333"/>
                </a:solidFill>
                <a:latin typeface="Noto Sans Regular"/>
              </a:rPr>
              <a:t>A large number of neurons in the hidden layer help in increasing the accuracy; however there is probably some upper limit to this which is dependent on the data being used. Additionally, high neuron counts in the hidden layers increase training time significantly.</a:t>
            </a:r>
            <a:endParaRPr b="0" lang="en-IN" sz="1600" spc="-1" strike="noStrike">
              <a:solidFill>
                <a:srgbClr val="333333"/>
              </a:solidFill>
              <a:latin typeface="Noto Sans Regular"/>
            </a:endParaRPr>
          </a:p>
          <a:p>
            <a:r>
              <a:rPr b="0" lang="en-IN" sz="1600" spc="-1" strike="noStrike">
                <a:solidFill>
                  <a:srgbClr val="333333"/>
                </a:solidFill>
                <a:latin typeface="Noto Sans Regular"/>
              </a:rPr>
              <a:t>As number of hidden layer increases the accuracy increases initially and then saturates at certain rate probably due to the data used in training.</a:t>
            </a:r>
            <a:endParaRPr b="0" lang="en-IN" sz="1600" spc="-1" strike="noStrike">
              <a:solidFill>
                <a:srgbClr val="333333"/>
              </a:solidFill>
              <a:latin typeface="Noto Sans Regular"/>
            </a:endParaRPr>
          </a:p>
          <a:p>
            <a:r>
              <a:rPr b="0" lang="en-IN" sz="1600" spc="-1" strike="noStrike">
                <a:solidFill>
                  <a:srgbClr val="333333"/>
                </a:solidFill>
                <a:latin typeface="Noto Sans Regular"/>
              </a:rPr>
              <a:t>Mostly Accuracy is increased by increasing the number of cycles.</a:t>
            </a:r>
            <a:endParaRPr b="0" lang="en-IN" sz="1600" spc="-1" strike="noStrike">
              <a:solidFill>
                <a:srgbClr val="333333"/>
              </a:solidFill>
              <a:latin typeface="Noto Sans Regular"/>
            </a:endParaRPr>
          </a:p>
          <a:p>
            <a:r>
              <a:rPr b="0" lang="en-IN" sz="1600" spc="-1" strike="noStrike">
                <a:solidFill>
                  <a:srgbClr val="333333"/>
                </a:solidFill>
                <a:latin typeface="Noto Sans Regular"/>
              </a:rPr>
              <a:t>Accuracy could also be increased by increasing the training set.</a:t>
            </a:r>
            <a:endParaRPr b="0" lang="en-IN" sz="1600" spc="-1" strike="noStrike">
              <a:solidFill>
                <a:srgbClr val="333333"/>
              </a:solidFill>
              <a:latin typeface="Noto Sans Regular"/>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97"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2:</a:t>
            </a:r>
            <a:endParaRPr b="0" lang="en-IN" sz="2800" spc="-1" strike="noStrike">
              <a:solidFill>
                <a:srgbClr val="333333"/>
              </a:solidFill>
              <a:latin typeface="Noto Sans Regular"/>
            </a:endParaRPr>
          </a:p>
          <a:p>
            <a:r>
              <a:rPr b="0" lang="en-IN" sz="1600" spc="-1" strike="noStrike">
                <a:latin typeface="Times New Roman"/>
              </a:rPr>
              <a:t>This paper is a comprehensive evaluation of how gesture can be recognised in a more natural way using neural networks. </a:t>
            </a:r>
            <a:endParaRPr b="0" lang="en-IN" sz="1600" spc="-1" strike="noStrike">
              <a:latin typeface="Times New Roman"/>
            </a:endParaRPr>
          </a:p>
          <a:p>
            <a:r>
              <a:rPr b="0" lang="en-IN" sz="1600" spc="-1" strike="noStrike">
                <a:latin typeface="Times New Roman"/>
              </a:rPr>
              <a:t>It consists of 3 stages: image acquisition, feature extraction and recognition. </a:t>
            </a:r>
            <a:endParaRPr b="0" lang="en-IN" sz="1600" spc="-1" strike="noStrike">
              <a:latin typeface="Times New Roman"/>
            </a:endParaRPr>
          </a:p>
          <a:p>
            <a:r>
              <a:rPr b="0" lang="en-IN" sz="1600" spc="-1" strike="noStrike">
                <a:latin typeface="Times New Roman"/>
              </a:rPr>
              <a:t>In first stage the gesture image is captured using a webcam, digital camera in approximate frame rate. </a:t>
            </a:r>
            <a:endParaRPr b="0" lang="en-IN" sz="1600" spc="-1" strike="noStrike">
              <a:latin typeface="Times New Roman"/>
            </a:endParaRPr>
          </a:p>
          <a:p>
            <a:r>
              <a:rPr b="0" lang="en-IN" sz="1600" spc="-1" strike="noStrike">
                <a:latin typeface="Times New Roman"/>
              </a:rPr>
              <a:t>In the second stage features are extracted using input image. </a:t>
            </a:r>
            <a:endParaRPr b="0" lang="en-IN" sz="1600" spc="-1" strike="noStrike">
              <a:latin typeface="Times New Roman"/>
            </a:endParaRPr>
          </a:p>
          <a:p>
            <a:r>
              <a:rPr b="0" lang="en-IN" sz="1600" spc="-1" strike="noStrike">
                <a:latin typeface="Times New Roman"/>
              </a:rPr>
              <a:t>After identification of each finger. Finally neural network is used for recognition of the image. </a:t>
            </a:r>
            <a:endParaRPr b="0" lang="en-IN" sz="1600" spc="-1" strike="noStrike">
              <a:latin typeface="Times New Roman"/>
            </a:endParaRPr>
          </a:p>
          <a:p>
            <a:r>
              <a:rPr b="0" lang="en-IN" sz="1600" spc="-1" strike="noStrike">
                <a:latin typeface="Times New Roman"/>
              </a:rPr>
              <a:t>So using the multi- layered neural network, we recognised the gesture of the input dataset image.</a:t>
            </a:r>
            <a:endParaRPr b="0" lang="en-IN" sz="16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0000" y="300960"/>
            <a:ext cx="8855640" cy="1262520"/>
          </a:xfrm>
          <a:prstGeom prst="rect">
            <a:avLst/>
          </a:prstGeom>
          <a:noFill/>
          <a:ln>
            <a:noFill/>
          </a:ln>
        </p:spPr>
        <p:txBody>
          <a:bodyPr lIns="0" rIns="0" tIns="0" bIns="0" anchor="ctr"/>
          <a:p>
            <a:r>
              <a:rPr b="1" lang="en-IN" sz="4400" spc="-1" strike="noStrike">
                <a:solidFill>
                  <a:srgbClr val="333333"/>
                </a:solidFill>
                <a:latin typeface="Noto Sans Regular"/>
              </a:rPr>
              <a:t>Conclusion</a:t>
            </a:r>
            <a:endParaRPr b="1" lang="en-IN" sz="4400" spc="-1" strike="noStrike">
              <a:solidFill>
                <a:srgbClr val="333333"/>
              </a:solidFill>
              <a:latin typeface="Noto Sans Regular"/>
            </a:endParaRPr>
          </a:p>
        </p:txBody>
      </p:sp>
      <p:sp>
        <p:nvSpPr>
          <p:cNvPr id="99"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Paper1: The model implemented in the paper provides with an accuracy of over 98%.The backpropagation neural network discussed and implemented in this paper can also be used for almost any general image recognition applications such as face detection and fingerprint detection. The implementation of the fully connected backpropagation network gave reasonable results toward recognizing characters.</a:t>
            </a:r>
            <a:endParaRPr b="0" lang="en-IN" sz="2800" spc="-1" strike="noStrike">
              <a:solidFill>
                <a:srgbClr val="333333"/>
              </a:solidFill>
              <a:latin typeface="Noto Sans Regular"/>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0000" y="300960"/>
            <a:ext cx="8855640" cy="1262520"/>
          </a:xfrm>
          <a:prstGeom prst="rect">
            <a:avLst/>
          </a:prstGeom>
          <a:noFill/>
          <a:ln>
            <a:noFill/>
          </a:ln>
        </p:spPr>
        <p:txBody>
          <a:bodyPr lIns="0" rIns="0" tIns="0" bIns="0" anchor="ctr"/>
          <a:p>
            <a:endParaRPr b="1" lang="en-IN" sz="4400" spc="-1" strike="noStrike">
              <a:solidFill>
                <a:srgbClr val="333333"/>
              </a:solidFill>
              <a:latin typeface="Noto Sans Regular"/>
            </a:endParaRPr>
          </a:p>
        </p:txBody>
      </p:sp>
      <p:sp>
        <p:nvSpPr>
          <p:cNvPr id="101" name="TextShape 2"/>
          <p:cNvSpPr txBox="1"/>
          <p:nvPr/>
        </p:nvSpPr>
        <p:spPr>
          <a:xfrm>
            <a:off x="720000" y="2160000"/>
            <a:ext cx="8640000" cy="4384800"/>
          </a:xfrm>
          <a:prstGeom prst="rect">
            <a:avLst/>
          </a:prstGeom>
          <a:noFill/>
          <a:ln>
            <a:noFill/>
          </a:ln>
        </p:spPr>
        <p:txBody>
          <a:bodyPr lIns="0" rIns="0" tIns="0" bIns="0"/>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Paper 2:Gesture Recognition provides the most important means for non-verbal interaction among people especially for impaired people (i.e. deaf-dumb). In this paper we have presented an idea of hand gesture recognition using Neural Networks, one of the most effective technique of softwarecomputing for hand gesture recognition problem.Neural Network is efficient as long as the data sets are small</a:t>
            </a:r>
            <a:endParaRPr b="0" lang="en-IN" sz="2800" spc="-1" strike="noStrike">
              <a:solidFill>
                <a:srgbClr val="333333"/>
              </a:solidFill>
              <a:latin typeface="Noto Sans Regular"/>
            </a:endParaRPr>
          </a:p>
          <a:p>
            <a:pPr marL="432000" indent="-324000">
              <a:spcAft>
                <a:spcPts val="1414"/>
              </a:spcAft>
              <a:buClr>
                <a:srgbClr val="ef2929"/>
              </a:buClr>
              <a:buSzPct val="45000"/>
              <a:buFont typeface="Wingdings" charset="2"/>
              <a:buChar char=""/>
            </a:pPr>
            <a:r>
              <a:rPr b="0" lang="en-IN" sz="2800" spc="-1" strike="noStrike">
                <a:solidFill>
                  <a:srgbClr val="333333"/>
                </a:solidFill>
                <a:latin typeface="Noto Sans Regular"/>
              </a:rPr>
              <a:t> </a:t>
            </a:r>
            <a:endParaRPr b="0" lang="en-IN" sz="2800" spc="-1" strike="noStrike">
              <a:solidFill>
                <a:srgbClr val="333333"/>
              </a:solidFill>
              <a:latin typeface="Noto Sans Regular"/>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2019-05-08T09:25:34Z</dcterms:created>
  <dc:creator/>
  <dc:description/>
  <dc:language>en-IN</dc:language>
  <cp:lastModifiedBy/>
  <dcterms:modified xsi:type="dcterms:W3CDTF">2019-05-08T10:09:31Z</dcterms:modified>
  <cp:revision>3</cp:revision>
  <dc:subject/>
  <dc:title>Impress</dc:title>
</cp:coreProperties>
</file>