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3" r:id="rId15"/>
    <p:sldId id="268" r:id="rId16"/>
    <p:sldId id="271" r:id="rId17"/>
    <p:sldId id="272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E019F-E3B2-2A3D-A7C1-2BC159D45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FE68C-C5DF-566E-D0ED-24D607E8D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1836A-6C42-7FFE-C27D-511CE541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1AF1E-F813-3866-2370-49855285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C29B4-FBC9-44A5-A73E-90BBA424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34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516E-99EE-E8B4-2DF0-B7AA1D3C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24542-CAD9-2888-5661-F76C0FF7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362CA-886C-8F84-C523-E0ACD8B1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118A-5BC6-65C5-58CD-3F18AA49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D7182-952F-F126-7C1C-E4447CD9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6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E50FA-FB3E-E2A0-43A1-21C327A04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93EB9-B408-33E2-FFC5-87303BC6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0CA71-7EE7-39E3-431D-EF5F339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4A41E-C56F-3727-2F23-999A4E3AA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1E5B0-F7D3-D79E-3521-7D4507CB2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34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1BDC-A77B-43F5-B86E-AD65A8EB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DA2F-6475-D5D3-D601-7CB094E36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1153C-0567-8ABD-8943-643F329F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2987E-02CD-F88A-3A0D-53469CB38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CE97B-5E60-352D-AEBC-264770B0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0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071C-3685-4271-184C-9EC668D9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B1780-49E0-4E0F-58D3-8CD8F471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48BD-A81A-F34A-C4BC-609EB899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85DC4-B7FA-94A0-0E34-00F71D8D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DB73-DEFF-D9A5-706E-1CA817B3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5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D237-1108-AE2D-AF6F-C2D74597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73BF-7961-D8D2-4447-3BF2E682F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987AF-B39F-427F-C155-1E5888578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BD7F8-09E5-03A1-B895-00438D7C4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677C1-C9F0-3156-59E4-1F865BFE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1974A-74A8-2FD5-7431-BDA30CC1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48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99CB2-3B73-A5A1-A5EA-78C796F1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28ECD-7395-E751-92C1-76E84AC5C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AF52B-9985-C2FF-551F-167F65880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1E654-0038-81D0-7DC7-419C2A020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5E8C3-F9A2-168F-18E0-D0862138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DA62A8-C37F-0430-5522-4646FA35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AE6FC-F6AD-3DE5-1F32-B46E91E81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8DFE7-C87D-9450-FFA7-9A236241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60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EEFC7-2CD4-66B3-7193-1C67602A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4CB12-0D3B-1325-552E-E93A7CAEB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93E8E-8B2A-EA1A-5F78-483A5CF3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15630-9287-A410-9DAD-8A0A971F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7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26F3C-4AF2-80B3-6114-1B1FED60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F4BB8-ADC9-0B47-C7E5-DE93D5A4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DC1A6-8640-0AE2-DCB9-71517903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12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0C2C-F506-4EFE-5F22-19553A00F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07202-92B8-D312-3641-4EEB640F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FF8C7-4964-4B4F-1CFC-5AC50783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B5CA-BDBA-43CF-4DF8-4F5F077A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36FED-273B-5E57-2126-991E334A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63CC2-4C96-6495-F42E-0865DDB1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32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E1FC-9A43-612B-2400-E2520F35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326F91-C5E2-4E96-A385-6079295682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7C19C9-9399-595C-0B67-D3C8B757B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47947-8495-4DBC-9A79-A36A9B4A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416D0-A49C-0AE0-BE93-B7CA4038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0BC570-F333-2903-A93B-A838C1A1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04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E1A98-AA3A-214F-2AE8-F34072B5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48F65-6903-DAF9-0664-13DDA4258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24D24-53FD-3B33-ED2D-913757FA07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4B97-1EFD-4561-B414-29712CC161EE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6EE2F-D31B-D85F-7381-013928D19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A42DB-CF91-E0DE-D6FA-CB39ED9EE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347A-78C7-4D3B-9B72-B80630D454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4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Sports Image Classifier">
            <a:extLst>
              <a:ext uri="{FF2B5EF4-FFF2-40B4-BE49-F238E27FC236}">
                <a16:creationId xmlns:a16="http://schemas.microsoft.com/office/drawing/2014/main" id="{4EDAB845-0DA4-DBE2-E785-722C4CA70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8335" r="2776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3FA3F6-84FC-CFA3-A98B-84E9D5331CBB}"/>
              </a:ext>
            </a:extLst>
          </p:cNvPr>
          <p:cNvSpPr>
            <a:spLocks noGrp="1"/>
          </p:cNvSpPr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Sports Person Image Classifier</a:t>
            </a:r>
          </a:p>
        </p:txBody>
      </p:sp>
    </p:spTree>
    <p:extLst>
      <p:ext uri="{BB962C8B-B14F-4D97-AF65-F5344CB8AC3E}">
        <p14:creationId xmlns:p14="http://schemas.microsoft.com/office/powerpoint/2010/main" val="427308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C5778791-5916-4A71-71FC-545FE0672907}"/>
              </a:ext>
            </a:extLst>
          </p:cNvPr>
          <p:cNvSpPr>
            <a:spLocks noGrp="1"/>
          </p:cNvSpPr>
          <p:nvPr/>
        </p:nvSpPr>
        <p:spPr>
          <a:xfrm>
            <a:off x="686886" y="1252157"/>
            <a:ext cx="4159405" cy="684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Calibri"/>
                <a:ea typeface="+mj-lt"/>
                <a:cs typeface="+mj-lt"/>
              </a:rPr>
              <a:t>Region of Interest</a:t>
            </a:r>
            <a:endParaRPr lang="en-US" b="1">
              <a:latin typeface="Calibri"/>
              <a:cs typeface="Calibri"/>
            </a:endParaRPr>
          </a:p>
          <a:p>
            <a:endParaRPr lang="en-US" b="1"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 descr="A close-up of a person&amp;#39;s face&#10;&#10;Description automatically generated">
            <a:extLst>
              <a:ext uri="{FF2B5EF4-FFF2-40B4-BE49-F238E27FC236}">
                <a16:creationId xmlns:a16="http://schemas.microsoft.com/office/drawing/2014/main" id="{DF8F0EDF-AC77-A766-3E5B-36CD9F822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526" y="2172094"/>
            <a:ext cx="4048125" cy="3971925"/>
          </a:xfrm>
          <a:prstGeom prst="rect">
            <a:avLst/>
          </a:prstGeom>
        </p:spPr>
      </p:pic>
      <p:sp>
        <p:nvSpPr>
          <p:cNvPr id="6" name="TextBox 13">
            <a:extLst>
              <a:ext uri="{FF2B5EF4-FFF2-40B4-BE49-F238E27FC236}">
                <a16:creationId xmlns:a16="http://schemas.microsoft.com/office/drawing/2014/main" id="{0857E284-DCC7-4D2C-3BA8-6F9060671F0D}"/>
              </a:ext>
            </a:extLst>
          </p:cNvPr>
          <p:cNvSpPr txBox="1"/>
          <p:nvPr/>
        </p:nvSpPr>
        <p:spPr>
          <a:xfrm>
            <a:off x="5938283" y="133575"/>
            <a:ext cx="5739210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Calibri"/>
                <a:cs typeface="Calibri"/>
              </a:rPr>
              <a:t>Differentiating all the facial features such as eyes nose and mouth etc.</a:t>
            </a:r>
            <a:endParaRPr lang="en-US" b="1">
              <a:latin typeface="Calibri"/>
              <a:cs typeface="Calibri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78E7C0B-DCEE-4592-185C-98F13DAD1ABA}"/>
              </a:ext>
            </a:extLst>
          </p:cNvPr>
          <p:cNvSpPr txBox="1"/>
          <p:nvPr/>
        </p:nvSpPr>
        <p:spPr>
          <a:xfrm>
            <a:off x="7619847" y="6355094"/>
            <a:ext cx="282807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Wavelet Transformation</a:t>
            </a:r>
          </a:p>
        </p:txBody>
      </p:sp>
      <p:pic>
        <p:nvPicPr>
          <p:cNvPr id="8" name="Picture 7" descr="A close-up of a person&amp;#39;s face&#10;&#10;Description automatically generated">
            <a:extLst>
              <a:ext uri="{FF2B5EF4-FFF2-40B4-BE49-F238E27FC236}">
                <a16:creationId xmlns:a16="http://schemas.microsoft.com/office/drawing/2014/main" id="{A524CFF5-7B7D-D679-E487-2E278279E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07" y="2079167"/>
            <a:ext cx="40767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0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B9DA67D-25B2-AF64-E0F6-74A119992832}"/>
              </a:ext>
            </a:extLst>
          </p:cNvPr>
          <p:cNvSpPr>
            <a:spLocks noGrp="1"/>
          </p:cNvSpPr>
          <p:nvPr/>
        </p:nvSpPr>
        <p:spPr>
          <a:xfrm>
            <a:off x="726626" y="162880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/>
                <a:ea typeface="Calibri"/>
                <a:cs typeface="Calibri"/>
              </a:rPr>
              <a:t>Load image, detect face. If eyes &gt;=2, then save and crop the face region</a:t>
            </a:r>
          </a:p>
          <a:p>
            <a:pPr marL="0" indent="0">
              <a:buNone/>
            </a:pPr>
            <a:endParaRPr lang="en-US">
              <a:latin typeface="Calibri"/>
              <a:ea typeface="Calibri"/>
              <a:cs typeface="Calibri"/>
            </a:endParaRPr>
          </a:p>
        </p:txBody>
      </p:sp>
      <p:pic>
        <p:nvPicPr>
          <p:cNvPr id="7" name="Picture 6" descr="A person with a beard looking down&#10;&#10;Description automatically generated">
            <a:extLst>
              <a:ext uri="{FF2B5EF4-FFF2-40B4-BE49-F238E27FC236}">
                <a16:creationId xmlns:a16="http://schemas.microsoft.com/office/drawing/2014/main" id="{EC9AB1D6-9411-077B-A8DD-40F474F3A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95" y="2661840"/>
            <a:ext cx="4905375" cy="333375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2CC03B6-FA8A-7060-1E43-90737741F8DE}"/>
              </a:ext>
            </a:extLst>
          </p:cNvPr>
          <p:cNvSpPr txBox="1"/>
          <p:nvPr/>
        </p:nvSpPr>
        <p:spPr>
          <a:xfrm>
            <a:off x="6179811" y="3654161"/>
            <a:ext cx="4006813" cy="66491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Calibri"/>
                <a:ea typeface="Calibri"/>
                <a:cs typeface="Calibri"/>
              </a:rPr>
              <a:t>No eyes are matched from the previous images</a:t>
            </a: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0BC3731C-D2A2-E039-CE77-2624ACBBBAE5}"/>
              </a:ext>
            </a:extLst>
          </p:cNvPr>
          <p:cNvSpPr txBox="1"/>
          <p:nvPr/>
        </p:nvSpPr>
        <p:spPr>
          <a:xfrm>
            <a:off x="807720" y="679997"/>
            <a:ext cx="10576560" cy="76944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4400" dirty="0">
                <a:latin typeface="Calibri"/>
                <a:ea typeface="Calibri"/>
                <a:cs typeface="Calibri"/>
              </a:rPr>
              <a:t>Preprocessing</a:t>
            </a:r>
            <a:endParaRPr lang="en-US" dirty="0"/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D3BE0B1E-DCA6-FAD1-3C61-8C4AFB1D38D0}"/>
              </a:ext>
            </a:extLst>
          </p:cNvPr>
          <p:cNvSpPr txBox="1"/>
          <p:nvPr/>
        </p:nvSpPr>
        <p:spPr>
          <a:xfrm>
            <a:off x="6183329" y="4498443"/>
            <a:ext cx="4020110" cy="149973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alibri"/>
                <a:ea typeface="+mn-lt"/>
                <a:cs typeface="+mn-lt"/>
              </a:rPr>
              <a:t>Above image 2 eyes is None which means we should ignore this image and we will not use such image for model training</a:t>
            </a:r>
            <a:endParaRPr lang="en-US" dirty="0">
              <a:latin typeface="Calibri"/>
              <a:ea typeface="+mn-lt"/>
              <a:cs typeface="+mn-lt"/>
            </a:endParaRPr>
          </a:p>
          <a:p>
            <a:pPr algn="l"/>
            <a:endParaRPr lang="en-US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529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A0F0-F65C-AC87-7913-CAB72A675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2C53-D839-1236-256E-20BE408F9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Made the folders automatically with some lines of code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+mn-lt"/>
                <a:cs typeface="+mn-lt"/>
              </a:rPr>
              <a:t>Created a script to automatically generate the necessary folder structure for organizing the image dataset into main directories and subdirectories for different categories, ensuring consistency and efficiency.</a:t>
            </a:r>
          </a:p>
          <a:p>
            <a:r>
              <a:rPr lang="en-US" b="1" dirty="0">
                <a:latin typeface="Calibri"/>
                <a:cs typeface="Calibri"/>
              </a:rPr>
              <a:t>Manually examine cropped folder and delete any unwanted images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+mn-lt"/>
                <a:cs typeface="+mn-lt"/>
              </a:rPr>
              <a:t>Reviewed the automatically cropped images, identified and removed any misaligned or irrelevant images to maintain the quality of the dataset.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rgbClr val="000000"/>
              </a:solidFill>
              <a:latin typeface="Calibri"/>
              <a:cs typeface="Calibri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705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0287-89B9-3550-7D1A-053079E8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0E6E8-C9EF-4EE0-6DFB-A9CCCD30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GridSearch</a:t>
            </a:r>
            <a:r>
              <a:rPr lang="en-US" dirty="0">
                <a:ea typeface="+mn-lt"/>
                <a:cs typeface="+mn-lt"/>
              </a:rPr>
              <a:t> is a technique used in machine learning for hyperparameter tuning.</a:t>
            </a:r>
          </a:p>
          <a:p>
            <a:r>
              <a:rPr lang="en-US" dirty="0">
                <a:ea typeface="+mn-lt"/>
                <a:cs typeface="+mn-lt"/>
              </a:rPr>
              <a:t>It helps in finding the best combination of hyperparameters for a given model by exhaustively searching over a specified parameter grid. </a:t>
            </a:r>
          </a:p>
          <a:p>
            <a:r>
              <a:rPr lang="en-US" dirty="0">
                <a:ea typeface="+mn-lt"/>
                <a:cs typeface="+mn-lt"/>
              </a:rPr>
              <a:t>This ensures that the model performs optimally by selecting the set of hyperparameters that results in the highest performance metric on the validation set.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800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E790-ABBE-D062-EC0C-881C8B32D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64783-8177-E6F0-807D-B2452527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Linear Regression </a:t>
            </a:r>
            <a:r>
              <a:rPr lang="en-GB" dirty="0"/>
              <a:t>isn't used directly for classification but can assist with feature selection or reducing data complexity.</a:t>
            </a:r>
          </a:p>
          <a:p>
            <a:r>
              <a:rPr lang="en-GB" dirty="0"/>
              <a:t>R</a:t>
            </a:r>
            <a:r>
              <a:rPr lang="en-GB" b="1" dirty="0"/>
              <a:t>andom Forest </a:t>
            </a:r>
            <a:r>
              <a:rPr lang="en-GB" dirty="0"/>
              <a:t>is an ensemble method that captures patterns in image data, making it effective for distinguishing players.</a:t>
            </a:r>
          </a:p>
          <a:p>
            <a:r>
              <a:rPr lang="en-GB" b="1" dirty="0"/>
              <a:t>SVM </a:t>
            </a:r>
            <a:r>
              <a:rPr lang="en-GB" dirty="0"/>
              <a:t>optimizes the margin between classes, enhancing accuracy by effectively separating different player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42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BFF02E-8DB5-E921-CE75-67C87BF6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 for </a:t>
            </a:r>
            <a:r>
              <a:rPr lang="en-IN" dirty="0" err="1"/>
              <a:t>Gridsearch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5344E11-ECD1-328E-D50B-AA8B3C9259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6649" y="1825625"/>
            <a:ext cx="9378702" cy="4351338"/>
          </a:xfrm>
        </p:spPr>
      </p:pic>
    </p:spTree>
    <p:extLst>
      <p:ext uri="{BB962C8B-B14F-4D97-AF65-F5344CB8AC3E}">
        <p14:creationId xmlns:p14="http://schemas.microsoft.com/office/powerpoint/2010/main" val="1159478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A9309-BB1C-3BBD-57AD-C6B83057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10493" cy="1325563"/>
          </a:xfrm>
        </p:spPr>
        <p:txBody>
          <a:bodyPr/>
          <a:lstStyle/>
          <a:p>
            <a:r>
              <a:rPr lang="en-IN" dirty="0"/>
              <a:t>Confusion Matrix</a:t>
            </a:r>
          </a:p>
        </p:txBody>
      </p:sp>
      <p:sp>
        <p:nvSpPr>
          <p:cNvPr id="115" name="Rectangle 91">
            <a:extLst>
              <a:ext uri="{FF2B5EF4-FFF2-40B4-BE49-F238E27FC236}">
                <a16:creationId xmlns:a16="http://schemas.microsoft.com/office/drawing/2014/main" id="{6DC124B4-2C74-E00F-7927-AE87AEE77F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762" y="1512337"/>
            <a:ext cx="4469565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Serena Williams (0)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Misclassified all instances. Not a single correct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Cristiano Ronaldo (7).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Virat Kohli (1)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correct predictions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misclassifications.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Lionel Messi (2)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correct predictions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Cristiano Ronaldo (7).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Kane Williamson (3)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correct prediction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misclassified as Maria Sharapova (5).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Roger Federer (4)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correct predictions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misclassified as Lionel Messi (2).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Serena Williams (0).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Maria Sharapova (5).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050" b="1" dirty="0">
                <a:latin typeface="Arial" panose="020B0604020202020204" pitchFamily="34" charset="0"/>
              </a:rPr>
              <a:t>M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aria Sharapova (5)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 correct predictions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Kane Williamson (3).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Kobe Bryant (6)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 correct predictions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Lionel Messi (2).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Kane Williamson (3).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Cristiano Ronaldo (7)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correct predictions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Serena Williams (0).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Lionel Messi (2).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 misclassified as Roger Federer (4).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97B95760-E16E-811C-BD0F-263483D1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01733"/>
            <a:ext cx="5948313" cy="489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538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FF112-1EFE-3B4C-1CA0-5575E6C9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8FD03A-431D-34FF-5707-8EB06C68C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491" y="5157788"/>
            <a:ext cx="4505325" cy="10191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3C2E18-05C6-28A1-FED6-29AF15C29EB3}"/>
              </a:ext>
            </a:extLst>
          </p:cNvPr>
          <p:cNvSpPr txBox="1"/>
          <p:nvPr/>
        </p:nvSpPr>
        <p:spPr>
          <a:xfrm>
            <a:off x="3987538" y="3092662"/>
            <a:ext cx="328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This is the b64 decoded image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29A5A72-A0E2-CB05-FB4F-2A961AB28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339" y="1844479"/>
            <a:ext cx="1744791" cy="113193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51B5EC-6BC2-E332-EED4-F6097407F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09795"/>
            <a:ext cx="12192000" cy="134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0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95BA6C-3650-CA49-2044-40029A8FE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72"/>
            <a:ext cx="12202097" cy="68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66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995E-AEE7-D193-8D05-3B1241810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1EB0-2D74-4C44-A1EB-3D8D5F264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a typeface="+mn-lt"/>
                <a:cs typeface="Calibri"/>
              </a:rPr>
              <a:t>Combining ML + CV + Web Dev</a:t>
            </a:r>
          </a:p>
          <a:p>
            <a:r>
              <a:rPr lang="en-US" sz="2000" dirty="0">
                <a:ea typeface="+mn-lt"/>
                <a:cs typeface="Calibri"/>
              </a:rPr>
              <a:t>Using </a:t>
            </a:r>
            <a:r>
              <a:rPr lang="en-US" sz="2000" dirty="0" err="1">
                <a:ea typeface="+mn-lt"/>
                <a:cs typeface="Calibri"/>
              </a:rPr>
              <a:t>openCV</a:t>
            </a:r>
            <a:r>
              <a:rPr lang="en-US" sz="2000" dirty="0">
                <a:ea typeface="+mn-lt"/>
                <a:cs typeface="Calibri"/>
              </a:rPr>
              <a:t>  managed various Computer vision for various tasks like: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 b="1" dirty="0">
                <a:ea typeface="+mn-lt"/>
                <a:cs typeface="Calibri"/>
              </a:rPr>
              <a:t>Image preprocessing which involved resizing of the image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 b="1" dirty="0">
                <a:ea typeface="+mn-lt"/>
                <a:cs typeface="Calibri"/>
              </a:rPr>
              <a:t>Normalizing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2000" b="1" dirty="0">
                <a:ea typeface="+mn-lt"/>
                <a:cs typeface="Calibri"/>
              </a:rPr>
              <a:t>Augmenting the data to enhance the training set diversity and  robustness</a:t>
            </a:r>
          </a:p>
          <a:p>
            <a:pPr lvl="1">
              <a:buFont typeface="Courier New,monospace" panose="020B0604020202020204" pitchFamily="34" charset="0"/>
              <a:buChar char="o"/>
            </a:pPr>
            <a:endParaRPr lang="en-US" sz="1400" dirty="0">
              <a:ea typeface="+mn-lt"/>
              <a:cs typeface="Calibri"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2000" kern="1200" dirty="0">
                <a:solidFill>
                  <a:srgbClr val="000000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In the machine learning phase, I experimented with SVM, Random Forest, and Logistic Regression models, tuning their hyperparameters for optimal performance.</a:t>
            </a:r>
            <a:endParaRPr lang="en-IN" sz="20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ea typeface="Aptos" panose="020B0004020202020204" pitchFamily="34" charset="0"/>
                <a:cs typeface="Aptos" panose="020B0004020202020204" pitchFamily="34" charset="0"/>
              </a:rPr>
              <a:t>Evaluating the models involved assessing their accuracy and performance metrics to ensure the best outcomes.</a:t>
            </a:r>
            <a:endParaRPr lang="en-IN" sz="2000" dirty="0">
              <a:effectLst/>
            </a:endParaRPr>
          </a:p>
          <a:p>
            <a:pPr marL="283464" indent="-283464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0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Finally completed the work with </a:t>
            </a:r>
            <a:r>
              <a:rPr lang="en-US" sz="2000" b="1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flask server</a:t>
            </a:r>
            <a:r>
              <a:rPr lang="en-US" sz="2000" kern="1200" dirty="0">
                <a:solidFill>
                  <a:srgbClr val="000000"/>
                </a:solidFill>
                <a:effectLst/>
                <a:ea typeface="+mn-ea"/>
                <a:cs typeface="+mn-cs"/>
              </a:rPr>
              <a:t> which is still in testing purpose.</a:t>
            </a:r>
            <a:endParaRPr lang="en-IN" sz="2000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41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1658-9DD0-E57A-9A84-A32ACCE59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A205-FF2F-BCCE-D9BF-F8AEBBE61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Develop an automated sports celebrity recognition system using advanced computer vision and machine learning for real-time image classification and a user-friendly web application.</a:t>
            </a:r>
            <a:endParaRPr lang="en-US" sz="4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356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3986-1C4E-7181-AE6A-24FB0588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86B60-CDEA-DBB9-931B-775AAF2B6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rabicParenR"/>
            </a:pPr>
            <a:r>
              <a:rPr lang="en-US" sz="2800" b="1" dirty="0">
                <a:latin typeface="Calibri"/>
                <a:ea typeface="+mn-lt"/>
                <a:cs typeface="+mn-lt"/>
              </a:rPr>
              <a:t>Image Preprocessing:</a:t>
            </a:r>
            <a:r>
              <a:rPr lang="en-US" sz="2800" dirty="0">
                <a:latin typeface="Calibri"/>
                <a:ea typeface="+mn-lt"/>
                <a:cs typeface="+mn-lt"/>
              </a:rPr>
              <a:t> Implement robust image preprocessing techniques, including resizing, normalizing, and augmenting, to enhance the quality and diversity of the training dataset.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800" b="1" dirty="0">
                <a:latin typeface="Calibri"/>
                <a:ea typeface="+mn-lt"/>
                <a:cs typeface="+mn-lt"/>
              </a:rPr>
              <a:t>Model Training and Optimization:</a:t>
            </a:r>
            <a:r>
              <a:rPr lang="en-US" sz="2800" dirty="0">
                <a:latin typeface="Calibri"/>
                <a:ea typeface="+mn-lt"/>
                <a:cs typeface="+mn-lt"/>
              </a:rPr>
              <a:t> Experiment with and fine-tune multiple machine learning models, such as SVM, Random Forest, and Logistic Regression, to determine the best-performing model for sports celebrity image classification.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800" b="1" dirty="0">
                <a:latin typeface="Calibri"/>
                <a:ea typeface="+mn-lt"/>
                <a:cs typeface="+mn-lt"/>
              </a:rPr>
              <a:t>Performance Evaluation:</a:t>
            </a:r>
            <a:r>
              <a:rPr lang="en-US" sz="2800" dirty="0">
                <a:latin typeface="Calibri"/>
                <a:ea typeface="+mn-lt"/>
                <a:cs typeface="+mn-lt"/>
              </a:rPr>
              <a:t> Conduct thorough evaluation of the trained models using appropriate performance metrics to ensure high accuracy and reliability in predictions.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800" b="1" dirty="0">
                <a:latin typeface="Calibri"/>
                <a:ea typeface="+mn-lt"/>
                <a:cs typeface="+mn-lt"/>
              </a:rPr>
              <a:t>Real-Time Prediction:</a:t>
            </a:r>
            <a:r>
              <a:rPr lang="en-US" sz="2800" dirty="0">
                <a:latin typeface="Calibri"/>
                <a:ea typeface="+mn-lt"/>
                <a:cs typeface="+mn-lt"/>
              </a:rPr>
              <a:t> Develop a user-friendly web application using Flask that allows users to upload images and receive real-time predictions of the sports celebrity depicted in the image.</a:t>
            </a:r>
            <a:endParaRPr lang="en-US" sz="2800" dirty="0">
              <a:latin typeface="Calibri"/>
              <a:cs typeface="Calibri"/>
            </a:endParaRPr>
          </a:p>
          <a:p>
            <a:pPr marL="457200" indent="-457200">
              <a:buAutoNum type="arabicParenR"/>
            </a:pPr>
            <a:r>
              <a:rPr lang="en-US" sz="2800" b="1" dirty="0">
                <a:latin typeface="Calibri"/>
                <a:ea typeface="+mn-lt"/>
                <a:cs typeface="+mn-lt"/>
              </a:rPr>
              <a:t>Seamless Integration:</a:t>
            </a:r>
            <a:r>
              <a:rPr lang="en-US" sz="2800" dirty="0">
                <a:latin typeface="Calibri"/>
                <a:ea typeface="+mn-lt"/>
                <a:cs typeface="+mn-lt"/>
              </a:rPr>
              <a:t> Ensure a seamless integration of computer vision, machine learning, and web development to provide an interactive and efficient user experience.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267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A982-884E-BF60-36A5-FAC86593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ADB41-A808-57D3-A690-BD5055FED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Dataset is taken from:</a:t>
            </a:r>
          </a:p>
          <a:p>
            <a:r>
              <a:rPr lang="en-IN" dirty="0"/>
              <a:t>Kaggle - </a:t>
            </a:r>
            <a:r>
              <a:rPr lang="en-IN" dirty="0">
                <a:highlight>
                  <a:srgbClr val="00FFFF"/>
                </a:highlight>
              </a:rPr>
              <a:t>https://www.kaggle.com/datasets/yaswanthgali/sport-celebrity-image-classification</a:t>
            </a:r>
          </a:p>
          <a:p>
            <a:r>
              <a:rPr lang="en-IN" dirty="0"/>
              <a:t>Other resources</a:t>
            </a:r>
          </a:p>
          <a:p>
            <a:pPr lvl="1"/>
            <a:r>
              <a:rPr lang="en-IN" dirty="0"/>
              <a:t>Hugging Face</a:t>
            </a:r>
          </a:p>
          <a:p>
            <a:pPr lvl="1"/>
            <a:r>
              <a:rPr lang="en-IN"/>
              <a:t>Git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BE61CA-D0C2-84D7-61E6-F99C7DE3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71" y="3000521"/>
            <a:ext cx="562927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AE8B2E-73A3-D702-EC60-6BE8E6B06A82}"/>
              </a:ext>
            </a:extLst>
          </p:cNvPr>
          <p:cNvSpPr/>
          <p:nvPr/>
        </p:nvSpPr>
        <p:spPr>
          <a:xfrm>
            <a:off x="4800594" y="1479418"/>
            <a:ext cx="1583703" cy="593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F19F1FB-14D8-C40F-2D04-8C2E1E840E95}"/>
              </a:ext>
            </a:extLst>
          </p:cNvPr>
          <p:cNvSpPr/>
          <p:nvPr/>
        </p:nvSpPr>
        <p:spPr>
          <a:xfrm>
            <a:off x="4491866" y="2347860"/>
            <a:ext cx="2234153" cy="527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HaarCascades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0070E0-8E0C-AAFC-70C9-47B415E5E598}"/>
              </a:ext>
            </a:extLst>
          </p:cNvPr>
          <p:cNvSpPr/>
          <p:nvPr/>
        </p:nvSpPr>
        <p:spPr>
          <a:xfrm>
            <a:off x="4555502" y="4677454"/>
            <a:ext cx="2234153" cy="5279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GridSearch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FBA167-BE58-4C9F-9DA6-AEAE0FC6EF2E}"/>
              </a:ext>
            </a:extLst>
          </p:cNvPr>
          <p:cNvSpPr/>
          <p:nvPr/>
        </p:nvSpPr>
        <p:spPr>
          <a:xfrm>
            <a:off x="4371679" y="3831997"/>
            <a:ext cx="2601797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Cleaning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B0745-55E1-908A-6D3F-404680751BC5}"/>
              </a:ext>
            </a:extLst>
          </p:cNvPr>
          <p:cNvSpPr/>
          <p:nvPr/>
        </p:nvSpPr>
        <p:spPr>
          <a:xfrm>
            <a:off x="4475371" y="3082559"/>
            <a:ext cx="2314284" cy="527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1B87224-1634-08AB-82FB-997F4F103C0C}"/>
              </a:ext>
            </a:extLst>
          </p:cNvPr>
          <p:cNvSpPr/>
          <p:nvPr/>
        </p:nvSpPr>
        <p:spPr>
          <a:xfrm>
            <a:off x="4395237" y="189714"/>
            <a:ext cx="2394418" cy="102280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Sports Celebrity image Classifier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21C9B7A-4195-8DB9-1207-75A6F7145F4C}"/>
              </a:ext>
            </a:extLst>
          </p:cNvPr>
          <p:cNvSpPr/>
          <p:nvPr/>
        </p:nvSpPr>
        <p:spPr>
          <a:xfrm>
            <a:off x="4667450" y="5532355"/>
            <a:ext cx="2010256" cy="52790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Evaluation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D0B644-45C6-BBEB-E533-3E87BEE07275}"/>
              </a:ext>
            </a:extLst>
          </p:cNvPr>
          <p:cNvCxnSpPr>
            <a:stCxn id="13" idx="4"/>
            <a:endCxn id="8" idx="0"/>
          </p:cNvCxnSpPr>
          <p:nvPr/>
        </p:nvCxnSpPr>
        <p:spPr>
          <a:xfrm>
            <a:off x="5592446" y="1212522"/>
            <a:ext cx="0" cy="26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551C0D-75FB-C72C-046E-0F6299B39DE3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5592446" y="2073307"/>
            <a:ext cx="16497" cy="27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839363-FB5F-0067-4CA0-494CF1B62D2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608943" y="2875761"/>
            <a:ext cx="23570" cy="20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3B0926C-5D2E-3562-C758-4D42CC1522D6}"/>
              </a:ext>
            </a:extLst>
          </p:cNvPr>
          <p:cNvCxnSpPr>
            <a:stCxn id="12" idx="2"/>
            <a:endCxn id="11" idx="0"/>
          </p:cNvCxnSpPr>
          <p:nvPr/>
        </p:nvCxnSpPr>
        <p:spPr>
          <a:xfrm>
            <a:off x="5632513" y="3610460"/>
            <a:ext cx="40065" cy="221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027233-DE57-4C08-2DAF-A3DF5D905BE8}"/>
              </a:ext>
            </a:extLst>
          </p:cNvPr>
          <p:cNvCxnSpPr>
            <a:stCxn id="10" idx="2"/>
            <a:endCxn id="14" idx="0"/>
          </p:cNvCxnSpPr>
          <p:nvPr/>
        </p:nvCxnSpPr>
        <p:spPr>
          <a:xfrm flipH="1">
            <a:off x="5672578" y="5205355"/>
            <a:ext cx="1" cy="32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200266F-6374-A919-9366-AD6802BC53A4}"/>
              </a:ext>
            </a:extLst>
          </p:cNvPr>
          <p:cNvCxnSpPr>
            <a:stCxn id="11" idx="2"/>
            <a:endCxn id="10" idx="0"/>
          </p:cNvCxnSpPr>
          <p:nvPr/>
        </p:nvCxnSpPr>
        <p:spPr>
          <a:xfrm>
            <a:off x="5672578" y="4359898"/>
            <a:ext cx="1" cy="31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4F13F17-0A33-35AE-61FA-0DDA5EB581ED}"/>
              </a:ext>
            </a:extLst>
          </p:cNvPr>
          <p:cNvSpPr txBox="1"/>
          <p:nvPr/>
        </p:nvSpPr>
        <p:spPr>
          <a:xfrm>
            <a:off x="7129809" y="4387240"/>
            <a:ext cx="236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SVM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2D84C4-E6C8-183D-595E-968A575A07D8}"/>
              </a:ext>
            </a:extLst>
          </p:cNvPr>
          <p:cNvSpPr txBox="1"/>
          <p:nvPr/>
        </p:nvSpPr>
        <p:spPr>
          <a:xfrm>
            <a:off x="7129809" y="4756572"/>
            <a:ext cx="223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Logistic Regression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1F0B36-A3DF-F74E-20BC-3EFF207E6F53}"/>
              </a:ext>
            </a:extLst>
          </p:cNvPr>
          <p:cNvSpPr txBox="1"/>
          <p:nvPr/>
        </p:nvSpPr>
        <p:spPr>
          <a:xfrm>
            <a:off x="7129809" y="5125904"/>
            <a:ext cx="2366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Random Forest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C3F6D1-18A0-AF16-4BAE-9974DA281A8F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V="1">
            <a:off x="6789655" y="4941238"/>
            <a:ext cx="340154" cy="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4E500EF-BCF1-68B7-BA35-8FDC1A1B8D75}"/>
              </a:ext>
            </a:extLst>
          </p:cNvPr>
          <p:cNvCxnSpPr>
            <a:stCxn id="10" idx="3"/>
            <a:endCxn id="38" idx="1"/>
          </p:cNvCxnSpPr>
          <p:nvPr/>
        </p:nvCxnSpPr>
        <p:spPr>
          <a:xfrm flipV="1">
            <a:off x="6789655" y="4571906"/>
            <a:ext cx="340154" cy="369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1524FA0-7A49-CD76-B08C-0F2353071E34}"/>
              </a:ext>
            </a:extLst>
          </p:cNvPr>
          <p:cNvCxnSpPr>
            <a:stCxn id="10" idx="3"/>
            <a:endCxn id="40" idx="1"/>
          </p:cNvCxnSpPr>
          <p:nvPr/>
        </p:nvCxnSpPr>
        <p:spPr>
          <a:xfrm>
            <a:off x="6789655" y="4941405"/>
            <a:ext cx="340154" cy="3691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9FF148-B26C-5F79-8FFE-364B45243401}"/>
              </a:ext>
            </a:extLst>
          </p:cNvPr>
          <p:cNvSpPr txBox="1"/>
          <p:nvPr/>
        </p:nvSpPr>
        <p:spPr>
          <a:xfrm>
            <a:off x="754144" y="433633"/>
            <a:ext cx="2158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2642679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308D-9A26-B2D2-F287-090487AC0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HaarCascades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303A3-DBF3-93DB-B1D9-91D05B924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alibri"/>
                <a:ea typeface="+mn-lt"/>
                <a:cs typeface="+mn-lt"/>
              </a:rPr>
              <a:t>Haar</a:t>
            </a:r>
            <a:r>
              <a:rPr lang="en-US" dirty="0" err="1">
                <a:latin typeface="Calibri"/>
                <a:ea typeface="+mn-lt"/>
                <a:cs typeface="+mn-lt"/>
              </a:rPr>
              <a:t>C</a:t>
            </a:r>
            <a:r>
              <a:rPr lang="en-US" sz="2800" dirty="0" err="1">
                <a:latin typeface="Calibri"/>
                <a:ea typeface="+mn-lt"/>
                <a:cs typeface="+mn-lt"/>
              </a:rPr>
              <a:t>ascades</a:t>
            </a:r>
            <a:r>
              <a:rPr lang="en-US" sz="2800" dirty="0">
                <a:latin typeface="Calibri"/>
                <a:ea typeface="+mn-lt"/>
                <a:cs typeface="+mn-lt"/>
              </a:rPr>
              <a:t> are used for detecting faces, eyes, and various objects in images.</a:t>
            </a:r>
            <a:endParaRPr lang="en-US" sz="2800" dirty="0">
              <a:latin typeface="Calibri"/>
              <a:cs typeface="Calibri"/>
            </a:endParaRP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 This method is highly efficient in identifying specific features within an image, making it ideal for tasks requiring precise object recognition. </a:t>
            </a: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By employing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Haar</a:t>
            </a:r>
            <a:r>
              <a:rPr lang="en-US" sz="2800" dirty="0">
                <a:latin typeface="Calibri"/>
                <a:ea typeface="+mn-lt"/>
                <a:cs typeface="+mn-lt"/>
              </a:rPr>
              <a:t> cascades, we can accurately detect and focus on regions of interest, which significantly improves the quality and relevance of the data used for training our machine learning models.</a:t>
            </a:r>
          </a:p>
          <a:p>
            <a:r>
              <a:rPr lang="en-US" sz="2800" dirty="0">
                <a:latin typeface="Calibri"/>
                <a:ea typeface="+mn-lt"/>
                <a:cs typeface="+mn-lt"/>
              </a:rPr>
              <a:t>Additionally, </a:t>
            </a:r>
            <a:r>
              <a:rPr lang="en-US" sz="2800" dirty="0" err="1">
                <a:latin typeface="Calibri"/>
                <a:ea typeface="+mn-lt"/>
                <a:cs typeface="+mn-lt"/>
              </a:rPr>
              <a:t>Haarcascades</a:t>
            </a:r>
            <a:r>
              <a:rPr lang="en-US" sz="2800" dirty="0">
                <a:latin typeface="Calibri"/>
                <a:ea typeface="+mn-lt"/>
                <a:cs typeface="+mn-lt"/>
              </a:rPr>
              <a:t> are widely utilized due to their robustness and speed, making them suitable for real-time applications.</a:t>
            </a:r>
            <a:endParaRPr lang="en-US"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236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812CC-5781-083F-E07A-56429352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not CNN only </a:t>
            </a:r>
            <a:r>
              <a:rPr lang="en-IN" dirty="0" err="1"/>
              <a:t>Haarcascades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6FF2C-00BA-A334-C345-30CE1814F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I chose to use </a:t>
            </a:r>
            <a:r>
              <a:rPr lang="en-US" dirty="0" err="1">
                <a:latin typeface="Calibri"/>
                <a:ea typeface="+mn-lt"/>
                <a:cs typeface="+mn-lt"/>
              </a:rPr>
              <a:t>Haar</a:t>
            </a:r>
            <a:r>
              <a:rPr lang="en-US" dirty="0">
                <a:latin typeface="Calibri"/>
                <a:ea typeface="+mn-lt"/>
                <a:cs typeface="+mn-lt"/>
              </a:rPr>
              <a:t> cascades over CNNs for the initial face and eye detection stage primarily due to the following reasons:</a:t>
            </a:r>
          </a:p>
          <a:p>
            <a:pPr marL="457200" indent="-457200"/>
            <a:r>
              <a:rPr lang="en-US" b="1" dirty="0">
                <a:latin typeface="Calibri"/>
                <a:cs typeface="Calibri"/>
              </a:rPr>
              <a:t>Speed and </a:t>
            </a:r>
            <a:r>
              <a:rPr lang="en-US" b="1" dirty="0" err="1">
                <a:latin typeface="Calibri"/>
                <a:cs typeface="Calibri"/>
              </a:rPr>
              <a:t>Effciency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pPr marL="457200" indent="-457200"/>
            <a:r>
              <a:rPr lang="en-US" b="1" dirty="0">
                <a:latin typeface="Calibri"/>
                <a:cs typeface="Calibri"/>
              </a:rPr>
              <a:t>Simplicity</a:t>
            </a:r>
          </a:p>
          <a:p>
            <a:pPr marL="457200" indent="-457200"/>
            <a:r>
              <a:rPr lang="en-US" b="1" dirty="0">
                <a:latin typeface="Calibri"/>
                <a:cs typeface="Calibri"/>
              </a:rPr>
              <a:t>Resource Management</a:t>
            </a:r>
          </a:p>
          <a:p>
            <a:pPr marL="457200" indent="-457200"/>
            <a:r>
              <a:rPr lang="en-US" b="1" dirty="0">
                <a:latin typeface="Calibri"/>
                <a:cs typeface="Calibri"/>
              </a:rPr>
              <a:t>Historical performance</a:t>
            </a:r>
          </a:p>
        </p:txBody>
      </p:sp>
    </p:spTree>
    <p:extLst>
      <p:ext uri="{BB962C8B-B14F-4D97-AF65-F5344CB8AC3E}">
        <p14:creationId xmlns:p14="http://schemas.microsoft.com/office/powerpoint/2010/main" val="271865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EAA8ABB-E28C-4BD6-B2CD-376882E92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0" y="317"/>
            <a:ext cx="12191999" cy="6857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93809C2-B2BE-CD03-437C-F60D3B96F29B}"/>
              </a:ext>
            </a:extLst>
          </p:cNvPr>
          <p:cNvSpPr>
            <a:spLocks noGrp="1"/>
          </p:cNvSpPr>
          <p:nvPr/>
        </p:nvSpPr>
        <p:spPr>
          <a:xfrm>
            <a:off x="8763604" y="711798"/>
            <a:ext cx="3100928" cy="37047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latin typeface="Calibri"/>
                <a:ea typeface="Calibri"/>
                <a:cs typeface="Calibri"/>
              </a:rPr>
              <a:t>GrayScaling</a:t>
            </a:r>
            <a:r>
              <a:rPr lang="en-US" sz="3600" b="1" kern="1200">
                <a:latin typeface="Calibri"/>
                <a:ea typeface="Calibri"/>
                <a:cs typeface="Calibri"/>
              </a:rPr>
              <a:t> of</a:t>
            </a:r>
            <a:r>
              <a:rPr lang="en-US" sz="3600" b="1">
                <a:latin typeface="Calibri"/>
                <a:ea typeface="Calibri"/>
                <a:cs typeface="Calibri"/>
              </a:rPr>
              <a:t> </a:t>
            </a:r>
            <a:r>
              <a:rPr lang="en-US" sz="3600" b="1" kern="1200">
                <a:latin typeface="Calibri"/>
                <a:ea typeface="Calibri"/>
                <a:cs typeface="Calibri"/>
              </a:rPr>
              <a:t>Image</a:t>
            </a:r>
            <a:br>
              <a:rPr lang="en-US"/>
            </a:br>
            <a:br>
              <a:rPr lang="en-US"/>
            </a:br>
            <a:r>
              <a:rPr lang="en-US" sz="2000">
                <a:latin typeface="Calibri"/>
                <a:ea typeface="+mj-lt"/>
                <a:cs typeface="+mj-lt"/>
              </a:rPr>
              <a:t>converting an image from color to grayscale.</a:t>
            </a:r>
            <a:endParaRPr lang="en-US" sz="2000" kern="1200">
              <a:latin typeface="Aptos Display"/>
            </a:endParaRPr>
          </a:p>
        </p:txBody>
      </p:sp>
      <p:pic>
        <p:nvPicPr>
          <p:cNvPr id="16" name="Picture 1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E4EB2583-8FB8-CF48-28B9-438E90F13B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8243"/>
          <a:stretch/>
        </p:blipFill>
        <p:spPr>
          <a:xfrm>
            <a:off x="4732279" y="993719"/>
            <a:ext cx="3161031" cy="4783153"/>
          </a:xfrm>
          <a:prstGeom prst="rect">
            <a:avLst/>
          </a:prstGeom>
        </p:spPr>
      </p:pic>
      <p:pic>
        <p:nvPicPr>
          <p:cNvPr id="17" name="Content Placeholder 3" descr="A person with beard and mustache wearing a suit and tie&#10;&#10;Description automatically generated">
            <a:extLst>
              <a:ext uri="{FF2B5EF4-FFF2-40B4-BE49-F238E27FC236}">
                <a16:creationId xmlns:a16="http://schemas.microsoft.com/office/drawing/2014/main" id="{BEEF70F2-3823-4C30-C507-91235B5A68DA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l="1001" r="1" b="1"/>
          <a:stretch/>
        </p:blipFill>
        <p:spPr>
          <a:xfrm>
            <a:off x="693722" y="707969"/>
            <a:ext cx="3637280" cy="54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4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901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Calibri Light</vt:lpstr>
      <vt:lpstr>Courier New</vt:lpstr>
      <vt:lpstr>Courier New,monospace</vt:lpstr>
      <vt:lpstr>Office Theme</vt:lpstr>
      <vt:lpstr>PowerPoint Presentation</vt:lpstr>
      <vt:lpstr>Introduction</vt:lpstr>
      <vt:lpstr>Problem statement</vt:lpstr>
      <vt:lpstr>Objectives</vt:lpstr>
      <vt:lpstr>Dataset Description</vt:lpstr>
      <vt:lpstr>PowerPoint Presentation</vt:lpstr>
      <vt:lpstr>HaarCascades</vt:lpstr>
      <vt:lpstr>Why not CNN only Haarcascades</vt:lpstr>
      <vt:lpstr>PowerPoint Presentation</vt:lpstr>
      <vt:lpstr>PowerPoint Presentation</vt:lpstr>
      <vt:lpstr>PowerPoint Presentation</vt:lpstr>
      <vt:lpstr>Data Cleaning</vt:lpstr>
      <vt:lpstr>Grid Search</vt:lpstr>
      <vt:lpstr>Methods used</vt:lpstr>
      <vt:lpstr>Outcomes for Gridsearch</vt:lpstr>
      <vt:lpstr>Confusion Matrix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Ritvik katakam</dc:creator>
  <cp:lastModifiedBy>Ritvik katakam</cp:lastModifiedBy>
  <cp:revision>4</cp:revision>
  <dcterms:created xsi:type="dcterms:W3CDTF">2024-09-26T05:23:52Z</dcterms:created>
  <dcterms:modified xsi:type="dcterms:W3CDTF">2024-10-15T08:37:49Z</dcterms:modified>
</cp:coreProperties>
</file>