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4" r:id="rId7"/>
    <p:sldId id="262" r:id="rId8"/>
    <p:sldId id="265" r:id="rId9"/>
    <p:sldId id="267" r:id="rId10"/>
    <p:sldId id="266" r:id="rId11"/>
    <p:sldId id="271" r:id="rId12"/>
    <p:sldId id="263" r:id="rId13"/>
    <p:sldId id="270" r:id="rId14"/>
    <p:sldId id="273" r:id="rId15"/>
    <p:sldId id="277" r:id="rId16"/>
    <p:sldId id="274" r:id="rId17"/>
    <p:sldId id="275" r:id="rId18"/>
    <p:sldId id="276" r:id="rId19"/>
    <p:sldId id="278" r:id="rId20"/>
    <p:sldId id="257"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2B3D89-3230-D6C7-5B98-694C0A20DA8A}" v="93" dt="2024-07-04T18:51:24.298"/>
    <p1510:client id="{86395CA4-052D-0805-A6E4-7CCB719E77FE}" v="179" dt="2024-07-04T19:05:02.217"/>
    <p1510:client id="{DB06E4E7-B7F7-7C61-8F9A-3A58E125AAEF}" v="84" dt="2024-07-03T20:15:41.2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7/4/2024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7/4/2024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7/4/2024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7/4/2024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7/4/2024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ports Image Classifier">
            <a:extLst>
              <a:ext uri="{FF2B5EF4-FFF2-40B4-BE49-F238E27FC236}">
                <a16:creationId xmlns:a16="http://schemas.microsoft.com/office/drawing/2014/main" id="{4EDAB845-0DA4-DBE2-E785-722C4CA70D1C}"/>
              </a:ext>
            </a:extLst>
          </p:cNvPr>
          <p:cNvPicPr>
            <a:picLocks noChangeAspect="1"/>
          </p:cNvPicPr>
          <p:nvPr/>
        </p:nvPicPr>
        <p:blipFill rotWithShape="1">
          <a:blip r:embed="rId2">
            <a:alphaModFix amt="50000"/>
          </a:blip>
          <a:srcRect l="8335" r="2776"/>
          <a:stretch/>
        </p:blipFill>
        <p:spPr>
          <a:xfrm>
            <a:off x="20" y="1"/>
            <a:ext cx="12191980" cy="6857999"/>
          </a:xfrm>
          <a:prstGeom prst="rect">
            <a:avLst/>
          </a:prstGeom>
        </p:spPr>
      </p:pic>
      <p:sp>
        <p:nvSpPr>
          <p:cNvPr id="2" name="Title 1"/>
          <p:cNvSpPr>
            <a:spLocks noGrp="1"/>
          </p:cNvSpPr>
          <p:nvPr>
            <p:ph type="ctrTitle"/>
          </p:nvPr>
        </p:nvSpPr>
        <p:spPr>
          <a:xfrm>
            <a:off x="1524000" y="1122362"/>
            <a:ext cx="9144000" cy="2900518"/>
          </a:xfrm>
        </p:spPr>
        <p:txBody>
          <a:bodyPr>
            <a:normAutofit/>
          </a:bodyPr>
          <a:lstStyle/>
          <a:p>
            <a:r>
              <a:rPr lang="en-US">
                <a:solidFill>
                  <a:srgbClr val="FFFFFF"/>
                </a:solidFill>
              </a:rPr>
              <a:t>Sports Person Image Classifier</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D5D0BB3-EE23-D178-45F5-4F0A0F67B447}"/>
              </a:ext>
            </a:extLst>
          </p:cNvPr>
          <p:cNvSpPr>
            <a:spLocks noGrp="1"/>
          </p:cNvSpPr>
          <p:nvPr>
            <p:ph type="title"/>
          </p:nvPr>
        </p:nvSpPr>
        <p:spPr/>
        <p:txBody>
          <a:bodyPr/>
          <a:lstStyle/>
          <a:p>
            <a:r>
              <a:rPr lang="en-US">
                <a:latin typeface="Calibri"/>
                <a:cs typeface="Calibri"/>
              </a:rPr>
              <a:t>Why I have used??</a:t>
            </a:r>
            <a:endParaRPr lang="en-US"/>
          </a:p>
        </p:txBody>
      </p:sp>
      <p:sp>
        <p:nvSpPr>
          <p:cNvPr id="6" name="Content Placeholder 5">
            <a:extLst>
              <a:ext uri="{FF2B5EF4-FFF2-40B4-BE49-F238E27FC236}">
                <a16:creationId xmlns:a16="http://schemas.microsoft.com/office/drawing/2014/main" id="{671155AB-F811-2E93-E5C0-459B14E38965}"/>
              </a:ext>
            </a:extLst>
          </p:cNvPr>
          <p:cNvSpPr>
            <a:spLocks noGrp="1"/>
          </p:cNvSpPr>
          <p:nvPr>
            <p:ph idx="1"/>
          </p:nvPr>
        </p:nvSpPr>
        <p:spPr/>
        <p:txBody>
          <a:bodyPr vert="horz" lIns="91440" tIns="45720" rIns="91440" bIns="45720" rtlCol="0" anchor="t">
            <a:normAutofit/>
          </a:bodyPr>
          <a:lstStyle/>
          <a:p>
            <a:r>
              <a:rPr lang="en-US">
                <a:ea typeface="+mn-lt"/>
                <a:cs typeface="+mn-lt"/>
              </a:rPr>
              <a:t>I chose Haar cascades over CNNs for face and eye detection due to their </a:t>
            </a:r>
          </a:p>
          <a:p>
            <a:pPr lvl="1">
              <a:buFont typeface="Courier New" panose="020B0604020202020204" pitchFamily="34" charset="0"/>
              <a:buChar char="o"/>
            </a:pPr>
            <a:r>
              <a:rPr lang="en-US" b="1">
                <a:ea typeface="+mn-lt"/>
                <a:cs typeface="+mn-lt"/>
              </a:rPr>
              <a:t>Simplicity</a:t>
            </a:r>
          </a:p>
          <a:p>
            <a:pPr lvl="1">
              <a:buFont typeface="Courier New" panose="020B0604020202020204" pitchFamily="34" charset="0"/>
              <a:buChar char="o"/>
            </a:pPr>
            <a:r>
              <a:rPr lang="en-US" b="1">
                <a:ea typeface="+mn-lt"/>
                <a:cs typeface="+mn-lt"/>
              </a:rPr>
              <a:t>faster processing speed </a:t>
            </a:r>
            <a:endParaRPr lang="en-US" b="1"/>
          </a:p>
          <a:p>
            <a:pPr lvl="1">
              <a:buFont typeface="Courier New" panose="020B0604020202020204" pitchFamily="34" charset="0"/>
              <a:buChar char="o"/>
            </a:pPr>
            <a:r>
              <a:rPr lang="en-US" b="1">
                <a:ea typeface="+mn-lt"/>
                <a:cs typeface="+mn-lt"/>
              </a:rPr>
              <a:t>lower computational requirements</a:t>
            </a:r>
            <a:endParaRPr lang="en-US" b="1"/>
          </a:p>
          <a:p>
            <a:r>
              <a:rPr lang="en-US">
                <a:ea typeface="+mn-lt"/>
                <a:cs typeface="+mn-lt"/>
              </a:rPr>
              <a:t>Haar cascades are efficient for real-time applications and do not require extensive training data, making them ideal for the preprocessing phase of this project. This allowed me to focus more on building and optimizing the classification models.</a:t>
            </a:r>
            <a:endParaRPr lang="en-US"/>
          </a:p>
          <a:p>
            <a:endParaRPr lang="en-US"/>
          </a:p>
        </p:txBody>
      </p:sp>
    </p:spTree>
    <p:extLst>
      <p:ext uri="{BB962C8B-B14F-4D97-AF65-F5344CB8AC3E}">
        <p14:creationId xmlns:p14="http://schemas.microsoft.com/office/powerpoint/2010/main" val="956910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A6D7B-0DD6-8F60-80BA-4F840C0967AF}"/>
              </a:ext>
            </a:extLst>
          </p:cNvPr>
          <p:cNvSpPr>
            <a:spLocks noGrp="1"/>
          </p:cNvSpPr>
          <p:nvPr>
            <p:ph type="title"/>
          </p:nvPr>
        </p:nvSpPr>
        <p:spPr/>
        <p:txBody>
          <a:bodyPr/>
          <a:lstStyle/>
          <a:p>
            <a:r>
              <a:rPr lang="en-US">
                <a:latin typeface="Calibri"/>
                <a:ea typeface="Calibri"/>
                <a:cs typeface="Calibri"/>
              </a:rPr>
              <a:t>Explanation</a:t>
            </a:r>
            <a:endParaRPr lang="en-US" err="1"/>
          </a:p>
        </p:txBody>
      </p:sp>
      <p:sp>
        <p:nvSpPr>
          <p:cNvPr id="3" name="Content Placeholder 2">
            <a:extLst>
              <a:ext uri="{FF2B5EF4-FFF2-40B4-BE49-F238E27FC236}">
                <a16:creationId xmlns:a16="http://schemas.microsoft.com/office/drawing/2014/main" id="{DC106810-6093-3A70-0179-C8B4663C3B0C}"/>
              </a:ext>
            </a:extLst>
          </p:cNvPr>
          <p:cNvSpPr>
            <a:spLocks noGrp="1"/>
          </p:cNvSpPr>
          <p:nvPr>
            <p:ph idx="1"/>
          </p:nvPr>
        </p:nvSpPr>
        <p:spPr/>
        <p:txBody>
          <a:bodyPr vert="horz" lIns="91440" tIns="45720" rIns="91440" bIns="45720" rtlCol="0" anchor="t">
            <a:normAutofit fontScale="85000" lnSpcReduction="20000"/>
          </a:bodyPr>
          <a:lstStyle/>
          <a:p>
            <a:pPr marL="514350" indent="-514350">
              <a:buAutoNum type="arabicPeriod"/>
            </a:pPr>
            <a:r>
              <a:rPr lang="en-US" b="1">
                <a:latin typeface="Calibri"/>
                <a:ea typeface="+mn-lt"/>
                <a:cs typeface="+mn-lt"/>
              </a:rPr>
              <a:t>Speed and Efficiency:</a:t>
            </a:r>
            <a:r>
              <a:rPr lang="en-US">
                <a:latin typeface="Calibri"/>
                <a:ea typeface="+mn-lt"/>
                <a:cs typeface="+mn-lt"/>
              </a:rPr>
              <a:t> Haar cascades are significantly faster and computationally less demanding compared to CNNs. This makes them ideal for real-time detection tasks where quick processing is essential.</a:t>
            </a:r>
            <a:endParaRPr lang="en-US">
              <a:latin typeface="Calibri"/>
              <a:ea typeface="Calibri"/>
              <a:cs typeface="Calibri"/>
            </a:endParaRPr>
          </a:p>
          <a:p>
            <a:pPr marL="514350" indent="-514350">
              <a:buAutoNum type="arabicPeriod"/>
            </a:pPr>
            <a:r>
              <a:rPr lang="en-US" b="1">
                <a:latin typeface="Calibri"/>
                <a:ea typeface="+mn-lt"/>
                <a:cs typeface="+mn-lt"/>
              </a:rPr>
              <a:t>Simplicity:</a:t>
            </a:r>
            <a:r>
              <a:rPr lang="en-US">
                <a:latin typeface="Calibri"/>
                <a:ea typeface="+mn-lt"/>
                <a:cs typeface="+mn-lt"/>
              </a:rPr>
              <a:t> Haar cascades are simpler to implement and require less tuning compared to CNNs. For the preprocessing phase, where the goal is to quickly and reliably detect faces and eyes, Haar cascades offer a straightforward and effective solution.</a:t>
            </a:r>
            <a:endParaRPr lang="en-US">
              <a:latin typeface="Calibri"/>
              <a:ea typeface="Calibri"/>
              <a:cs typeface="Calibri"/>
            </a:endParaRPr>
          </a:p>
          <a:p>
            <a:pPr marL="514350" indent="-514350">
              <a:buAutoNum type="arabicPeriod"/>
            </a:pPr>
            <a:r>
              <a:rPr lang="en-US" b="1">
                <a:latin typeface="Calibri"/>
                <a:ea typeface="+mn-lt"/>
                <a:cs typeface="+mn-lt"/>
              </a:rPr>
              <a:t>Resource Management:</a:t>
            </a:r>
            <a:r>
              <a:rPr lang="en-US">
                <a:latin typeface="Calibri"/>
                <a:ea typeface="+mn-lt"/>
                <a:cs typeface="+mn-lt"/>
              </a:rPr>
              <a:t> By using Haar cascades for initial detection, computational resources are preserved for more intensive tasks later in the pipeline, such as training the classification model. This is particularly important when working with limited computational resources.</a:t>
            </a:r>
            <a:endParaRPr lang="en-US">
              <a:latin typeface="Calibri"/>
              <a:ea typeface="Calibri"/>
              <a:cs typeface="Calibri"/>
            </a:endParaRPr>
          </a:p>
          <a:p>
            <a:pPr marL="514350" indent="-514350">
              <a:buAutoNum type="arabicPeriod"/>
            </a:pPr>
            <a:r>
              <a:rPr lang="en-US" b="1">
                <a:latin typeface="Calibri"/>
                <a:ea typeface="+mn-lt"/>
                <a:cs typeface="+mn-lt"/>
              </a:rPr>
              <a:t>Historical Performance:</a:t>
            </a:r>
            <a:r>
              <a:rPr lang="en-US">
                <a:latin typeface="Calibri"/>
                <a:ea typeface="+mn-lt"/>
                <a:cs typeface="+mn-lt"/>
              </a:rPr>
              <a:t> Despite being an older technique, Haar cascades have been proven to be highly effective for detecting faces and eyes in a variety of conditions. Their reliability in this specific task makes them a suitable choice for preprocessing.</a:t>
            </a:r>
            <a:endParaRPr lang="en-US">
              <a:latin typeface="Calibri"/>
              <a:ea typeface="Calibri"/>
              <a:cs typeface="Calibri"/>
            </a:endParaRPr>
          </a:p>
          <a:p>
            <a:pPr marL="514350" indent="-514350">
              <a:buAutoNum type="arabicPeriod"/>
            </a:pPr>
            <a:endParaRPr lang="en-US">
              <a:latin typeface="Calibri"/>
              <a:ea typeface="Calibri"/>
              <a:cs typeface="Calibri"/>
            </a:endParaRPr>
          </a:p>
        </p:txBody>
      </p:sp>
    </p:spTree>
    <p:extLst>
      <p:ext uri="{BB962C8B-B14F-4D97-AF65-F5344CB8AC3E}">
        <p14:creationId xmlns:p14="http://schemas.microsoft.com/office/powerpoint/2010/main" val="943843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5778791-5916-4A71-71FC-545FE0672907}"/>
              </a:ext>
            </a:extLst>
          </p:cNvPr>
          <p:cNvSpPr>
            <a:spLocks noGrp="1"/>
          </p:cNvSpPr>
          <p:nvPr>
            <p:ph type="title"/>
          </p:nvPr>
        </p:nvSpPr>
        <p:spPr>
          <a:xfrm>
            <a:off x="1042639" y="1257223"/>
            <a:ext cx="4159405" cy="684368"/>
          </a:xfrm>
        </p:spPr>
        <p:txBody>
          <a:bodyPr>
            <a:normAutofit fontScale="90000"/>
          </a:bodyPr>
          <a:lstStyle/>
          <a:p>
            <a:r>
              <a:rPr lang="en-US" b="1">
                <a:latin typeface="Calibri"/>
                <a:ea typeface="+mj-lt"/>
                <a:cs typeface="+mj-lt"/>
              </a:rPr>
              <a:t>Region of Interest</a:t>
            </a:r>
            <a:endParaRPr lang="en-US" b="1">
              <a:latin typeface="Calibri"/>
              <a:cs typeface="Calibri"/>
            </a:endParaRPr>
          </a:p>
          <a:p>
            <a:endParaRPr lang="en-US" b="1">
              <a:latin typeface="Calibri"/>
              <a:ea typeface="Calibri"/>
              <a:cs typeface="Calibri"/>
            </a:endParaRPr>
          </a:p>
        </p:txBody>
      </p:sp>
      <p:pic>
        <p:nvPicPr>
          <p:cNvPr id="10" name="Picture 9" descr="A close-up of a person&amp;#39;s face&#10;&#10;Description automatically generated">
            <a:extLst>
              <a:ext uri="{FF2B5EF4-FFF2-40B4-BE49-F238E27FC236}">
                <a16:creationId xmlns:a16="http://schemas.microsoft.com/office/drawing/2014/main" id="{DF8F0EDF-AC77-A766-3E5B-36CD9F8227F4}"/>
              </a:ext>
            </a:extLst>
          </p:cNvPr>
          <p:cNvPicPr>
            <a:picLocks noChangeAspect="1"/>
          </p:cNvPicPr>
          <p:nvPr/>
        </p:nvPicPr>
        <p:blipFill>
          <a:blip r:embed="rId2"/>
          <a:stretch>
            <a:fillRect/>
          </a:stretch>
        </p:blipFill>
        <p:spPr>
          <a:xfrm>
            <a:off x="7194279" y="2177160"/>
            <a:ext cx="4048125" cy="3971925"/>
          </a:xfrm>
          <a:prstGeom prst="rect">
            <a:avLst/>
          </a:prstGeom>
        </p:spPr>
      </p:pic>
      <p:sp>
        <p:nvSpPr>
          <p:cNvPr id="14" name="TextBox 13">
            <a:extLst>
              <a:ext uri="{FF2B5EF4-FFF2-40B4-BE49-F238E27FC236}">
                <a16:creationId xmlns:a16="http://schemas.microsoft.com/office/drawing/2014/main" id="{0857E284-DCC7-4D2C-3BA8-6F9060671F0D}"/>
              </a:ext>
            </a:extLst>
          </p:cNvPr>
          <p:cNvSpPr txBox="1"/>
          <p:nvPr/>
        </p:nvSpPr>
        <p:spPr>
          <a:xfrm>
            <a:off x="6294036" y="138641"/>
            <a:ext cx="573921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latin typeface="Calibri"/>
                <a:cs typeface="Calibri"/>
              </a:rPr>
              <a:t>Differentiating all the facial features such as eyes nose and mouth etc.</a:t>
            </a:r>
            <a:endParaRPr lang="en-US" b="1">
              <a:latin typeface="Calibri"/>
              <a:cs typeface="Calibri"/>
            </a:endParaRPr>
          </a:p>
        </p:txBody>
      </p:sp>
      <p:sp>
        <p:nvSpPr>
          <p:cNvPr id="2" name="TextBox 1">
            <a:extLst>
              <a:ext uri="{FF2B5EF4-FFF2-40B4-BE49-F238E27FC236}">
                <a16:creationId xmlns:a16="http://schemas.microsoft.com/office/drawing/2014/main" id="{D78E7C0B-DCEE-4592-185C-98F13DAD1ABA}"/>
              </a:ext>
            </a:extLst>
          </p:cNvPr>
          <p:cNvSpPr txBox="1"/>
          <p:nvPr/>
        </p:nvSpPr>
        <p:spPr>
          <a:xfrm>
            <a:off x="7975600" y="6360160"/>
            <a:ext cx="28280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Wavelet Transformation</a:t>
            </a:r>
          </a:p>
        </p:txBody>
      </p:sp>
      <p:pic>
        <p:nvPicPr>
          <p:cNvPr id="3" name="Picture 2" descr="A close-up of a person&amp;#39;s face&#10;&#10;Description automatically generated">
            <a:extLst>
              <a:ext uri="{FF2B5EF4-FFF2-40B4-BE49-F238E27FC236}">
                <a16:creationId xmlns:a16="http://schemas.microsoft.com/office/drawing/2014/main" id="{A524CFF5-7B7D-D679-E487-2E278279E301}"/>
              </a:ext>
            </a:extLst>
          </p:cNvPr>
          <p:cNvPicPr>
            <a:picLocks noChangeAspect="1"/>
          </p:cNvPicPr>
          <p:nvPr/>
        </p:nvPicPr>
        <p:blipFill>
          <a:blip r:embed="rId3"/>
          <a:stretch>
            <a:fillRect/>
          </a:stretch>
        </p:blipFill>
        <p:spPr>
          <a:xfrm>
            <a:off x="870260" y="2084233"/>
            <a:ext cx="4076700" cy="3971925"/>
          </a:xfrm>
          <a:prstGeom prst="rect">
            <a:avLst/>
          </a:prstGeom>
        </p:spPr>
      </p:pic>
    </p:spTree>
    <p:extLst>
      <p:ext uri="{BB962C8B-B14F-4D97-AF65-F5344CB8AC3E}">
        <p14:creationId xmlns:p14="http://schemas.microsoft.com/office/powerpoint/2010/main" val="812414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9DA67D-25B2-AF64-E0F6-74A119992832}"/>
              </a:ext>
            </a:extLst>
          </p:cNvPr>
          <p:cNvSpPr>
            <a:spLocks noGrp="1"/>
          </p:cNvSpPr>
          <p:nvPr>
            <p:ph idx="1"/>
          </p:nvPr>
        </p:nvSpPr>
        <p:spPr/>
        <p:txBody>
          <a:bodyPr vert="horz" lIns="91440" tIns="45720" rIns="91440" bIns="45720" rtlCol="0" anchor="t">
            <a:normAutofit/>
          </a:bodyPr>
          <a:lstStyle/>
          <a:p>
            <a:r>
              <a:rPr lang="en-US">
                <a:latin typeface="Calibri"/>
                <a:ea typeface="Calibri"/>
                <a:cs typeface="Calibri"/>
              </a:rPr>
              <a:t>Load image, detect face. If eyes &gt;=2, then save and crop the face region</a:t>
            </a:r>
          </a:p>
          <a:p>
            <a:pPr marL="0" indent="0">
              <a:buNone/>
            </a:pPr>
            <a:endParaRPr lang="en-US">
              <a:latin typeface="Calibri"/>
              <a:ea typeface="Calibri"/>
              <a:cs typeface="Calibri"/>
            </a:endParaRPr>
          </a:p>
        </p:txBody>
      </p:sp>
      <p:pic>
        <p:nvPicPr>
          <p:cNvPr id="4" name="Picture 3" descr="A person with a beard looking down&#10;&#10;Description automatically generated">
            <a:extLst>
              <a:ext uri="{FF2B5EF4-FFF2-40B4-BE49-F238E27FC236}">
                <a16:creationId xmlns:a16="http://schemas.microsoft.com/office/drawing/2014/main" id="{EC9AB1D6-9411-077B-A8DD-40F474F3AB5F}"/>
              </a:ext>
            </a:extLst>
          </p:cNvPr>
          <p:cNvPicPr>
            <a:picLocks noChangeAspect="1"/>
          </p:cNvPicPr>
          <p:nvPr/>
        </p:nvPicPr>
        <p:blipFill>
          <a:blip r:embed="rId2"/>
          <a:stretch>
            <a:fillRect/>
          </a:stretch>
        </p:blipFill>
        <p:spPr>
          <a:xfrm>
            <a:off x="1032069" y="2858661"/>
            <a:ext cx="4905375" cy="3333750"/>
          </a:xfrm>
          <a:prstGeom prst="rect">
            <a:avLst/>
          </a:prstGeom>
        </p:spPr>
      </p:pic>
      <p:sp>
        <p:nvSpPr>
          <p:cNvPr id="6" name="TextBox 5">
            <a:extLst>
              <a:ext uri="{FF2B5EF4-FFF2-40B4-BE49-F238E27FC236}">
                <a16:creationId xmlns:a16="http://schemas.microsoft.com/office/drawing/2014/main" id="{52CC03B6-FA8A-7060-1E43-90737741F8DE}"/>
              </a:ext>
            </a:extLst>
          </p:cNvPr>
          <p:cNvSpPr txBox="1"/>
          <p:nvPr/>
        </p:nvSpPr>
        <p:spPr>
          <a:xfrm>
            <a:off x="6291385" y="3850982"/>
            <a:ext cx="4006813" cy="664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Calibri"/>
                <a:ea typeface="Calibri"/>
                <a:cs typeface="Calibri"/>
              </a:rPr>
              <a:t>No eyes are matched from the previous images</a:t>
            </a:r>
          </a:p>
        </p:txBody>
      </p:sp>
      <p:sp>
        <p:nvSpPr>
          <p:cNvPr id="2" name="TextBox 1">
            <a:extLst>
              <a:ext uri="{FF2B5EF4-FFF2-40B4-BE49-F238E27FC236}">
                <a16:creationId xmlns:a16="http://schemas.microsoft.com/office/drawing/2014/main" id="{0BC3731C-D2A2-E039-CE77-2624ACBBBAE5}"/>
              </a:ext>
            </a:extLst>
          </p:cNvPr>
          <p:cNvSpPr txBox="1"/>
          <p:nvPr/>
        </p:nvSpPr>
        <p:spPr>
          <a:xfrm>
            <a:off x="1000388" y="1056640"/>
            <a:ext cx="1057656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b="1">
                <a:latin typeface="Calibri"/>
                <a:ea typeface="Calibri"/>
                <a:cs typeface="Calibri"/>
              </a:rPr>
              <a:t>Preprocessing</a:t>
            </a:r>
            <a:endParaRPr lang="en-US"/>
          </a:p>
        </p:txBody>
      </p:sp>
      <p:sp>
        <p:nvSpPr>
          <p:cNvPr id="5" name="TextBox 4">
            <a:extLst>
              <a:ext uri="{FF2B5EF4-FFF2-40B4-BE49-F238E27FC236}">
                <a16:creationId xmlns:a16="http://schemas.microsoft.com/office/drawing/2014/main" id="{D3BE0B1E-DCA6-FAD1-3C61-8C4AFB1D38D0}"/>
              </a:ext>
            </a:extLst>
          </p:cNvPr>
          <p:cNvSpPr txBox="1"/>
          <p:nvPr/>
        </p:nvSpPr>
        <p:spPr>
          <a:xfrm>
            <a:off x="6294903" y="4695264"/>
            <a:ext cx="4020110" cy="14997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alibri"/>
                <a:ea typeface="+mn-lt"/>
                <a:cs typeface="+mn-lt"/>
              </a:rPr>
              <a:t>Above image 2 eyes is None which means we should ignore this image and we will not use such image for model training</a:t>
            </a:r>
            <a:endParaRPr lang="en-US" dirty="0">
              <a:latin typeface="Calibri"/>
              <a:ea typeface="+mn-lt"/>
              <a:cs typeface="+mn-lt"/>
            </a:endParaRPr>
          </a:p>
          <a:p>
            <a:pPr algn="l"/>
            <a:endParaRPr lang="en-US" dirty="0">
              <a:latin typeface="Calibri"/>
              <a:ea typeface="Calibri"/>
              <a:cs typeface="Calibri"/>
            </a:endParaRPr>
          </a:p>
        </p:txBody>
      </p:sp>
    </p:spTree>
    <p:extLst>
      <p:ext uri="{BB962C8B-B14F-4D97-AF65-F5344CB8AC3E}">
        <p14:creationId xmlns:p14="http://schemas.microsoft.com/office/powerpoint/2010/main" val="171096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A10F1-7124-7A23-C196-B0AEAE030BD4}"/>
              </a:ext>
            </a:extLst>
          </p:cNvPr>
          <p:cNvSpPr>
            <a:spLocks noGrp="1"/>
          </p:cNvSpPr>
          <p:nvPr>
            <p:ph type="title"/>
          </p:nvPr>
        </p:nvSpPr>
        <p:spPr/>
        <p:txBody>
          <a:bodyPr/>
          <a:lstStyle/>
          <a:p>
            <a:r>
              <a:rPr lang="en-US" dirty="0">
                <a:latin typeface="Calibri"/>
                <a:cs typeface="Calibri"/>
              </a:rPr>
              <a:t>Data Cleaning</a:t>
            </a:r>
          </a:p>
        </p:txBody>
      </p:sp>
      <p:sp>
        <p:nvSpPr>
          <p:cNvPr id="3" name="Content Placeholder 2">
            <a:extLst>
              <a:ext uri="{FF2B5EF4-FFF2-40B4-BE49-F238E27FC236}">
                <a16:creationId xmlns:a16="http://schemas.microsoft.com/office/drawing/2014/main" id="{65F9CD2B-30BE-D305-2DE2-0F25907537F3}"/>
              </a:ext>
            </a:extLst>
          </p:cNvPr>
          <p:cNvSpPr>
            <a:spLocks noGrp="1"/>
          </p:cNvSpPr>
          <p:nvPr>
            <p:ph idx="1"/>
          </p:nvPr>
        </p:nvSpPr>
        <p:spPr/>
        <p:txBody>
          <a:bodyPr vert="horz" lIns="91440" tIns="45720" rIns="91440" bIns="45720" rtlCol="0" anchor="t">
            <a:normAutofit/>
          </a:bodyPr>
          <a:lstStyle/>
          <a:p>
            <a:r>
              <a:rPr lang="en-US" b="1" dirty="0">
                <a:latin typeface="Calibri"/>
                <a:cs typeface="Calibri"/>
              </a:rPr>
              <a:t>Made the folders automatically with some lines of code</a:t>
            </a:r>
          </a:p>
          <a:p>
            <a:pPr lvl="1">
              <a:buFont typeface="Courier New" panose="020B0604020202020204" pitchFamily="34" charset="0"/>
              <a:buChar char="o"/>
            </a:pPr>
            <a:r>
              <a:rPr lang="en-US" dirty="0">
                <a:latin typeface="Calibri"/>
                <a:ea typeface="+mn-lt"/>
                <a:cs typeface="+mn-lt"/>
              </a:rPr>
              <a:t>Created a script to automatically generate the necessary folder structure for organizing the image dataset into main directories and subdirectories for different categories, ensuring consistency and efficiency.</a:t>
            </a:r>
          </a:p>
          <a:p>
            <a:r>
              <a:rPr lang="en-US" b="1" dirty="0">
                <a:latin typeface="Calibri"/>
                <a:cs typeface="Calibri"/>
              </a:rPr>
              <a:t>Manually examine cropped folder and delete any unwanted images</a:t>
            </a:r>
          </a:p>
          <a:p>
            <a:pPr lvl="1">
              <a:buFont typeface="Courier New" panose="020B0604020202020204" pitchFamily="34" charset="0"/>
              <a:buChar char="o"/>
            </a:pPr>
            <a:r>
              <a:rPr lang="en-US" dirty="0">
                <a:latin typeface="Calibri"/>
                <a:ea typeface="+mn-lt"/>
                <a:cs typeface="+mn-lt"/>
              </a:rPr>
              <a:t>Reviewed the automatically cropped images, identified and removed any misaligned or irrelevant images to maintain the quality of the dataset.</a:t>
            </a:r>
          </a:p>
          <a:p>
            <a:pPr lvl="1">
              <a:buFont typeface="Courier New" panose="020B0604020202020204" pitchFamily="34" charset="0"/>
              <a:buChar char="o"/>
            </a:pPr>
            <a:endParaRPr lang="en-US" dirty="0">
              <a:solidFill>
                <a:srgbClr val="000000"/>
              </a:solidFill>
              <a:latin typeface="Calibri"/>
              <a:cs typeface="Calibri"/>
            </a:endParaRPr>
          </a:p>
        </p:txBody>
      </p:sp>
    </p:spTree>
    <p:extLst>
      <p:ext uri="{BB962C8B-B14F-4D97-AF65-F5344CB8AC3E}">
        <p14:creationId xmlns:p14="http://schemas.microsoft.com/office/powerpoint/2010/main" val="1010198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44C5FA-F52A-A1F3-35D3-DAADCA2B228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Created a Dictionary</a:t>
            </a:r>
          </a:p>
        </p:txBody>
      </p:sp>
      <p:pic>
        <p:nvPicPr>
          <p:cNvPr id="4" name="Picture 3" descr="A screenshot of a computer program&#10;&#10;Description automatically generated">
            <a:extLst>
              <a:ext uri="{FF2B5EF4-FFF2-40B4-BE49-F238E27FC236}">
                <a16:creationId xmlns:a16="http://schemas.microsoft.com/office/drawing/2014/main" id="{71790032-E6C9-3B2D-5200-183A23CFD5FF}"/>
              </a:ext>
            </a:extLst>
          </p:cNvPr>
          <p:cNvPicPr>
            <a:picLocks noChangeAspect="1"/>
          </p:cNvPicPr>
          <p:nvPr/>
        </p:nvPicPr>
        <p:blipFill>
          <a:blip r:embed="rId2"/>
          <a:stretch>
            <a:fillRect/>
          </a:stretch>
        </p:blipFill>
        <p:spPr>
          <a:xfrm>
            <a:off x="2488670" y="1675227"/>
            <a:ext cx="7214660" cy="4394199"/>
          </a:xfrm>
          <a:prstGeom prst="rect">
            <a:avLst/>
          </a:prstGeom>
        </p:spPr>
      </p:pic>
    </p:spTree>
    <p:extLst>
      <p:ext uri="{BB962C8B-B14F-4D97-AF65-F5344CB8AC3E}">
        <p14:creationId xmlns:p14="http://schemas.microsoft.com/office/powerpoint/2010/main" val="3460291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A71D5-85E1-6143-AFAC-CDE7C1AEF439}"/>
              </a:ext>
            </a:extLst>
          </p:cNvPr>
          <p:cNvSpPr>
            <a:spLocks noGrp="1"/>
          </p:cNvSpPr>
          <p:nvPr>
            <p:ph type="title"/>
          </p:nvPr>
        </p:nvSpPr>
        <p:spPr/>
        <p:txBody>
          <a:bodyPr/>
          <a:lstStyle/>
          <a:p>
            <a:r>
              <a:rPr lang="en-US" dirty="0">
                <a:latin typeface="Calibri"/>
                <a:ea typeface="Calibri"/>
                <a:cs typeface="Calibri"/>
              </a:rPr>
              <a:t>Grid Search</a:t>
            </a:r>
            <a:endParaRPr lang="en-US" dirty="0"/>
          </a:p>
        </p:txBody>
      </p:sp>
      <p:sp>
        <p:nvSpPr>
          <p:cNvPr id="3" name="Content Placeholder 2">
            <a:extLst>
              <a:ext uri="{FF2B5EF4-FFF2-40B4-BE49-F238E27FC236}">
                <a16:creationId xmlns:a16="http://schemas.microsoft.com/office/drawing/2014/main" id="{C9FA2C2A-15C4-5678-DAED-8DE78647C506}"/>
              </a:ext>
            </a:extLst>
          </p:cNvPr>
          <p:cNvSpPr>
            <a:spLocks noGrp="1"/>
          </p:cNvSpPr>
          <p:nvPr>
            <p:ph idx="1"/>
          </p:nvPr>
        </p:nvSpPr>
        <p:spPr/>
        <p:txBody>
          <a:bodyPr vert="horz" lIns="91440" tIns="45720" rIns="91440" bIns="45720" rtlCol="0" anchor="t">
            <a:normAutofit/>
          </a:bodyPr>
          <a:lstStyle/>
          <a:p>
            <a:r>
              <a:rPr lang="en-US" dirty="0" err="1">
                <a:ea typeface="+mn-lt"/>
                <a:cs typeface="+mn-lt"/>
              </a:rPr>
              <a:t>GridSearch</a:t>
            </a:r>
            <a:r>
              <a:rPr lang="en-US" dirty="0">
                <a:ea typeface="+mn-lt"/>
                <a:cs typeface="+mn-lt"/>
              </a:rPr>
              <a:t> is a technique used in machine learning for hyperparameter tuning.</a:t>
            </a:r>
          </a:p>
          <a:p>
            <a:r>
              <a:rPr lang="en-US" dirty="0">
                <a:ea typeface="+mn-lt"/>
                <a:cs typeface="+mn-lt"/>
              </a:rPr>
              <a:t>It helps in finding the best combination of hyperparameters for a given model by exhaustively searching over a specified parameter grid. </a:t>
            </a:r>
          </a:p>
          <a:p>
            <a:r>
              <a:rPr lang="en-US" dirty="0">
                <a:ea typeface="+mn-lt"/>
                <a:cs typeface="+mn-lt"/>
              </a:rPr>
              <a:t>This ensures that the model performs optimally by selecting the set of hyperparameters that results in the highest performance metric on the validation set.</a:t>
            </a:r>
            <a:endParaRPr lang="en-US" dirty="0"/>
          </a:p>
          <a:p>
            <a:endParaRPr lang="en-US" dirty="0"/>
          </a:p>
        </p:txBody>
      </p:sp>
    </p:spTree>
    <p:extLst>
      <p:ext uri="{BB962C8B-B14F-4D97-AF65-F5344CB8AC3E}">
        <p14:creationId xmlns:p14="http://schemas.microsoft.com/office/powerpoint/2010/main" val="2055370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211DF-9353-1D51-45C9-60361CD2C3CC}"/>
              </a:ext>
            </a:extLst>
          </p:cNvPr>
          <p:cNvSpPr>
            <a:spLocks noGrp="1"/>
          </p:cNvSpPr>
          <p:nvPr>
            <p:ph type="title"/>
          </p:nvPr>
        </p:nvSpPr>
        <p:spPr/>
        <p:txBody>
          <a:bodyPr/>
          <a:lstStyle/>
          <a:p>
            <a:r>
              <a:rPr lang="en-US" dirty="0">
                <a:latin typeface="Calibri"/>
                <a:ea typeface="Calibri"/>
                <a:cs typeface="Calibri"/>
              </a:rPr>
              <a:t>Grid Search</a:t>
            </a:r>
            <a:endParaRPr lang="en-US">
              <a:latin typeface="Calibri"/>
              <a:cs typeface="Calibri"/>
            </a:endParaRPr>
          </a:p>
        </p:txBody>
      </p:sp>
      <p:sp>
        <p:nvSpPr>
          <p:cNvPr id="3" name="Content Placeholder 2">
            <a:extLst>
              <a:ext uri="{FF2B5EF4-FFF2-40B4-BE49-F238E27FC236}">
                <a16:creationId xmlns:a16="http://schemas.microsoft.com/office/drawing/2014/main" id="{4EA8781A-1CFC-BB7A-011C-B6D048EF6189}"/>
              </a:ext>
            </a:extLst>
          </p:cNvPr>
          <p:cNvSpPr>
            <a:spLocks noGrp="1"/>
          </p:cNvSpPr>
          <p:nvPr>
            <p:ph idx="1"/>
          </p:nvPr>
        </p:nvSpPr>
        <p:spPr/>
        <p:txBody>
          <a:bodyPr vert="horz" lIns="91440" tIns="45720" rIns="91440" bIns="45720" rtlCol="0" anchor="t">
            <a:normAutofit fontScale="70000" lnSpcReduction="20000"/>
          </a:bodyPr>
          <a:lstStyle/>
          <a:p>
            <a:r>
              <a:rPr lang="en-US" dirty="0">
                <a:latin typeface="Calibri"/>
                <a:ea typeface="+mn-lt"/>
                <a:cs typeface="+mn-lt"/>
              </a:rPr>
              <a:t>Support Vector Machines (SVM), Random Forests, and Logistic Regression are three widely used machine learning models, each with its unique strengths and applications. SVMs are powerful classifiers that work by finding the optimal hyperplane that best separates the classes in the feature space. They are particularly effective in high-dimensional spaces and for tasks with small to medium-sized datasets, utilizing techniques like the kernel trick to handle non-linear data.</a:t>
            </a:r>
            <a:endParaRPr lang="en-US">
              <a:latin typeface="Calibri"/>
              <a:cs typeface="Calibri"/>
            </a:endParaRPr>
          </a:p>
          <a:p>
            <a:r>
              <a:rPr lang="en-US" dirty="0">
                <a:latin typeface="Calibri"/>
                <a:ea typeface="+mn-lt"/>
                <a:cs typeface="+mn-lt"/>
              </a:rPr>
              <a:t>Random Forests, on the other hand, are an ensemble learning method that builds multiple decision trees and merges their results to improve accuracy and control overfitting. This approach, known as bagging, ensures robust performance on large datasets and can handle a significant number of input features, providing insights into feature importance as well.</a:t>
            </a:r>
            <a:endParaRPr lang="en-US">
              <a:latin typeface="Calibri"/>
              <a:cs typeface="Calibri"/>
            </a:endParaRPr>
          </a:p>
          <a:p>
            <a:r>
              <a:rPr lang="en-US" dirty="0">
                <a:latin typeface="Calibri"/>
                <a:ea typeface="+mn-lt"/>
                <a:cs typeface="+mn-lt"/>
              </a:rPr>
              <a:t>Logistic Regression is a fundamental statistical method used for binary classification problems. It models the probability of a particular class and outputs a probability score, making it useful for tasks where understanding the likelihood of an outcome is important. Its simplicity, ease of implementation, and interpretability make it a go-to method for baseline comparisons and problems where the classes are linearly separable. Together, these models offer a versatile toolkit for tackling various classification challenges in machine learning.</a:t>
            </a:r>
            <a:endParaRPr lang="en-US">
              <a:latin typeface="Calibri"/>
              <a:cs typeface="Calibri"/>
            </a:endParaRPr>
          </a:p>
          <a:p>
            <a:endParaRPr lang="en-US" dirty="0">
              <a:latin typeface="Calibri"/>
              <a:cs typeface="Calibri"/>
            </a:endParaRPr>
          </a:p>
        </p:txBody>
      </p:sp>
    </p:spTree>
    <p:extLst>
      <p:ext uri="{BB962C8B-B14F-4D97-AF65-F5344CB8AC3E}">
        <p14:creationId xmlns:p14="http://schemas.microsoft.com/office/powerpoint/2010/main" val="2420611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A97D62-BD1F-0CA3-A0D5-52BF6E4053EC}"/>
              </a:ext>
            </a:extLst>
          </p:cNvPr>
          <p:cNvSpPr>
            <a:spLocks noGrp="1"/>
          </p:cNvSpPr>
          <p:nvPr>
            <p:ph type="title"/>
          </p:nvPr>
        </p:nvSpPr>
        <p:spPr>
          <a:xfrm>
            <a:off x="838200" y="365125"/>
            <a:ext cx="10515600" cy="1860400"/>
          </a:xfrm>
        </p:spPr>
        <p:txBody>
          <a:bodyPr vert="horz" lIns="91440" tIns="45720" rIns="91440" bIns="45720" rtlCol="0" anchor="ctr">
            <a:normAutofit/>
          </a:bodyPr>
          <a:lstStyle/>
          <a:p>
            <a:r>
              <a:rPr lang="en-US" sz="5200" kern="1200">
                <a:solidFill>
                  <a:schemeClr val="tx1"/>
                </a:solidFill>
                <a:latin typeface="+mj-lt"/>
                <a:ea typeface="+mj-ea"/>
                <a:cs typeface="+mj-cs"/>
              </a:rPr>
              <a:t>Outputs of Grid Search</a:t>
            </a:r>
          </a:p>
        </p:txBody>
      </p:sp>
      <p:pic>
        <p:nvPicPr>
          <p:cNvPr id="4" name="Content Placeholder 3" descr="A screenshot of a computer program&#10;&#10;Description automatically generated">
            <a:extLst>
              <a:ext uri="{FF2B5EF4-FFF2-40B4-BE49-F238E27FC236}">
                <a16:creationId xmlns:a16="http://schemas.microsoft.com/office/drawing/2014/main" id="{A0B21724-0D14-5A3E-BA1D-22A2FA745775}"/>
              </a:ext>
            </a:extLst>
          </p:cNvPr>
          <p:cNvPicPr>
            <a:picLocks noGrp="1" noChangeAspect="1"/>
          </p:cNvPicPr>
          <p:nvPr>
            <p:ph idx="1"/>
          </p:nvPr>
        </p:nvPicPr>
        <p:blipFill>
          <a:blip r:embed="rId2"/>
          <a:stretch>
            <a:fillRect/>
          </a:stretch>
        </p:blipFill>
        <p:spPr>
          <a:xfrm>
            <a:off x="344216" y="2365285"/>
            <a:ext cx="5502296" cy="3938756"/>
          </a:xfrm>
          <a:prstGeom prst="rect">
            <a:avLst/>
          </a:prstGeom>
        </p:spPr>
      </p:pic>
      <p:pic>
        <p:nvPicPr>
          <p:cNvPr id="5" name="Picture 4" descr="A graph with a line and a point&#10;&#10;Description automatically generated">
            <a:extLst>
              <a:ext uri="{FF2B5EF4-FFF2-40B4-BE49-F238E27FC236}">
                <a16:creationId xmlns:a16="http://schemas.microsoft.com/office/drawing/2014/main" id="{CF8F5FA6-AB26-2297-D0F8-F42639611AE5}"/>
              </a:ext>
            </a:extLst>
          </p:cNvPr>
          <p:cNvPicPr>
            <a:picLocks noChangeAspect="1"/>
          </p:cNvPicPr>
          <p:nvPr/>
        </p:nvPicPr>
        <p:blipFill>
          <a:blip r:embed="rId3"/>
          <a:stretch>
            <a:fillRect/>
          </a:stretch>
        </p:blipFill>
        <p:spPr>
          <a:xfrm>
            <a:off x="6182505" y="2899454"/>
            <a:ext cx="5828261" cy="2870418"/>
          </a:xfrm>
          <a:prstGeom prst="rect">
            <a:avLst/>
          </a:prstGeom>
        </p:spPr>
      </p:pic>
    </p:spTree>
    <p:extLst>
      <p:ext uri="{BB962C8B-B14F-4D97-AF65-F5344CB8AC3E}">
        <p14:creationId xmlns:p14="http://schemas.microsoft.com/office/powerpoint/2010/main" val="3454924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A3F29-D218-261F-E5B7-4382BD1DCD8C}"/>
              </a:ext>
            </a:extLst>
          </p:cNvPr>
          <p:cNvSpPr>
            <a:spLocks noGrp="1"/>
          </p:cNvSpPr>
          <p:nvPr>
            <p:ph type="title"/>
          </p:nvPr>
        </p:nvSpPr>
        <p:spPr/>
        <p:txBody>
          <a:bodyPr/>
          <a:lstStyle/>
          <a:p>
            <a:r>
              <a:rPr lang="en-US" dirty="0"/>
              <a:t>Flask sever</a:t>
            </a:r>
          </a:p>
        </p:txBody>
      </p:sp>
      <p:sp>
        <p:nvSpPr>
          <p:cNvPr id="3" name="Content Placeholder 2">
            <a:extLst>
              <a:ext uri="{FF2B5EF4-FFF2-40B4-BE49-F238E27FC236}">
                <a16:creationId xmlns:a16="http://schemas.microsoft.com/office/drawing/2014/main" id="{9FAB2211-99BE-3467-9CED-32CFCBF1AF42}"/>
              </a:ext>
            </a:extLst>
          </p:cNvPr>
          <p:cNvSpPr>
            <a:spLocks noGrp="1"/>
          </p:cNvSpPr>
          <p:nvPr>
            <p:ph idx="1"/>
          </p:nvPr>
        </p:nvSpPr>
        <p:spPr/>
        <p:txBody>
          <a:bodyPr vert="horz" lIns="91440" tIns="45720" rIns="91440" bIns="45720" rtlCol="0" anchor="t">
            <a:normAutofit/>
          </a:bodyPr>
          <a:lstStyle/>
          <a:p>
            <a:r>
              <a:rPr lang="en-US" dirty="0">
                <a:latin typeface="Calibri"/>
                <a:ea typeface="Calibri"/>
                <a:cs typeface="Calibri"/>
              </a:rPr>
              <a:t>Flask is a light weight </a:t>
            </a:r>
            <a:r>
              <a:rPr lang="en-US">
                <a:latin typeface="Calibri"/>
                <a:ea typeface="Calibri"/>
                <a:cs typeface="Calibri"/>
              </a:rPr>
              <a:t>framework for</a:t>
            </a:r>
            <a:r>
              <a:rPr lang="en-US" dirty="0">
                <a:latin typeface="Calibri"/>
                <a:ea typeface="Calibri"/>
                <a:cs typeface="Calibri"/>
              </a:rPr>
              <a:t> web applications</a:t>
            </a:r>
          </a:p>
          <a:p>
            <a:r>
              <a:rPr lang="en-US">
                <a:latin typeface="Calibri"/>
                <a:ea typeface="Calibri"/>
                <a:cs typeface="Calibri"/>
              </a:rPr>
              <a:t>It’s a micro framework</a:t>
            </a:r>
            <a:endParaRPr lang="en-US" dirty="0">
              <a:latin typeface="Calibri"/>
              <a:ea typeface="Calibri"/>
              <a:cs typeface="Calibri"/>
            </a:endParaRPr>
          </a:p>
          <a:p>
            <a:r>
              <a:rPr lang="en-US" dirty="0">
                <a:latin typeface="Calibri"/>
                <a:ea typeface="Calibri"/>
                <a:cs typeface="Calibri"/>
              </a:rPr>
              <a:t>I have started building the flask but its facing some of the issues</a:t>
            </a:r>
          </a:p>
        </p:txBody>
      </p:sp>
      <p:pic>
        <p:nvPicPr>
          <p:cNvPr id="4" name="Picture 3" descr="Image result for Python Flask Logo.png">
            <a:extLst>
              <a:ext uri="{FF2B5EF4-FFF2-40B4-BE49-F238E27FC236}">
                <a16:creationId xmlns:a16="http://schemas.microsoft.com/office/drawing/2014/main" id="{9A177C46-E5FF-93D6-1CCB-F8F4F7CDF17F}"/>
              </a:ext>
            </a:extLst>
          </p:cNvPr>
          <p:cNvPicPr>
            <a:picLocks noChangeAspect="1"/>
          </p:cNvPicPr>
          <p:nvPr/>
        </p:nvPicPr>
        <p:blipFill>
          <a:blip r:embed="rId2"/>
          <a:stretch>
            <a:fillRect/>
          </a:stretch>
        </p:blipFill>
        <p:spPr>
          <a:xfrm>
            <a:off x="3043825" y="3304953"/>
            <a:ext cx="5029199" cy="2554970"/>
          </a:xfrm>
          <a:prstGeom prst="rect">
            <a:avLst/>
          </a:prstGeom>
        </p:spPr>
      </p:pic>
    </p:spTree>
    <p:extLst>
      <p:ext uri="{BB962C8B-B14F-4D97-AF65-F5344CB8AC3E}">
        <p14:creationId xmlns:p14="http://schemas.microsoft.com/office/powerpoint/2010/main" val="2860501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3067E-772D-EDD1-18F7-4D67C596C399}"/>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61A8A4EC-47E9-63AD-CBA5-E78B893DC600}"/>
              </a:ext>
            </a:extLst>
          </p:cNvPr>
          <p:cNvSpPr>
            <a:spLocks noGrp="1"/>
          </p:cNvSpPr>
          <p:nvPr>
            <p:ph idx="1"/>
          </p:nvPr>
        </p:nvSpPr>
        <p:spPr>
          <a:xfrm>
            <a:off x="838200" y="1825625"/>
            <a:ext cx="10515600" cy="1907364"/>
          </a:xfrm>
        </p:spPr>
        <p:txBody>
          <a:bodyPr vert="horz" lIns="91440" tIns="45720" rIns="91440" bIns="45720" rtlCol="0" anchor="t">
            <a:noAutofit/>
          </a:bodyPr>
          <a:lstStyle/>
          <a:p>
            <a:r>
              <a:rPr lang="en-US" sz="2000">
                <a:latin typeface="Calibri"/>
                <a:ea typeface="+mn-lt"/>
                <a:cs typeface="Calibri"/>
              </a:rPr>
              <a:t>Combining ML + CV + Web Dev</a:t>
            </a:r>
          </a:p>
          <a:p>
            <a:r>
              <a:rPr lang="en-US" sz="2000">
                <a:latin typeface="Calibri"/>
                <a:ea typeface="+mn-lt"/>
                <a:cs typeface="Calibri"/>
              </a:rPr>
              <a:t>Using </a:t>
            </a:r>
            <a:r>
              <a:rPr lang="en-US" sz="2000" err="1">
                <a:latin typeface="Calibri"/>
                <a:ea typeface="+mn-lt"/>
                <a:cs typeface="Calibri"/>
              </a:rPr>
              <a:t>openCV</a:t>
            </a:r>
            <a:r>
              <a:rPr lang="en-US" sz="2000">
                <a:latin typeface="Calibri"/>
                <a:ea typeface="+mn-lt"/>
                <a:cs typeface="Calibri"/>
              </a:rPr>
              <a:t>  managed various Computer vision for various tasks like:</a:t>
            </a:r>
          </a:p>
          <a:p>
            <a:pPr lvl="1">
              <a:buFont typeface="Courier New,monospace" panose="020B0604020202020204" pitchFamily="34" charset="0"/>
              <a:buChar char="o"/>
            </a:pPr>
            <a:r>
              <a:rPr lang="en-US" sz="2000" b="1">
                <a:latin typeface="Calibri"/>
                <a:ea typeface="+mn-lt"/>
                <a:cs typeface="Calibri"/>
              </a:rPr>
              <a:t>Image preprocessing which involved resizing of the image</a:t>
            </a:r>
          </a:p>
          <a:p>
            <a:pPr lvl="1">
              <a:buFont typeface="Courier New,monospace" panose="020B0604020202020204" pitchFamily="34" charset="0"/>
              <a:buChar char="o"/>
            </a:pPr>
            <a:r>
              <a:rPr lang="en-US" sz="2000" b="1">
                <a:latin typeface="Calibri"/>
                <a:ea typeface="+mn-lt"/>
                <a:cs typeface="Calibri"/>
              </a:rPr>
              <a:t>Normalizing</a:t>
            </a:r>
          </a:p>
          <a:p>
            <a:pPr lvl="1">
              <a:buFont typeface="Courier New,monospace" panose="020B0604020202020204" pitchFamily="34" charset="0"/>
              <a:buChar char="o"/>
            </a:pPr>
            <a:r>
              <a:rPr lang="en-US" sz="2000" b="1">
                <a:latin typeface="Calibri"/>
                <a:ea typeface="+mn-lt"/>
                <a:cs typeface="Calibri"/>
              </a:rPr>
              <a:t>Augmenting the data to enhance the training set diversity and  robustness</a:t>
            </a:r>
          </a:p>
          <a:p>
            <a:pPr marL="457200" lvl="1" indent="0">
              <a:buNone/>
            </a:pPr>
            <a:endParaRPr lang="en-US" sz="1400">
              <a:latin typeface="Calibri"/>
              <a:ea typeface="+mn-lt"/>
              <a:cs typeface="Calibri"/>
            </a:endParaRPr>
          </a:p>
          <a:p>
            <a:pPr lvl="1">
              <a:buFont typeface="Courier New,monospace" panose="020B0604020202020204" pitchFamily="34" charset="0"/>
              <a:buChar char="o"/>
            </a:pPr>
            <a:endParaRPr lang="en-US" sz="1400">
              <a:latin typeface="Calibri"/>
              <a:ea typeface="+mn-lt"/>
              <a:cs typeface="Calibri"/>
            </a:endParaRPr>
          </a:p>
        </p:txBody>
      </p:sp>
      <p:sp>
        <p:nvSpPr>
          <p:cNvPr id="4" name="TextBox 3">
            <a:extLst>
              <a:ext uri="{FF2B5EF4-FFF2-40B4-BE49-F238E27FC236}">
                <a16:creationId xmlns:a16="http://schemas.microsoft.com/office/drawing/2014/main" id="{867CC36D-36C0-7C9E-72CA-224F98A9F9B3}"/>
              </a:ext>
            </a:extLst>
          </p:cNvPr>
          <p:cNvSpPr txBox="1"/>
          <p:nvPr/>
        </p:nvSpPr>
        <p:spPr>
          <a:xfrm>
            <a:off x="840987" y="3574327"/>
            <a:ext cx="1051596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ea typeface="+mn-lt"/>
                <a:cs typeface="+mn-lt"/>
              </a:rPr>
              <a:t>In the machine learning phase, I experimented with SVM, Random Forest, and Logistic Regression models, tuning their hyperparameters for optimal performance.</a:t>
            </a:r>
          </a:p>
          <a:p>
            <a:pPr marL="285750" indent="-285750">
              <a:buFont typeface="Arial"/>
              <a:buChar char="•"/>
            </a:pPr>
            <a:r>
              <a:rPr lang="en-US">
                <a:ea typeface="+mn-lt"/>
                <a:cs typeface="+mn-lt"/>
              </a:rPr>
              <a:t>Evaluating the models involved assessing their accuracy and performance metrics to ensure the best outcomes.</a:t>
            </a:r>
          </a:p>
          <a:p>
            <a:pPr marL="285750" indent="-285750">
              <a:buFont typeface="Arial"/>
              <a:buChar char="•"/>
            </a:pPr>
            <a:r>
              <a:rPr lang="en-US"/>
              <a:t>Finally completed the work with flask server which is still in testing </a:t>
            </a:r>
            <a:r>
              <a:rPr lang="en-US" err="1"/>
              <a:t>perpose</a:t>
            </a:r>
            <a:r>
              <a:rPr lang="en-US"/>
              <a:t>.</a:t>
            </a:r>
          </a:p>
        </p:txBody>
      </p:sp>
    </p:spTree>
    <p:extLst>
      <p:ext uri="{BB962C8B-B14F-4D97-AF65-F5344CB8AC3E}">
        <p14:creationId xmlns:p14="http://schemas.microsoft.com/office/powerpoint/2010/main" val="38865200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B69F9-F3B3-06E7-019B-0A81C7B8E566}"/>
              </a:ext>
            </a:extLst>
          </p:cNvPr>
          <p:cNvSpPr>
            <a:spLocks noGrp="1"/>
          </p:cNvSpPr>
          <p:nvPr>
            <p:ph type="title"/>
          </p:nvPr>
        </p:nvSpPr>
        <p:spPr/>
        <p:txBody>
          <a:bodyPr/>
          <a:lstStyle/>
          <a:p>
            <a:r>
              <a:rPr lang="en-US">
                <a:latin typeface="Calibri"/>
                <a:ea typeface="Calibri"/>
                <a:cs typeface="Calibri"/>
              </a:rPr>
              <a:t>Work Done</a:t>
            </a:r>
          </a:p>
        </p:txBody>
      </p:sp>
      <p:sp>
        <p:nvSpPr>
          <p:cNvPr id="19" name="TextBox 18">
            <a:extLst>
              <a:ext uri="{FF2B5EF4-FFF2-40B4-BE49-F238E27FC236}">
                <a16:creationId xmlns:a16="http://schemas.microsoft.com/office/drawing/2014/main" id="{308F46AA-F2DB-6076-2B39-305EEC0B25F3}"/>
              </a:ext>
            </a:extLst>
          </p:cNvPr>
          <p:cNvSpPr txBox="1"/>
          <p:nvPr/>
        </p:nvSpPr>
        <p:spPr>
          <a:xfrm>
            <a:off x="868455" y="5771029"/>
            <a:ext cx="50426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dirty="0">
                <a:latin typeface="Calibri"/>
                <a:cs typeface="Calibri"/>
              </a:rPr>
              <a:t>And the work is still pending</a:t>
            </a:r>
            <a:endParaRPr lang="en-US" dirty="0"/>
          </a:p>
        </p:txBody>
      </p:sp>
      <p:graphicFrame>
        <p:nvGraphicFramePr>
          <p:cNvPr id="6" name="Content Placeholder 5">
            <a:extLst>
              <a:ext uri="{FF2B5EF4-FFF2-40B4-BE49-F238E27FC236}">
                <a16:creationId xmlns:a16="http://schemas.microsoft.com/office/drawing/2014/main" id="{53A05F9F-129A-A9AE-AB88-99F2C391231A}"/>
              </a:ext>
            </a:extLst>
          </p:cNvPr>
          <p:cNvGraphicFramePr>
            <a:graphicFrameLocks noGrp="1"/>
          </p:cNvGraphicFramePr>
          <p:nvPr>
            <p:ph idx="1"/>
            <p:extLst>
              <p:ext uri="{D42A27DB-BD31-4B8C-83A1-F6EECF244321}">
                <p14:modId xmlns:p14="http://schemas.microsoft.com/office/powerpoint/2010/main" val="163526405"/>
              </p:ext>
            </p:extLst>
          </p:nvPr>
        </p:nvGraphicFramePr>
        <p:xfrm>
          <a:off x="836341" y="1431073"/>
          <a:ext cx="10515598" cy="3403600"/>
        </p:xfrm>
        <a:graphic>
          <a:graphicData uri="http://schemas.openxmlformats.org/drawingml/2006/table">
            <a:tbl>
              <a:tblPr bandRow="1">
                <a:tableStyleId>{5C22544A-7EE6-4342-B048-85BDC9FD1C3A}</a:tableStyleId>
              </a:tblPr>
              <a:tblGrid>
                <a:gridCol w="1353213">
                  <a:extLst>
                    <a:ext uri="{9D8B030D-6E8A-4147-A177-3AD203B41FA5}">
                      <a16:colId xmlns:a16="http://schemas.microsoft.com/office/drawing/2014/main" val="3113179331"/>
                    </a:ext>
                  </a:extLst>
                </a:gridCol>
                <a:gridCol w="1353213">
                  <a:extLst>
                    <a:ext uri="{9D8B030D-6E8A-4147-A177-3AD203B41FA5}">
                      <a16:colId xmlns:a16="http://schemas.microsoft.com/office/drawing/2014/main" val="2532671006"/>
                    </a:ext>
                  </a:extLst>
                </a:gridCol>
                <a:gridCol w="7809172">
                  <a:extLst>
                    <a:ext uri="{9D8B030D-6E8A-4147-A177-3AD203B41FA5}">
                      <a16:colId xmlns:a16="http://schemas.microsoft.com/office/drawing/2014/main" val="920099181"/>
                    </a:ext>
                  </a:extLst>
                </a:gridCol>
              </a:tblGrid>
              <a:tr h="660400">
                <a:tc>
                  <a:txBody>
                    <a:bodyPr/>
                    <a:lstStyle/>
                    <a:p>
                      <a:pPr marL="0" algn="ctr" defTabSz="914400" rtl="0" eaLnBrk="1" latinLnBrk="0" hangingPunct="1"/>
                      <a:r>
                        <a:rPr lang="en-US" sz="1800" kern="1200" dirty="0">
                          <a:solidFill>
                            <a:schemeClr val="tx1"/>
                          </a:solidFill>
                          <a:effectLst/>
                          <a:latin typeface="+mn-lt"/>
                          <a:ea typeface="+mn-ea"/>
                          <a:cs typeface="+mn-cs"/>
                        </a:rPr>
                        <a:t>S no. </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chemeClr val="accent4"/>
                    </a:solidFill>
                  </a:tcPr>
                </a:tc>
                <a:tc>
                  <a:txBody>
                    <a:bodyPr/>
                    <a:lstStyle/>
                    <a:p>
                      <a:pPr marL="0" algn="ctr" defTabSz="914400" rtl="0" eaLnBrk="1" latinLnBrk="0" hangingPunct="1"/>
                      <a:r>
                        <a:rPr lang="en-US" sz="1800" kern="1200" dirty="0">
                          <a:solidFill>
                            <a:schemeClr val="tx1"/>
                          </a:solidFill>
                          <a:effectLst/>
                          <a:latin typeface="+mn-lt"/>
                          <a:ea typeface="+mn-ea"/>
                          <a:cs typeface="+mn-cs"/>
                        </a:rPr>
                        <a:t>weeks</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chemeClr val="accent4"/>
                    </a:solidFill>
                  </a:tcPr>
                </a:tc>
                <a:tc>
                  <a:txBody>
                    <a:bodyPr/>
                    <a:lstStyle/>
                    <a:p>
                      <a:pPr marL="0" algn="ctr" defTabSz="914400" rtl="0" eaLnBrk="1" latinLnBrk="0" hangingPunct="1"/>
                      <a:r>
                        <a:rPr lang="en-US" sz="1800" kern="1200" dirty="0">
                          <a:solidFill>
                            <a:schemeClr val="tx1"/>
                          </a:solidFill>
                          <a:effectLst/>
                          <a:latin typeface="+mn-lt"/>
                          <a:ea typeface="+mn-ea"/>
                          <a:cs typeface="+mn-cs"/>
                        </a:rPr>
                        <a:t>work done</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chemeClr val="accent4"/>
                    </a:solidFill>
                  </a:tcPr>
                </a:tc>
                <a:extLst>
                  <a:ext uri="{0D108BD9-81ED-4DB2-BD59-A6C34878D82A}">
                    <a16:rowId xmlns:a16="http://schemas.microsoft.com/office/drawing/2014/main" val="1229093523"/>
                  </a:ext>
                </a:extLst>
              </a:tr>
              <a:tr h="190500">
                <a:tc>
                  <a:txBody>
                    <a:bodyPr/>
                    <a:lstStyle/>
                    <a:p>
                      <a:pPr algn="ctr"/>
                      <a:r>
                        <a:rPr lang="en-US" dirty="0">
                          <a:effectLst/>
                        </a:rPr>
                        <a:t>1</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r>
                        <a:rPr lang="en-US" dirty="0">
                          <a:effectLst/>
                        </a:rPr>
                        <a:t>week 1</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r>
                        <a:rPr lang="en-US" dirty="0">
                          <a:effectLst/>
                        </a:rPr>
                        <a:t>collected data</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720272902"/>
                  </a:ext>
                </a:extLst>
              </a:tr>
              <a:tr h="190500">
                <a:tc>
                  <a:txBody>
                    <a:bodyPr/>
                    <a:lstStyle/>
                    <a:p>
                      <a:pPr algn="ctr"/>
                      <a:r>
                        <a:rPr lang="en-US" dirty="0">
                          <a:effectLst/>
                        </a:rPr>
                        <a:t>2</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r>
                        <a:rPr lang="en-US" dirty="0">
                          <a:effectLst/>
                        </a:rPr>
                        <a:t>week 2</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r>
                        <a:rPr lang="en-US" dirty="0">
                          <a:effectLst/>
                        </a:rPr>
                        <a:t>selected </a:t>
                      </a:r>
                      <a:r>
                        <a:rPr lang="en-US" dirty="0" err="1">
                          <a:effectLst/>
                        </a:rPr>
                        <a:t>a</a:t>
                      </a:r>
                      <a:r>
                        <a:rPr lang="en-US" dirty="0">
                          <a:effectLst/>
                        </a:rPr>
                        <a:t> image and </a:t>
                      </a:r>
                      <a:r>
                        <a:rPr lang="en-US" dirty="0" err="1">
                          <a:effectLst/>
                        </a:rPr>
                        <a:t>grayscaled</a:t>
                      </a:r>
                      <a:r>
                        <a:rPr lang="en-US" dirty="0">
                          <a:effectLst/>
                        </a:rPr>
                        <a:t> the image</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4250439314"/>
                  </a:ext>
                </a:extLst>
              </a:tr>
              <a:tr h="190500">
                <a:tc>
                  <a:txBody>
                    <a:bodyPr/>
                    <a:lstStyle/>
                    <a:p>
                      <a:pPr algn="ctr"/>
                      <a:r>
                        <a:rPr lang="en-US" dirty="0">
                          <a:effectLst/>
                        </a:rPr>
                        <a:t>3</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r>
                        <a:rPr lang="en-US" dirty="0">
                          <a:effectLst/>
                        </a:rPr>
                        <a:t>week 3</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r>
                        <a:rPr lang="en-US" dirty="0">
                          <a:effectLst/>
                        </a:rPr>
                        <a:t>used wavelet transformation</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966588322"/>
                  </a:ext>
                </a:extLst>
              </a:tr>
              <a:tr h="190500">
                <a:tc>
                  <a:txBody>
                    <a:bodyPr/>
                    <a:lstStyle/>
                    <a:p>
                      <a:pPr algn="ctr"/>
                      <a:r>
                        <a:rPr lang="en-US" dirty="0">
                          <a:effectLst/>
                        </a:rPr>
                        <a:t>4</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r>
                        <a:rPr lang="en-US" dirty="0">
                          <a:effectLst/>
                        </a:rPr>
                        <a:t>week 4</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r>
                        <a:rPr lang="en-US" dirty="0">
                          <a:effectLst/>
                        </a:rPr>
                        <a:t>created dictionary</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150791855"/>
                  </a:ext>
                </a:extLst>
              </a:tr>
              <a:tr h="190500">
                <a:tc>
                  <a:txBody>
                    <a:bodyPr/>
                    <a:lstStyle/>
                    <a:p>
                      <a:pPr algn="ctr"/>
                      <a:r>
                        <a:rPr lang="en-US" dirty="0">
                          <a:effectLst/>
                        </a:rPr>
                        <a:t>5</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r>
                        <a:rPr lang="en-US" dirty="0">
                          <a:effectLst/>
                        </a:rPr>
                        <a:t>week 5</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r>
                        <a:rPr lang="en-US" dirty="0">
                          <a:effectLst/>
                        </a:rPr>
                        <a:t>cropped images folder and arranged them accordingly</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292566021"/>
                  </a:ext>
                </a:extLst>
              </a:tr>
              <a:tr h="190500">
                <a:tc>
                  <a:txBody>
                    <a:bodyPr/>
                    <a:lstStyle/>
                    <a:p>
                      <a:pPr algn="ctr"/>
                      <a:r>
                        <a:rPr lang="en-US" dirty="0">
                          <a:effectLst/>
                        </a:rPr>
                        <a:t>6</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r>
                        <a:rPr lang="en-US" dirty="0">
                          <a:effectLst/>
                        </a:rPr>
                        <a:t>week 6</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r>
                        <a:rPr lang="en-US" dirty="0">
                          <a:effectLst/>
                        </a:rPr>
                        <a:t>grid search</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410059565"/>
                  </a:ext>
                </a:extLst>
              </a:tr>
              <a:tr h="190500">
                <a:tc>
                  <a:txBody>
                    <a:bodyPr/>
                    <a:lstStyle/>
                    <a:p>
                      <a:pPr algn="ctr"/>
                      <a:r>
                        <a:rPr lang="en-US" dirty="0">
                          <a:effectLst/>
                        </a:rPr>
                        <a:t>7</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r>
                        <a:rPr lang="en-US" dirty="0">
                          <a:effectLst/>
                        </a:rPr>
                        <a:t>week 7</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r>
                        <a:rPr lang="en-US" dirty="0">
                          <a:effectLst/>
                        </a:rPr>
                        <a:t>trained </a:t>
                      </a:r>
                      <a:r>
                        <a:rPr lang="en-US" dirty="0" err="1">
                          <a:effectLst/>
                        </a:rPr>
                        <a:t>svm</a:t>
                      </a:r>
                      <a:r>
                        <a:rPr lang="en-US" dirty="0">
                          <a:effectLst/>
                        </a:rPr>
                        <a:t> logistic regression and random </a:t>
                      </a:r>
                      <a:r>
                        <a:rPr lang="en-US" dirty="0" err="1">
                          <a:effectLst/>
                        </a:rPr>
                        <a:t>foreat</a:t>
                      </a:r>
                      <a:r>
                        <a:rPr lang="en-US" dirty="0">
                          <a:effectLst/>
                        </a:rPr>
                        <a:t> models</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432951829"/>
                  </a:ext>
                </a:extLst>
              </a:tr>
              <a:tr h="190500">
                <a:tc>
                  <a:txBody>
                    <a:bodyPr/>
                    <a:lstStyle/>
                    <a:p>
                      <a:pPr algn="ctr"/>
                      <a:r>
                        <a:rPr lang="en-US" dirty="0">
                          <a:effectLst/>
                        </a:rPr>
                        <a:t>8</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r>
                        <a:rPr lang="en-US" dirty="0">
                          <a:effectLst/>
                        </a:rPr>
                        <a:t>week 8</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r>
                        <a:rPr lang="en-US" dirty="0">
                          <a:effectLst/>
                        </a:rPr>
                        <a:t>flask sever</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06828275"/>
                  </a:ext>
                </a:extLst>
              </a:tr>
              <a:tr h="190500">
                <a:tc>
                  <a:txBody>
                    <a:bodyPr/>
                    <a:lstStyle/>
                    <a:p>
                      <a:pPr algn="ctr"/>
                      <a:r>
                        <a:rPr lang="en-US" dirty="0">
                          <a:effectLst/>
                        </a:rPr>
                        <a:t>9</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r>
                        <a:rPr lang="en-US" dirty="0">
                          <a:effectLst/>
                        </a:rPr>
                        <a:t>week 9</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r>
                        <a:rPr lang="en-US" dirty="0">
                          <a:effectLst/>
                        </a:rPr>
                        <a:t>flask sever</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337803978"/>
                  </a:ext>
                </a:extLst>
              </a:tr>
              <a:tr h="190500">
                <a:tc>
                  <a:txBody>
                    <a:bodyPr/>
                    <a:lstStyle/>
                    <a:p>
                      <a:pPr algn="ctr"/>
                      <a:r>
                        <a:rPr lang="en-US" dirty="0">
                          <a:effectLst/>
                        </a:rPr>
                        <a:t>10</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r>
                        <a:rPr lang="en-US" dirty="0">
                          <a:effectLst/>
                        </a:rPr>
                        <a:t>week 10</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r>
                        <a:rPr lang="en-US" dirty="0">
                          <a:effectLst/>
                        </a:rPr>
                        <a:t>report</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219387887"/>
                  </a:ext>
                </a:extLst>
              </a:tr>
            </a:tbl>
          </a:graphicData>
        </a:graphic>
      </p:graphicFrame>
    </p:spTree>
    <p:extLst>
      <p:ext uri="{BB962C8B-B14F-4D97-AF65-F5344CB8AC3E}">
        <p14:creationId xmlns:p14="http://schemas.microsoft.com/office/powerpoint/2010/main" val="10530214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Image result for Thank You. Size: 206 x 206. Source: www.vecteezy.com">
            <a:extLst>
              <a:ext uri="{FF2B5EF4-FFF2-40B4-BE49-F238E27FC236}">
                <a16:creationId xmlns:a16="http://schemas.microsoft.com/office/drawing/2014/main" id="{3BFC13F4-D67A-49E5-64E0-C8CD8B93C8D9}"/>
              </a:ext>
            </a:extLst>
          </p:cNvPr>
          <p:cNvPicPr>
            <a:picLocks noChangeAspect="1"/>
          </p:cNvPicPr>
          <p:nvPr/>
        </p:nvPicPr>
        <p:blipFill rotWithShape="1">
          <a:blip r:embed="rId2"/>
          <a:srcRect t="12705" r="-1" b="4761"/>
          <a:stretch/>
        </p:blipFill>
        <p:spPr>
          <a:xfrm>
            <a:off x="3882570" y="10"/>
            <a:ext cx="8309429" cy="6857990"/>
          </a:xfrm>
          <a:custGeom>
            <a:avLst/>
            <a:gdLst/>
            <a:ahLst/>
            <a:cxnLst/>
            <a:rect l="l" t="t" r="r" b="b"/>
            <a:pathLst>
              <a:path w="12192000" h="6858000">
                <a:moveTo>
                  <a:pt x="0" y="0"/>
                </a:moveTo>
                <a:lnTo>
                  <a:pt x="12192000" y="0"/>
                </a:lnTo>
                <a:lnTo>
                  <a:pt x="12192000" y="6858000"/>
                </a:lnTo>
                <a:lnTo>
                  <a:pt x="0" y="6858000"/>
                </a:lnTo>
                <a:close/>
              </a:path>
            </a:pathLst>
          </a:custGeom>
        </p:spPr>
      </p:pic>
      <p:grpSp>
        <p:nvGrpSpPr>
          <p:cNvPr id="9" name="Group 8">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10" name="Freeform: Shape 9">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oup 10">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12" name="Group 11">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6" name="Freeform: Shape 15">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3" name="Group 12">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3">
                  <a:alphaModFix amt="57000"/>
                </a:blip>
                <a:tile tx="0" ty="0" sx="100000" sy="100000" flip="none" algn="tl"/>
              </a:blipFill>
              <a:effectLst/>
            </p:grpSpPr>
            <p:sp>
              <p:nvSpPr>
                <p:cNvPr id="14" name="Freeform: Shape 13">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Tree>
    <p:extLst>
      <p:ext uri="{BB962C8B-B14F-4D97-AF65-F5344CB8AC3E}">
        <p14:creationId xmlns:p14="http://schemas.microsoft.com/office/powerpoint/2010/main" val="1067538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140A8-78C4-B785-E60C-3257F65608D4}"/>
              </a:ext>
            </a:extLst>
          </p:cNvPr>
          <p:cNvSpPr>
            <a:spLocks noGrp="1"/>
          </p:cNvSpPr>
          <p:nvPr>
            <p:ph type="title"/>
          </p:nvPr>
        </p:nvSpPr>
        <p:spPr/>
        <p:txBody>
          <a:bodyPr/>
          <a:lstStyle/>
          <a:p>
            <a:r>
              <a:rPr lang="en-US">
                <a:latin typeface="Calibri"/>
                <a:cs typeface="Calibri"/>
              </a:rPr>
              <a:t>Problem statement</a:t>
            </a:r>
          </a:p>
        </p:txBody>
      </p:sp>
      <p:sp>
        <p:nvSpPr>
          <p:cNvPr id="3" name="Content Placeholder 2">
            <a:extLst>
              <a:ext uri="{FF2B5EF4-FFF2-40B4-BE49-F238E27FC236}">
                <a16:creationId xmlns:a16="http://schemas.microsoft.com/office/drawing/2014/main" id="{34E8A5FF-8468-9744-C188-CA73024F7D49}"/>
              </a:ext>
            </a:extLst>
          </p:cNvPr>
          <p:cNvSpPr>
            <a:spLocks noGrp="1"/>
          </p:cNvSpPr>
          <p:nvPr>
            <p:ph idx="1"/>
          </p:nvPr>
        </p:nvSpPr>
        <p:spPr/>
        <p:txBody>
          <a:bodyPr vert="horz" lIns="91440" tIns="45720" rIns="91440" bIns="45720" rtlCol="0" anchor="t">
            <a:normAutofit/>
          </a:bodyPr>
          <a:lstStyle/>
          <a:p>
            <a:r>
              <a:rPr lang="en-US" sz="2000">
                <a:latin typeface="Calibri"/>
                <a:ea typeface="+mn-lt"/>
                <a:cs typeface="+mn-lt"/>
              </a:rPr>
              <a:t>Develop an automated sports celebrity recognition system that utilizes advanced computer vision and machine learning techniques to accurately classify images.</a:t>
            </a:r>
          </a:p>
          <a:p>
            <a:r>
              <a:rPr lang="en-US" sz="2000">
                <a:ea typeface="+mn-lt"/>
                <a:cs typeface="+mn-lt"/>
              </a:rPr>
              <a:t>The goal is to enhance data preprocessing, optimize model performance, and create a user-friendly web application for real-time image prediction and identification.</a:t>
            </a:r>
            <a:endParaRPr lang="en-US" sz="2000">
              <a:latin typeface="Calibri"/>
              <a:cs typeface="Calibri"/>
            </a:endParaRPr>
          </a:p>
        </p:txBody>
      </p:sp>
    </p:spTree>
    <p:extLst>
      <p:ext uri="{BB962C8B-B14F-4D97-AF65-F5344CB8AC3E}">
        <p14:creationId xmlns:p14="http://schemas.microsoft.com/office/powerpoint/2010/main" val="3015407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E31EB-8FA6-FD6D-6359-53170C186DA2}"/>
              </a:ext>
            </a:extLst>
          </p:cNvPr>
          <p:cNvSpPr>
            <a:spLocks noGrp="1"/>
          </p:cNvSpPr>
          <p:nvPr>
            <p:ph type="title"/>
          </p:nvPr>
        </p:nvSpPr>
        <p:spPr/>
        <p:txBody>
          <a:bodyPr/>
          <a:lstStyle/>
          <a:p>
            <a:r>
              <a:rPr lang="en-US">
                <a:latin typeface="Calibri"/>
                <a:cs typeface="Calibri"/>
              </a:rPr>
              <a:t>Objectives</a:t>
            </a:r>
          </a:p>
        </p:txBody>
      </p:sp>
      <p:sp>
        <p:nvSpPr>
          <p:cNvPr id="3" name="Content Placeholder 2">
            <a:extLst>
              <a:ext uri="{FF2B5EF4-FFF2-40B4-BE49-F238E27FC236}">
                <a16:creationId xmlns:a16="http://schemas.microsoft.com/office/drawing/2014/main" id="{E7ED88FA-63AC-7924-74C6-421DF28475D8}"/>
              </a:ext>
            </a:extLst>
          </p:cNvPr>
          <p:cNvSpPr>
            <a:spLocks noGrp="1"/>
          </p:cNvSpPr>
          <p:nvPr>
            <p:ph idx="1"/>
          </p:nvPr>
        </p:nvSpPr>
        <p:spPr/>
        <p:txBody>
          <a:bodyPr vert="horz" lIns="91440" tIns="45720" rIns="91440" bIns="45720" rtlCol="0" anchor="t">
            <a:normAutofit/>
          </a:bodyPr>
          <a:lstStyle/>
          <a:p>
            <a:pPr marL="457200" indent="-457200">
              <a:buAutoNum type="arabicParenR"/>
            </a:pPr>
            <a:r>
              <a:rPr lang="en-US" sz="2000" b="1">
                <a:latin typeface="Calibri"/>
                <a:ea typeface="+mn-lt"/>
                <a:cs typeface="+mn-lt"/>
              </a:rPr>
              <a:t>Image Preprocessing:</a:t>
            </a:r>
            <a:r>
              <a:rPr lang="en-US" sz="2000">
                <a:latin typeface="Calibri"/>
                <a:ea typeface="+mn-lt"/>
                <a:cs typeface="+mn-lt"/>
              </a:rPr>
              <a:t> Implement robust image preprocessing techniques, including resizing, normalizing, and augmenting, to enhance the quality and diversity of the training dataset.</a:t>
            </a:r>
            <a:endParaRPr lang="en-US" sz="2000">
              <a:latin typeface="Calibri"/>
              <a:cs typeface="Calibri"/>
            </a:endParaRPr>
          </a:p>
          <a:p>
            <a:pPr marL="457200" indent="-457200">
              <a:buAutoNum type="arabicParenR"/>
            </a:pPr>
            <a:r>
              <a:rPr lang="en-US" sz="2000" b="1">
                <a:latin typeface="Calibri"/>
                <a:ea typeface="+mn-lt"/>
                <a:cs typeface="+mn-lt"/>
              </a:rPr>
              <a:t>Model Training and Optimization:</a:t>
            </a:r>
            <a:r>
              <a:rPr lang="en-US" sz="2000">
                <a:latin typeface="Calibri"/>
                <a:ea typeface="+mn-lt"/>
                <a:cs typeface="+mn-lt"/>
              </a:rPr>
              <a:t> Experiment with and fine-tune multiple machine learning models, such as SVM, Random Forest, and Logistic Regression, to determine the best-performing model for sports celebrity image classification.</a:t>
            </a:r>
            <a:endParaRPr lang="en-US" sz="2000">
              <a:latin typeface="Calibri"/>
              <a:cs typeface="Calibri"/>
            </a:endParaRPr>
          </a:p>
          <a:p>
            <a:pPr marL="457200" indent="-457200">
              <a:buAutoNum type="arabicParenR"/>
            </a:pPr>
            <a:r>
              <a:rPr lang="en-US" sz="2000" b="1">
                <a:latin typeface="Calibri"/>
                <a:ea typeface="+mn-lt"/>
                <a:cs typeface="+mn-lt"/>
              </a:rPr>
              <a:t>Performance Evaluation:</a:t>
            </a:r>
            <a:r>
              <a:rPr lang="en-US" sz="2000">
                <a:latin typeface="Calibri"/>
                <a:ea typeface="+mn-lt"/>
                <a:cs typeface="+mn-lt"/>
              </a:rPr>
              <a:t> Conduct thorough evaluation of the trained models using appropriate performance metrics to ensure high accuracy and reliability in predictions.</a:t>
            </a:r>
            <a:endParaRPr lang="en-US" sz="2000">
              <a:latin typeface="Calibri"/>
              <a:cs typeface="Calibri"/>
            </a:endParaRPr>
          </a:p>
          <a:p>
            <a:pPr marL="457200" indent="-457200">
              <a:buAutoNum type="arabicParenR"/>
            </a:pPr>
            <a:r>
              <a:rPr lang="en-US" sz="2000" b="1">
                <a:latin typeface="Calibri"/>
                <a:ea typeface="+mn-lt"/>
                <a:cs typeface="+mn-lt"/>
              </a:rPr>
              <a:t>Real-Time Prediction:</a:t>
            </a:r>
            <a:r>
              <a:rPr lang="en-US" sz="2000">
                <a:latin typeface="Calibri"/>
                <a:ea typeface="+mn-lt"/>
                <a:cs typeface="+mn-lt"/>
              </a:rPr>
              <a:t> Develop a user-friendly web application using Flask that allows users to upload images and receive real-time predictions of the sports celebrity depicted in the image.</a:t>
            </a:r>
            <a:endParaRPr lang="en-US" sz="2000">
              <a:latin typeface="Calibri"/>
              <a:cs typeface="Calibri"/>
            </a:endParaRPr>
          </a:p>
          <a:p>
            <a:pPr marL="457200" indent="-457200">
              <a:buAutoNum type="arabicParenR"/>
            </a:pPr>
            <a:r>
              <a:rPr lang="en-US" sz="2000" b="1">
                <a:latin typeface="Calibri"/>
                <a:ea typeface="+mn-lt"/>
                <a:cs typeface="+mn-lt"/>
              </a:rPr>
              <a:t>Seamless Integration:</a:t>
            </a:r>
            <a:r>
              <a:rPr lang="en-US" sz="2000">
                <a:latin typeface="Calibri"/>
                <a:ea typeface="+mn-lt"/>
                <a:cs typeface="+mn-lt"/>
              </a:rPr>
              <a:t> Ensure a seamless integration of computer vision, machine learning, and web development to provide an interactive and efficient user experience.</a:t>
            </a:r>
            <a:endParaRPr lang="en-US" sz="2000">
              <a:latin typeface="Calibri"/>
              <a:cs typeface="Calibri"/>
            </a:endParaRPr>
          </a:p>
          <a:p>
            <a:pPr marL="457200" indent="-457200">
              <a:buAutoNum type="arabicParenR"/>
            </a:pPr>
            <a:endParaRPr lang="en-US" sz="2000">
              <a:latin typeface="Calibri"/>
              <a:cs typeface="Calibri"/>
            </a:endParaRPr>
          </a:p>
        </p:txBody>
      </p:sp>
    </p:spTree>
    <p:extLst>
      <p:ext uri="{BB962C8B-B14F-4D97-AF65-F5344CB8AC3E}">
        <p14:creationId xmlns:p14="http://schemas.microsoft.com/office/powerpoint/2010/main" val="2047931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659C9A-3A19-A59E-91AE-5FA6C446ED51}"/>
              </a:ext>
            </a:extLst>
          </p:cNvPr>
          <p:cNvSpPr>
            <a:spLocks noGrp="1"/>
          </p:cNvSpPr>
          <p:nvPr>
            <p:ph type="title"/>
          </p:nvPr>
        </p:nvSpPr>
        <p:spPr>
          <a:xfrm>
            <a:off x="645064" y="525982"/>
            <a:ext cx="4282983" cy="1200361"/>
          </a:xfrm>
        </p:spPr>
        <p:txBody>
          <a:bodyPr anchor="b">
            <a:noAutofit/>
          </a:bodyPr>
          <a:lstStyle/>
          <a:p>
            <a:r>
              <a:rPr lang="en-US" sz="4000">
                <a:latin typeface="Calibri"/>
                <a:cs typeface="Calibri"/>
              </a:rPr>
              <a:t>Dataset description</a:t>
            </a:r>
          </a:p>
        </p:txBody>
      </p:sp>
      <p:sp>
        <p:nvSpPr>
          <p:cNvPr id="13" name="Rectangle 1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B53DAB06-A578-09F9-11F3-82F46F2C4D6C}"/>
              </a:ext>
            </a:extLst>
          </p:cNvPr>
          <p:cNvSpPr>
            <a:spLocks noGrp="1"/>
          </p:cNvSpPr>
          <p:nvPr>
            <p:ph idx="1"/>
          </p:nvPr>
        </p:nvSpPr>
        <p:spPr>
          <a:xfrm>
            <a:off x="645066" y="2031101"/>
            <a:ext cx="4282984" cy="3511943"/>
          </a:xfrm>
        </p:spPr>
        <p:txBody>
          <a:bodyPr anchor="ctr">
            <a:normAutofit/>
          </a:bodyPr>
          <a:lstStyle/>
          <a:p>
            <a:r>
              <a:rPr lang="en-US" sz="2000">
                <a:latin typeface="Calibri"/>
                <a:cs typeface="Calibri"/>
              </a:rPr>
              <a:t>The dataset is taken from:</a:t>
            </a:r>
          </a:p>
          <a:p>
            <a:pPr lvl="1">
              <a:buFont typeface="Courier New" panose="020B0604020202020204" pitchFamily="34" charset="0"/>
              <a:buChar char="o"/>
            </a:pPr>
            <a:r>
              <a:rPr lang="en-US" sz="2000" err="1">
                <a:latin typeface="Calibri"/>
                <a:cs typeface="Calibri"/>
              </a:rPr>
              <a:t>kaggle</a:t>
            </a:r>
            <a:r>
              <a:rPr lang="en-US" sz="2000">
                <a:latin typeface="Calibri"/>
                <a:cs typeface="Calibri"/>
              </a:rPr>
              <a:t> and </a:t>
            </a:r>
          </a:p>
          <a:p>
            <a:pPr lvl="1">
              <a:buFont typeface="Courier New" panose="020B0604020202020204" pitchFamily="34" charset="0"/>
              <a:buChar char="o"/>
            </a:pPr>
            <a:r>
              <a:rPr lang="en-US" sz="2000">
                <a:latin typeface="Calibri"/>
                <a:cs typeface="Calibri"/>
              </a:rPr>
              <a:t>other </a:t>
            </a:r>
            <a:r>
              <a:rPr lang="en-US" sz="2000" err="1">
                <a:latin typeface="Calibri"/>
                <a:cs typeface="Calibri"/>
              </a:rPr>
              <a:t>resourses</a:t>
            </a:r>
            <a:endParaRPr lang="en-US" sz="2000">
              <a:latin typeface="Calibri"/>
              <a:cs typeface="Calibri"/>
            </a:endParaRPr>
          </a:p>
        </p:txBody>
      </p:sp>
      <p:sp>
        <p:nvSpPr>
          <p:cNvPr id="15" name="Rectangle 1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group of people in circles&#10;&#10;Description automatically generated">
            <a:extLst>
              <a:ext uri="{FF2B5EF4-FFF2-40B4-BE49-F238E27FC236}">
                <a16:creationId xmlns:a16="http://schemas.microsoft.com/office/drawing/2014/main" id="{806B07B1-7A59-91A0-DB4D-833C58E02EBD}"/>
              </a:ext>
            </a:extLst>
          </p:cNvPr>
          <p:cNvPicPr>
            <a:picLocks noChangeAspect="1"/>
          </p:cNvPicPr>
          <p:nvPr/>
        </p:nvPicPr>
        <p:blipFill>
          <a:blip r:embed="rId2"/>
          <a:stretch>
            <a:fillRect/>
          </a:stretch>
        </p:blipFill>
        <p:spPr>
          <a:xfrm>
            <a:off x="5987738" y="1525669"/>
            <a:ext cx="5628018" cy="3573791"/>
          </a:xfrm>
          <a:prstGeom prst="rect">
            <a:avLst/>
          </a:prstGeom>
        </p:spPr>
      </p:pic>
    </p:spTree>
    <p:extLst>
      <p:ext uri="{BB962C8B-B14F-4D97-AF65-F5344CB8AC3E}">
        <p14:creationId xmlns:p14="http://schemas.microsoft.com/office/powerpoint/2010/main" val="1290860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AA8ABB-E28C-4BD6-B2CD-376882E92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3809C2-B2BE-CD03-437C-F60D3B96F29B}"/>
              </a:ext>
            </a:extLst>
          </p:cNvPr>
          <p:cNvSpPr>
            <a:spLocks noGrp="1"/>
          </p:cNvSpPr>
          <p:nvPr>
            <p:ph type="title"/>
          </p:nvPr>
        </p:nvSpPr>
        <p:spPr>
          <a:xfrm>
            <a:off x="8763604" y="711481"/>
            <a:ext cx="3100928" cy="3704790"/>
          </a:xfrm>
        </p:spPr>
        <p:txBody>
          <a:bodyPr vert="horz" lIns="91440" tIns="45720" rIns="91440" bIns="45720" rtlCol="0" anchor="b">
            <a:normAutofit/>
          </a:bodyPr>
          <a:lstStyle/>
          <a:p>
            <a:r>
              <a:rPr lang="en-US" sz="3600" b="1">
                <a:latin typeface="Calibri"/>
                <a:ea typeface="Calibri"/>
                <a:cs typeface="Calibri"/>
              </a:rPr>
              <a:t>GrayScaling</a:t>
            </a:r>
            <a:r>
              <a:rPr lang="en-US" sz="3600" b="1" kern="1200">
                <a:latin typeface="Calibri"/>
                <a:ea typeface="Calibri"/>
                <a:cs typeface="Calibri"/>
              </a:rPr>
              <a:t> of</a:t>
            </a:r>
            <a:r>
              <a:rPr lang="en-US" sz="3600" b="1">
                <a:latin typeface="Calibri"/>
                <a:ea typeface="Calibri"/>
                <a:cs typeface="Calibri"/>
              </a:rPr>
              <a:t> </a:t>
            </a:r>
            <a:r>
              <a:rPr lang="en-US" sz="3600" b="1" kern="1200">
                <a:latin typeface="Calibri"/>
                <a:ea typeface="Calibri"/>
                <a:cs typeface="Calibri"/>
              </a:rPr>
              <a:t>Image</a:t>
            </a:r>
            <a:br>
              <a:rPr lang="en-US"/>
            </a:br>
            <a:br>
              <a:rPr lang="en-US"/>
            </a:br>
            <a:r>
              <a:rPr lang="en-US" sz="2000">
                <a:latin typeface="Calibri"/>
                <a:ea typeface="+mj-lt"/>
                <a:cs typeface="+mj-lt"/>
              </a:rPr>
              <a:t>converting an image from color to grayscale.</a:t>
            </a:r>
            <a:endParaRPr lang="en-US" sz="2000" kern="1200">
              <a:latin typeface="Aptos Display"/>
            </a:endParaRPr>
          </a:p>
        </p:txBody>
      </p:sp>
      <p:grpSp>
        <p:nvGrpSpPr>
          <p:cNvPr id="12" name="Group 11">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184" y="1"/>
            <a:ext cx="2446384" cy="5777808"/>
            <a:chOff x="329184" y="1"/>
            <a:chExt cx="524256" cy="5777808"/>
          </a:xfrm>
        </p:grpSpPr>
        <p:cxnSp>
          <p:nvCxnSpPr>
            <p:cNvPr id="13" name="Straight Connector 12">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23" y="679731"/>
            <a:ext cx="7682293" cy="56628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wearing a suit and tie&#10;&#10;Description automatically generated">
            <a:extLst>
              <a:ext uri="{FF2B5EF4-FFF2-40B4-BE49-F238E27FC236}">
                <a16:creationId xmlns:a16="http://schemas.microsoft.com/office/drawing/2014/main" id="{E4EB2583-8FB8-CF48-28B9-438E90F13BAB}"/>
              </a:ext>
            </a:extLst>
          </p:cNvPr>
          <p:cNvPicPr>
            <a:picLocks noChangeAspect="1"/>
          </p:cNvPicPr>
          <p:nvPr/>
        </p:nvPicPr>
        <p:blipFill rotWithShape="1">
          <a:blip r:embed="rId2"/>
          <a:srcRect r="-1" b="8243"/>
          <a:stretch/>
        </p:blipFill>
        <p:spPr>
          <a:xfrm>
            <a:off x="4732279" y="993402"/>
            <a:ext cx="3161031" cy="4783153"/>
          </a:xfrm>
          <a:prstGeom prst="rect">
            <a:avLst/>
          </a:prstGeom>
        </p:spPr>
      </p:pic>
      <p:pic>
        <p:nvPicPr>
          <p:cNvPr id="4" name="Content Placeholder 3" descr="A person with beard and mustache wearing a suit and tie&#10;&#10;Description automatically generated">
            <a:extLst>
              <a:ext uri="{FF2B5EF4-FFF2-40B4-BE49-F238E27FC236}">
                <a16:creationId xmlns:a16="http://schemas.microsoft.com/office/drawing/2014/main" id="{BEEF70F2-3823-4C30-C507-91235B5A68DA}"/>
              </a:ext>
            </a:extLst>
          </p:cNvPr>
          <p:cNvPicPr>
            <a:picLocks noGrp="1" noChangeAspect="1"/>
          </p:cNvPicPr>
          <p:nvPr>
            <p:ph idx="1"/>
          </p:nvPr>
        </p:nvPicPr>
        <p:blipFill rotWithShape="1">
          <a:blip r:embed="rId3"/>
          <a:srcRect l="1001" r="1" b="1"/>
          <a:stretch/>
        </p:blipFill>
        <p:spPr>
          <a:xfrm>
            <a:off x="693722" y="707652"/>
            <a:ext cx="3637280" cy="5439318"/>
          </a:xfrm>
          <a:prstGeom prst="rect">
            <a:avLst/>
          </a:prstGeom>
        </p:spPr>
      </p:pic>
    </p:spTree>
    <p:extLst>
      <p:ext uri="{BB962C8B-B14F-4D97-AF65-F5344CB8AC3E}">
        <p14:creationId xmlns:p14="http://schemas.microsoft.com/office/powerpoint/2010/main" val="3898698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DBEB0A-2F5E-564C-E7DA-688E6FEFD5E2}"/>
              </a:ext>
            </a:extLst>
          </p:cNvPr>
          <p:cNvSpPr>
            <a:spLocks noGrp="1"/>
          </p:cNvSpPr>
          <p:nvPr>
            <p:ph type="title"/>
          </p:nvPr>
        </p:nvSpPr>
        <p:spPr>
          <a:xfrm>
            <a:off x="572493" y="238539"/>
            <a:ext cx="11018520" cy="1434415"/>
          </a:xfrm>
        </p:spPr>
        <p:txBody>
          <a:bodyPr anchor="b">
            <a:normAutofit/>
          </a:bodyPr>
          <a:lstStyle/>
          <a:p>
            <a:r>
              <a:rPr lang="en-US" sz="5400">
                <a:latin typeface="Calibri"/>
                <a:cs typeface="Calibri"/>
              </a:rPr>
              <a:t>Haar-Cascades</a:t>
            </a:r>
            <a:endParaRPr lang="en-US" sz="5400"/>
          </a:p>
        </p:txBody>
      </p:sp>
      <p:sp>
        <p:nvSpPr>
          <p:cNvPr id="4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ontent Placeholder 2">
            <a:extLst>
              <a:ext uri="{FF2B5EF4-FFF2-40B4-BE49-F238E27FC236}">
                <a16:creationId xmlns:a16="http://schemas.microsoft.com/office/drawing/2014/main" id="{D172F158-F7FC-96CE-AF77-D9473826D2AF}"/>
              </a:ext>
            </a:extLst>
          </p:cNvPr>
          <p:cNvSpPr>
            <a:spLocks noGrp="1"/>
          </p:cNvSpPr>
          <p:nvPr>
            <p:ph idx="1"/>
          </p:nvPr>
        </p:nvSpPr>
        <p:spPr>
          <a:xfrm>
            <a:off x="572493" y="2071316"/>
            <a:ext cx="6713552" cy="4119172"/>
          </a:xfrm>
        </p:spPr>
        <p:txBody>
          <a:bodyPr vert="horz" lIns="91440" tIns="45720" rIns="91440" bIns="45720" rtlCol="0" anchor="t">
            <a:normAutofit/>
          </a:bodyPr>
          <a:lstStyle/>
          <a:p>
            <a:r>
              <a:rPr lang="en-US" sz="2000">
                <a:latin typeface="Calibri"/>
                <a:ea typeface="+mn-lt"/>
                <a:cs typeface="+mn-lt"/>
              </a:rPr>
              <a:t>Haar cascades are used for detecting faces, eyes, and various objects in images.</a:t>
            </a:r>
            <a:endParaRPr lang="en-US" sz="2000">
              <a:latin typeface="Calibri"/>
              <a:cs typeface="Calibri"/>
            </a:endParaRPr>
          </a:p>
          <a:p>
            <a:r>
              <a:rPr lang="en-US" sz="2000">
                <a:latin typeface="Calibri"/>
                <a:ea typeface="+mn-lt"/>
                <a:cs typeface="+mn-lt"/>
              </a:rPr>
              <a:t> This method is highly efficient in identifying specific features within an image, making it ideal for tasks requiring precise object recognition. </a:t>
            </a:r>
          </a:p>
          <a:p>
            <a:r>
              <a:rPr lang="en-US" sz="2000">
                <a:latin typeface="Calibri"/>
                <a:ea typeface="+mn-lt"/>
                <a:cs typeface="+mn-lt"/>
              </a:rPr>
              <a:t>By employing Haar cascades, we can accurately detect and focus on regions of interest, which significantly improves the quality and relevance of the data used for training our machine learning models.</a:t>
            </a:r>
          </a:p>
          <a:p>
            <a:r>
              <a:rPr lang="en-US" sz="2000">
                <a:latin typeface="Calibri"/>
                <a:ea typeface="+mn-lt"/>
                <a:cs typeface="+mn-lt"/>
              </a:rPr>
              <a:t>Additionally, Haar cascades are widely utilized due to their robustness and speed, making them suitable for real-time applications.</a:t>
            </a:r>
            <a:endParaRPr lang="en-US" sz="2000">
              <a:latin typeface="Calibri"/>
              <a:cs typeface="Calibri"/>
            </a:endParaRPr>
          </a:p>
        </p:txBody>
      </p:sp>
      <p:pic>
        <p:nvPicPr>
          <p:cNvPr id="19" name="Picture 18" descr="Car Detection using OpenCV - YouTube">
            <a:extLst>
              <a:ext uri="{FF2B5EF4-FFF2-40B4-BE49-F238E27FC236}">
                <a16:creationId xmlns:a16="http://schemas.microsoft.com/office/drawing/2014/main" id="{ACC9DCC7-7FBF-31BF-5BA6-F76F3083F5E2}"/>
              </a:ext>
            </a:extLst>
          </p:cNvPr>
          <p:cNvPicPr>
            <a:picLocks noChangeAspect="1"/>
          </p:cNvPicPr>
          <p:nvPr/>
        </p:nvPicPr>
        <p:blipFill rotWithShape="1">
          <a:blip r:embed="rId2"/>
          <a:srcRect l="8359" r="19486" b="-2"/>
          <a:stretch/>
        </p:blipFill>
        <p:spPr>
          <a:xfrm>
            <a:off x="7675658" y="2093976"/>
            <a:ext cx="3941064" cy="4096512"/>
          </a:xfrm>
          <a:prstGeom prst="rect">
            <a:avLst/>
          </a:prstGeom>
        </p:spPr>
      </p:pic>
    </p:spTree>
    <p:extLst>
      <p:ext uri="{BB962C8B-B14F-4D97-AF65-F5344CB8AC3E}">
        <p14:creationId xmlns:p14="http://schemas.microsoft.com/office/powerpoint/2010/main" val="3557247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1" name="Rectangle 200">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3" name="Group 202">
            <a:extLst>
              <a:ext uri="{FF2B5EF4-FFF2-40B4-BE49-F238E27FC236}">
                <a16:creationId xmlns:a16="http://schemas.microsoft.com/office/drawing/2014/main" id="{042BC7E5-76DB-4826-8C07-4A49B6353F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479558"/>
            <a:ext cx="1861854" cy="717514"/>
            <a:chOff x="0" y="1479558"/>
            <a:chExt cx="1861854" cy="717514"/>
          </a:xfrm>
          <a:solidFill>
            <a:schemeClr val="bg1"/>
          </a:solidFill>
        </p:grpSpPr>
        <p:sp>
          <p:nvSpPr>
            <p:cNvPr id="204" name="Freeform: Shape 203">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05" name="Freeform: Shape 204">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207" name="Freeform: Shape 206">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8992" y="-34538"/>
            <a:ext cx="6655405" cy="633547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Freeform: Shape 208">
            <a:extLst>
              <a:ext uri="{FF2B5EF4-FFF2-40B4-BE49-F238E27FC236}">
                <a16:creationId xmlns:a16="http://schemas.microsoft.com/office/drawing/2014/main" id="{2B06059C-C357-4011-82B9-9C01063013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5194" y="-23905"/>
            <a:ext cx="6705251" cy="6318526"/>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Freeform: Shape 210">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6886" y="-23905"/>
            <a:ext cx="6705251" cy="6215019"/>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3112B8-FAA0-3306-D26D-6C127A4FE139}"/>
              </a:ext>
            </a:extLst>
          </p:cNvPr>
          <p:cNvSpPr>
            <a:spLocks noGrp="1"/>
          </p:cNvSpPr>
          <p:nvPr>
            <p:ph type="title"/>
          </p:nvPr>
        </p:nvSpPr>
        <p:spPr>
          <a:xfrm>
            <a:off x="2093726" y="923361"/>
            <a:ext cx="6092890" cy="3011190"/>
          </a:xfrm>
        </p:spPr>
        <p:txBody>
          <a:bodyPr vert="horz" lIns="91440" tIns="45720" rIns="91440" bIns="45720" rtlCol="0" anchor="b">
            <a:normAutofit/>
          </a:bodyPr>
          <a:lstStyle/>
          <a:p>
            <a:pPr algn="ctr"/>
            <a:r>
              <a:rPr lang="en-US" sz="5000" kern="1200">
                <a:solidFill>
                  <a:schemeClr val="bg1"/>
                </a:solidFill>
                <a:latin typeface="+mj-lt"/>
                <a:ea typeface="+mj-ea"/>
                <a:cs typeface="+mj-cs"/>
              </a:rPr>
              <a:t>Why I have used only Haar-cascade but not CNN</a:t>
            </a:r>
            <a:r>
              <a:rPr lang="en-US" sz="5000">
                <a:solidFill>
                  <a:schemeClr val="bg1"/>
                </a:solidFill>
              </a:rPr>
              <a:t>??</a:t>
            </a:r>
            <a:endParaRPr lang="en-US" sz="5000" kern="1200">
              <a:solidFill>
                <a:schemeClr val="bg1"/>
              </a:solidFill>
              <a:latin typeface="+mj-lt"/>
              <a:ea typeface="+mj-ea"/>
              <a:cs typeface="+mj-cs"/>
            </a:endParaRPr>
          </a:p>
        </p:txBody>
      </p:sp>
      <p:sp>
        <p:nvSpPr>
          <p:cNvPr id="213"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5" name="Graphic 212">
            <a:extLst>
              <a:ext uri="{FF2B5EF4-FFF2-40B4-BE49-F238E27FC236}">
                <a16:creationId xmlns:a16="http://schemas.microsoft.com/office/drawing/2014/main" id="{218E095B-4870-4AD5-9C41-C16D59523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17"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83101" y="3578317"/>
            <a:ext cx="1054466" cy="469689"/>
            <a:chOff x="9841624" y="4115729"/>
            <a:chExt cx="602169" cy="268223"/>
          </a:xfrm>
          <a:solidFill>
            <a:schemeClr val="bg1"/>
          </a:solidFill>
        </p:grpSpPr>
        <p:sp>
          <p:nvSpPr>
            <p:cNvPr id="218" name="Freeform: Shape 217">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24" name="Oval 223">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6" name="Oval 225">
            <a:extLst>
              <a:ext uri="{FF2B5EF4-FFF2-40B4-BE49-F238E27FC236}">
                <a16:creationId xmlns:a16="http://schemas.microsoft.com/office/drawing/2014/main" id="{BE8CB2F0-2F5A-4EBD-B214-E0309C31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8" name="Freeform: Shape 227">
            <a:extLst>
              <a:ext uri="{FF2B5EF4-FFF2-40B4-BE49-F238E27FC236}">
                <a16:creationId xmlns:a16="http://schemas.microsoft.com/office/drawing/2014/main" id="{FFD3887D-244B-4EC4-9208-E304984C5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0" name="Freeform: Shape 229">
            <a:extLst>
              <a:ext uri="{FF2B5EF4-FFF2-40B4-BE49-F238E27FC236}">
                <a16:creationId xmlns:a16="http://schemas.microsoft.com/office/drawing/2014/main" id="{97224C31-855E-4593-8A58-5B2B0CC4F5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254719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891FC-8E80-3FD4-D8A7-40C33EDED2EF}"/>
              </a:ext>
            </a:extLst>
          </p:cNvPr>
          <p:cNvSpPr>
            <a:spLocks noGrp="1"/>
          </p:cNvSpPr>
          <p:nvPr>
            <p:ph type="title"/>
          </p:nvPr>
        </p:nvSpPr>
        <p:spPr/>
        <p:txBody>
          <a:bodyPr/>
          <a:lstStyle/>
          <a:p>
            <a:r>
              <a:rPr lang="en-US">
                <a:latin typeface="Calibri"/>
                <a:cs typeface="Calibri"/>
              </a:rPr>
              <a:t>Why not??</a:t>
            </a:r>
          </a:p>
        </p:txBody>
      </p:sp>
      <p:sp>
        <p:nvSpPr>
          <p:cNvPr id="3" name="Content Placeholder 2">
            <a:extLst>
              <a:ext uri="{FF2B5EF4-FFF2-40B4-BE49-F238E27FC236}">
                <a16:creationId xmlns:a16="http://schemas.microsoft.com/office/drawing/2014/main" id="{7D7565BA-BF3D-3D19-9249-E87390D67CEC}"/>
              </a:ext>
            </a:extLst>
          </p:cNvPr>
          <p:cNvSpPr>
            <a:spLocks noGrp="1"/>
          </p:cNvSpPr>
          <p:nvPr>
            <p:ph idx="1"/>
          </p:nvPr>
        </p:nvSpPr>
        <p:spPr/>
        <p:txBody>
          <a:bodyPr vert="horz" lIns="91440" tIns="45720" rIns="91440" bIns="45720" rtlCol="0" anchor="t">
            <a:normAutofit/>
          </a:bodyPr>
          <a:lstStyle/>
          <a:p>
            <a:pPr marL="0" indent="0">
              <a:buNone/>
            </a:pPr>
            <a:r>
              <a:rPr lang="en-US">
                <a:latin typeface="Calibri"/>
                <a:ea typeface="+mn-lt"/>
                <a:cs typeface="+mn-lt"/>
              </a:rPr>
              <a:t>I chose to use Haar cascades over CNNs for the initial face and eye detection stage primarily due to the following reasons:</a:t>
            </a:r>
          </a:p>
          <a:p>
            <a:pPr marL="457200" indent="-457200"/>
            <a:r>
              <a:rPr lang="en-US">
                <a:latin typeface="Calibri"/>
                <a:cs typeface="Calibri"/>
              </a:rPr>
              <a:t>Speed and Effciency</a:t>
            </a:r>
            <a:endParaRPr lang="en-US">
              <a:latin typeface="Calibri"/>
              <a:ea typeface="Calibri"/>
              <a:cs typeface="Calibri"/>
            </a:endParaRPr>
          </a:p>
          <a:p>
            <a:pPr marL="457200" indent="-457200"/>
            <a:r>
              <a:rPr lang="en-US">
                <a:latin typeface="Calibri"/>
                <a:cs typeface="Calibri"/>
              </a:rPr>
              <a:t>Simplicity</a:t>
            </a:r>
          </a:p>
          <a:p>
            <a:pPr marL="457200" indent="-457200"/>
            <a:r>
              <a:rPr lang="en-US">
                <a:latin typeface="Calibri"/>
                <a:cs typeface="Calibri"/>
              </a:rPr>
              <a:t>Resource Management</a:t>
            </a:r>
          </a:p>
          <a:p>
            <a:pPr marL="457200" indent="-457200"/>
            <a:r>
              <a:rPr lang="en-US">
                <a:latin typeface="Calibri"/>
                <a:cs typeface="Calibri"/>
              </a:rPr>
              <a:t>Historical performance</a:t>
            </a:r>
          </a:p>
          <a:p>
            <a:pPr marL="0" indent="0">
              <a:buNone/>
            </a:pPr>
            <a:r>
              <a:rPr lang="en-US">
                <a:latin typeface="Calibri"/>
                <a:cs typeface="Calibri"/>
              </a:rPr>
              <a:t> </a:t>
            </a:r>
          </a:p>
        </p:txBody>
      </p:sp>
    </p:spTree>
    <p:extLst>
      <p:ext uri="{BB962C8B-B14F-4D97-AF65-F5344CB8AC3E}">
        <p14:creationId xmlns:p14="http://schemas.microsoft.com/office/powerpoint/2010/main" val="34862422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21</Slides>
  <Notes>0</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Sports Person Image Classifier</vt:lpstr>
      <vt:lpstr>Introduction</vt:lpstr>
      <vt:lpstr>Problem statement</vt:lpstr>
      <vt:lpstr>Objectives</vt:lpstr>
      <vt:lpstr>Dataset description</vt:lpstr>
      <vt:lpstr>GrayScaling of Image  converting an image from color to grayscale.</vt:lpstr>
      <vt:lpstr>Haar-Cascades</vt:lpstr>
      <vt:lpstr>Why I have used only Haar-cascade but not CNN??</vt:lpstr>
      <vt:lpstr>Why not??</vt:lpstr>
      <vt:lpstr>Why I have used??</vt:lpstr>
      <vt:lpstr>Explanation</vt:lpstr>
      <vt:lpstr>Region of Interest </vt:lpstr>
      <vt:lpstr>PowerPoint Presentation</vt:lpstr>
      <vt:lpstr>Data Cleaning</vt:lpstr>
      <vt:lpstr>Created a Dictionary</vt:lpstr>
      <vt:lpstr>Grid Search</vt:lpstr>
      <vt:lpstr>Grid Search</vt:lpstr>
      <vt:lpstr>Outputs of Grid Search</vt:lpstr>
      <vt:lpstr>Flask sever</vt:lpstr>
      <vt:lpstr>Work Done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182</cp:revision>
  <dcterms:created xsi:type="dcterms:W3CDTF">2024-06-25T06:22:13Z</dcterms:created>
  <dcterms:modified xsi:type="dcterms:W3CDTF">2024-07-04T19:05:48Z</dcterms:modified>
</cp:coreProperties>
</file>