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8"/>
  </p:notesMasterIdLst>
  <p:sldIdLst>
    <p:sldId id="306" r:id="rId5"/>
    <p:sldId id="307" r:id="rId6"/>
    <p:sldId id="308" r:id="rId7"/>
    <p:sldId id="294" r:id="rId8"/>
    <p:sldId id="295" r:id="rId9"/>
    <p:sldId id="303" r:id="rId10"/>
    <p:sldId id="318" r:id="rId11"/>
    <p:sldId id="319" r:id="rId12"/>
    <p:sldId id="304" r:id="rId13"/>
    <p:sldId id="315" r:id="rId14"/>
    <p:sldId id="321" r:id="rId15"/>
    <p:sldId id="316"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itvik Kulkarni" initials="RK" lastIdx="1" clrIdx="0">
    <p:extLst>
      <p:ext uri="{19B8F6BF-5375-455C-9EA6-DF929625EA0E}">
        <p15:presenceInfo xmlns:p15="http://schemas.microsoft.com/office/powerpoint/2012/main" userId="742bcf249a7f53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p:scale>
          <a:sx n="70" d="100"/>
          <a:sy n="70" d="100"/>
        </p:scale>
        <p:origin x="536" y="2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00\Downloads\SQL%20Project-1%20Table%20-%20Sheet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QL\Trainity\Project%203\Table-2%20event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QL\Trainity\Project%203\Table-1%20user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QL\Trainity\Project%203\Table-2%20events.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00" b="1" i="0" u="none" strike="noStrike" kern="1200" baseline="0">
                <a:solidFill>
                  <a:schemeClr val="dk1">
                    <a:lumMod val="75000"/>
                    <a:lumOff val="25000"/>
                  </a:schemeClr>
                </a:solidFill>
                <a:latin typeface="+mn-lt"/>
                <a:ea typeface="+mn-ea"/>
                <a:cs typeface="+mn-cs"/>
              </a:defRPr>
            </a:pPr>
            <a:r>
              <a:rPr lang="en-US"/>
              <a:t>Percentage</a:t>
            </a:r>
            <a:r>
              <a:rPr lang="en-US" baseline="0"/>
              <a:t> Share of Language </a:t>
            </a:r>
            <a:endParaRPr lang="en-US"/>
          </a:p>
        </c:rich>
      </c:tx>
      <c:layout>
        <c:manualLayout>
          <c:xMode val="edge"/>
          <c:yMode val="edge"/>
          <c:x val="0.23338427748706997"/>
          <c:y val="6.7275749849634137E-2"/>
        </c:manualLayout>
      </c:layout>
      <c:overlay val="0"/>
      <c:spPr>
        <a:noFill/>
        <a:ln>
          <a:noFill/>
        </a:ln>
        <a:effectLst/>
      </c:spPr>
      <c:txPr>
        <a:bodyPr rot="0" spcFirstLastPara="1" vertOverflow="ellipsis" vert="horz" wrap="square" anchor="ctr" anchorCtr="1"/>
        <a:lstStyle/>
        <a:p>
          <a:pPr algn="ct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2"/>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a:noFill/>
          </a:ln>
          <a:effectLst>
            <a:outerShdw blurRad="254000" sx="102000" sy="102000" algn="ctr" rotWithShape="0">
              <a:prstClr val="black">
                <a:alpha val="20000"/>
              </a:prstClr>
            </a:outerShdw>
          </a:effectLst>
        </c:spPr>
      </c:pivotFmt>
      <c:pivotFmt>
        <c:idx val="3"/>
        <c:spPr>
          <a:solidFill>
            <a:schemeClr val="accent2"/>
          </a:solidFill>
          <a:ln>
            <a:noFill/>
          </a:ln>
          <a:effectLst>
            <a:outerShdw blurRad="254000" sx="102000" sy="102000" algn="ctr" rotWithShape="0">
              <a:prstClr val="black">
                <a:alpha val="20000"/>
              </a:prstClr>
            </a:outerShdw>
          </a:effectLst>
        </c:spPr>
      </c:pivotFmt>
      <c:pivotFmt>
        <c:idx val="4"/>
        <c:spPr>
          <a:solidFill>
            <a:schemeClr val="accent2"/>
          </a:solidFill>
          <a:ln>
            <a:noFill/>
          </a:ln>
          <a:effectLst>
            <a:outerShdw blurRad="254000" sx="102000" sy="102000" algn="ctr" rotWithShape="0">
              <a:prstClr val="black">
                <a:alpha val="20000"/>
              </a:prstClr>
            </a:outerShdw>
          </a:effectLst>
        </c:spPr>
      </c:pivotFmt>
      <c:pivotFmt>
        <c:idx val="5"/>
        <c:spPr>
          <a:solidFill>
            <a:schemeClr val="accent2"/>
          </a:solidFill>
          <a:ln>
            <a:noFill/>
          </a:ln>
          <a:effectLst>
            <a:outerShdw blurRad="254000" sx="102000" sy="102000" algn="ctr" rotWithShape="0">
              <a:prstClr val="black">
                <a:alpha val="20000"/>
              </a:prstClr>
            </a:outerShdw>
          </a:effectLst>
        </c:spPr>
      </c:pivotFmt>
      <c:pivotFmt>
        <c:idx val="6"/>
        <c:spPr>
          <a:solidFill>
            <a:schemeClr val="accent2"/>
          </a:solidFill>
          <a:ln>
            <a:noFill/>
          </a:ln>
          <a:effectLst>
            <a:outerShdw blurRad="254000" sx="102000" sy="102000" algn="ctr" rotWithShape="0">
              <a:prstClr val="black">
                <a:alpha val="20000"/>
              </a:prstClr>
            </a:outerShdw>
          </a:effectLst>
        </c:spPr>
      </c:pivotFmt>
      <c:pivotFmt>
        <c:idx val="7"/>
        <c:spPr>
          <a:solidFill>
            <a:schemeClr val="accent2"/>
          </a:solidFill>
          <a:ln>
            <a:noFill/>
          </a:ln>
          <a:effectLst>
            <a:outerShdw blurRad="254000" sx="102000" sy="102000" algn="ctr" rotWithShape="0">
              <a:prstClr val="black">
                <a:alpha val="20000"/>
              </a:prstClr>
            </a:outerShdw>
          </a:effectLst>
        </c:spPr>
      </c:pivotFmt>
      <c:pivotFmt>
        <c:idx val="8"/>
        <c:spPr>
          <a:solidFill>
            <a:schemeClr val="accent2"/>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2"/>
          </a:solidFill>
          <a:ln>
            <a:noFill/>
          </a:ln>
          <a:effectLst>
            <a:outerShdw blurRad="254000" sx="102000" sy="102000" algn="ctr" rotWithShape="0">
              <a:prstClr val="black">
                <a:alpha val="20000"/>
              </a:prstClr>
            </a:outerShdw>
          </a:effectLst>
        </c:spPr>
      </c:pivotFmt>
      <c:pivotFmt>
        <c:idx val="10"/>
        <c:spPr>
          <a:solidFill>
            <a:schemeClr val="accent2"/>
          </a:solidFill>
          <a:ln>
            <a:noFill/>
          </a:ln>
          <a:effectLst>
            <a:outerShdw blurRad="254000" sx="102000" sy="102000" algn="ctr" rotWithShape="0">
              <a:prstClr val="black">
                <a:alpha val="20000"/>
              </a:prstClr>
            </a:outerShdw>
          </a:effectLst>
        </c:spPr>
      </c:pivotFmt>
      <c:pivotFmt>
        <c:idx val="11"/>
        <c:spPr>
          <a:solidFill>
            <a:schemeClr val="accent2"/>
          </a:solidFill>
          <a:ln>
            <a:noFill/>
          </a:ln>
          <a:effectLst>
            <a:outerShdw blurRad="254000" sx="102000" sy="102000" algn="ctr" rotWithShape="0">
              <a:prstClr val="black">
                <a:alpha val="20000"/>
              </a:prstClr>
            </a:outerShdw>
          </a:effectLst>
        </c:spPr>
      </c:pivotFmt>
      <c:pivotFmt>
        <c:idx val="12"/>
        <c:spPr>
          <a:solidFill>
            <a:schemeClr val="accent2"/>
          </a:solidFill>
          <a:ln>
            <a:noFill/>
          </a:ln>
          <a:effectLst>
            <a:outerShdw blurRad="254000" sx="102000" sy="102000" algn="ctr" rotWithShape="0">
              <a:prstClr val="black">
                <a:alpha val="20000"/>
              </a:prstClr>
            </a:outerShdw>
          </a:effectLst>
        </c:spPr>
      </c:pivotFmt>
      <c:pivotFmt>
        <c:idx val="13"/>
        <c:spPr>
          <a:solidFill>
            <a:schemeClr val="accent2"/>
          </a:solidFill>
          <a:ln>
            <a:noFill/>
          </a:ln>
          <a:effectLst>
            <a:outerShdw blurRad="254000" sx="102000" sy="102000" algn="ctr" rotWithShape="0">
              <a:prstClr val="black">
                <a:alpha val="20000"/>
              </a:prstClr>
            </a:outerShdw>
          </a:effectLst>
        </c:spPr>
      </c:pivotFmt>
      <c:pivotFmt>
        <c:idx val="14"/>
        <c:spPr>
          <a:solidFill>
            <a:schemeClr val="accent2"/>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25181012649358109"/>
          <c:y val="0.19380320946227322"/>
          <c:w val="0.43399763160291899"/>
          <c:h val="0.71426308938997463"/>
        </c:manualLayout>
      </c:layout>
      <c:doughnutChart>
        <c:varyColors val="1"/>
        <c:ser>
          <c:idx val="0"/>
          <c:order val="0"/>
          <c:tx>
            <c:v>Total</c:v>
          </c:tx>
          <c:dPt>
            <c:idx val="0"/>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97C-4302-B2EA-B6710CE915D2}"/>
              </c:ext>
            </c:extLst>
          </c:dPt>
          <c:dPt>
            <c:idx val="1"/>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97C-4302-B2EA-B6710CE915D2}"/>
              </c:ext>
            </c:extLst>
          </c:dPt>
          <c:dPt>
            <c:idx val="2"/>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297C-4302-B2EA-B6710CE915D2}"/>
              </c:ext>
            </c:extLst>
          </c:dPt>
          <c:dPt>
            <c:idx val="3"/>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297C-4302-B2EA-B6710CE915D2}"/>
              </c:ext>
            </c:extLst>
          </c:dPt>
          <c:dPt>
            <c:idx val="4"/>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297C-4302-B2EA-B6710CE915D2}"/>
              </c:ext>
            </c:extLst>
          </c:dPt>
          <c:dPt>
            <c:idx val="5"/>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297C-4302-B2EA-B6710CE915D2}"/>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Lit>
              <c:ptCount val="6"/>
              <c:pt idx="0">
                <c:v>Arabic</c:v>
              </c:pt>
              <c:pt idx="1">
                <c:v>English</c:v>
              </c:pt>
              <c:pt idx="2">
                <c:v>French</c:v>
              </c:pt>
              <c:pt idx="3">
                <c:v>Hindi</c:v>
              </c:pt>
              <c:pt idx="4">
                <c:v>Italian</c:v>
              </c:pt>
              <c:pt idx="5">
                <c:v>Persian</c:v>
              </c:pt>
            </c:strLit>
          </c:cat>
          <c:val>
            <c:numLit>
              <c:formatCode>General</c:formatCode>
              <c:ptCount val="6"/>
              <c:pt idx="0">
                <c:v>1</c:v>
              </c:pt>
              <c:pt idx="1">
                <c:v>1</c:v>
              </c:pt>
              <c:pt idx="2">
                <c:v>1</c:v>
              </c:pt>
              <c:pt idx="3">
                <c:v>1</c:v>
              </c:pt>
              <c:pt idx="4">
                <c:v>1</c:v>
              </c:pt>
              <c:pt idx="5">
                <c:v>3</c:v>
              </c:pt>
            </c:numLit>
          </c:val>
          <c:extLst>
            <c:ext xmlns:c16="http://schemas.microsoft.com/office/drawing/2014/chart" uri="{C3380CC4-5D6E-409C-BE32-E72D297353CC}">
              <c16:uniqueId val="{0000000C-297C-4302-B2EA-B6710CE915D2}"/>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82885224612332653"/>
          <c:y val="0.30646318221062291"/>
          <c:w val="0.1315966126160355"/>
          <c:h val="0.4140866994058914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[Table-2 events.csv]Sheet1!PivotTable3</c:name>
    <c:fmtId val="25"/>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5480078756302142E-2"/>
          <c:y val="2.9179067766001571E-2"/>
          <c:w val="0.88320494598592136"/>
          <c:h val="0.72056974322790202"/>
        </c:manualLayout>
      </c:layout>
      <c:lineChart>
        <c:grouping val="standard"/>
        <c:varyColors val="0"/>
        <c:ser>
          <c:idx val="0"/>
          <c:order val="0"/>
          <c:tx>
            <c:strRef>
              <c:f>Sheet1!$B$3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multiLvlStrRef>
              <c:f>Sheet1!$A$4:$A$131</c:f>
              <c:multiLvlStrCache>
                <c:ptCount val="123"/>
                <c:lvl>
                  <c:pt idx="0">
                    <c:v>01-May</c:v>
                  </c:pt>
                  <c:pt idx="1">
                    <c:v>02-May</c:v>
                  </c:pt>
                  <c:pt idx="2">
                    <c:v>03-May</c:v>
                  </c:pt>
                  <c:pt idx="3">
                    <c:v>04-May</c:v>
                  </c:pt>
                  <c:pt idx="4">
                    <c:v>05-May</c:v>
                  </c:pt>
                  <c:pt idx="5">
                    <c:v>06-May</c:v>
                  </c:pt>
                  <c:pt idx="6">
                    <c:v>07-May</c:v>
                  </c:pt>
                  <c:pt idx="7">
                    <c:v>08-May</c:v>
                  </c:pt>
                  <c:pt idx="8">
                    <c:v>09-May</c:v>
                  </c:pt>
                  <c:pt idx="9">
                    <c:v>10-May</c:v>
                  </c:pt>
                  <c:pt idx="10">
                    <c:v>11-May</c:v>
                  </c:pt>
                  <c:pt idx="11">
                    <c:v>12-May</c:v>
                  </c:pt>
                  <c:pt idx="12">
                    <c:v>13-May</c:v>
                  </c:pt>
                  <c:pt idx="13">
                    <c:v>14-May</c:v>
                  </c:pt>
                  <c:pt idx="14">
                    <c:v>15-May</c:v>
                  </c:pt>
                  <c:pt idx="15">
                    <c:v>16-May</c:v>
                  </c:pt>
                  <c:pt idx="16">
                    <c:v>17-May</c:v>
                  </c:pt>
                  <c:pt idx="17">
                    <c:v>18-May</c:v>
                  </c:pt>
                  <c:pt idx="18">
                    <c:v>19-May</c:v>
                  </c:pt>
                  <c:pt idx="19">
                    <c:v>20-May</c:v>
                  </c:pt>
                  <c:pt idx="20">
                    <c:v>21-May</c:v>
                  </c:pt>
                  <c:pt idx="21">
                    <c:v>22-May</c:v>
                  </c:pt>
                  <c:pt idx="22">
                    <c:v>23-May</c:v>
                  </c:pt>
                  <c:pt idx="23">
                    <c:v>24-May</c:v>
                  </c:pt>
                  <c:pt idx="24">
                    <c:v>25-May</c:v>
                  </c:pt>
                  <c:pt idx="25">
                    <c:v>26-May</c:v>
                  </c:pt>
                  <c:pt idx="26">
                    <c:v>27-May</c:v>
                  </c:pt>
                  <c:pt idx="27">
                    <c:v>28-May</c:v>
                  </c:pt>
                  <c:pt idx="28">
                    <c:v>29-May</c:v>
                  </c:pt>
                  <c:pt idx="29">
                    <c:v>30-May</c:v>
                  </c:pt>
                  <c:pt idx="30">
                    <c:v>31-May</c:v>
                  </c:pt>
                  <c:pt idx="31">
                    <c:v>01-Jun</c:v>
                  </c:pt>
                  <c:pt idx="32">
                    <c:v>02-Jun</c:v>
                  </c:pt>
                  <c:pt idx="33">
                    <c:v>03-Jun</c:v>
                  </c:pt>
                  <c:pt idx="34">
                    <c:v>04-Jun</c:v>
                  </c:pt>
                  <c:pt idx="35">
                    <c:v>05-Jun</c:v>
                  </c:pt>
                  <c:pt idx="36">
                    <c:v>06-Jun</c:v>
                  </c:pt>
                  <c:pt idx="37">
                    <c:v>07-Jun</c:v>
                  </c:pt>
                  <c:pt idx="38">
                    <c:v>08-Jun</c:v>
                  </c:pt>
                  <c:pt idx="39">
                    <c:v>09-Jun</c:v>
                  </c:pt>
                  <c:pt idx="40">
                    <c:v>10-Jun</c:v>
                  </c:pt>
                  <c:pt idx="41">
                    <c:v>11-Jun</c:v>
                  </c:pt>
                  <c:pt idx="42">
                    <c:v>12-Jun</c:v>
                  </c:pt>
                  <c:pt idx="43">
                    <c:v>13-Jun</c:v>
                  </c:pt>
                  <c:pt idx="44">
                    <c:v>14-Jun</c:v>
                  </c:pt>
                  <c:pt idx="45">
                    <c:v>15-Jun</c:v>
                  </c:pt>
                  <c:pt idx="46">
                    <c:v>16-Jun</c:v>
                  </c:pt>
                  <c:pt idx="47">
                    <c:v>17-Jun</c:v>
                  </c:pt>
                  <c:pt idx="48">
                    <c:v>18-Jun</c:v>
                  </c:pt>
                  <c:pt idx="49">
                    <c:v>19-Jun</c:v>
                  </c:pt>
                  <c:pt idx="50">
                    <c:v>20-Jun</c:v>
                  </c:pt>
                  <c:pt idx="51">
                    <c:v>21-Jun</c:v>
                  </c:pt>
                  <c:pt idx="52">
                    <c:v>22-Jun</c:v>
                  </c:pt>
                  <c:pt idx="53">
                    <c:v>23-Jun</c:v>
                  </c:pt>
                  <c:pt idx="54">
                    <c:v>24-Jun</c:v>
                  </c:pt>
                  <c:pt idx="55">
                    <c:v>25-Jun</c:v>
                  </c:pt>
                  <c:pt idx="56">
                    <c:v>26-Jun</c:v>
                  </c:pt>
                  <c:pt idx="57">
                    <c:v>27-Jun</c:v>
                  </c:pt>
                  <c:pt idx="58">
                    <c:v>28-Jun</c:v>
                  </c:pt>
                  <c:pt idx="59">
                    <c:v>29-Jun</c:v>
                  </c:pt>
                  <c:pt idx="60">
                    <c:v>30-Jun</c:v>
                  </c:pt>
                  <c:pt idx="61">
                    <c:v>01-Jul</c:v>
                  </c:pt>
                  <c:pt idx="62">
                    <c:v>02-Jul</c:v>
                  </c:pt>
                  <c:pt idx="63">
                    <c:v>03-Jul</c:v>
                  </c:pt>
                  <c:pt idx="64">
                    <c:v>04-Jul</c:v>
                  </c:pt>
                  <c:pt idx="65">
                    <c:v>05-Jul</c:v>
                  </c:pt>
                  <c:pt idx="66">
                    <c:v>06-Jul</c:v>
                  </c:pt>
                  <c:pt idx="67">
                    <c:v>07-Jul</c:v>
                  </c:pt>
                  <c:pt idx="68">
                    <c:v>08-Jul</c:v>
                  </c:pt>
                  <c:pt idx="69">
                    <c:v>09-Jul</c:v>
                  </c:pt>
                  <c:pt idx="70">
                    <c:v>10-Jul</c:v>
                  </c:pt>
                  <c:pt idx="71">
                    <c:v>11-Jul</c:v>
                  </c:pt>
                  <c:pt idx="72">
                    <c:v>12-Jul</c:v>
                  </c:pt>
                  <c:pt idx="73">
                    <c:v>13-Jul</c:v>
                  </c:pt>
                  <c:pt idx="74">
                    <c:v>14-Jul</c:v>
                  </c:pt>
                  <c:pt idx="75">
                    <c:v>15-Jul</c:v>
                  </c:pt>
                  <c:pt idx="76">
                    <c:v>16-Jul</c:v>
                  </c:pt>
                  <c:pt idx="77">
                    <c:v>17-Jul</c:v>
                  </c:pt>
                  <c:pt idx="78">
                    <c:v>18-Jul</c:v>
                  </c:pt>
                  <c:pt idx="79">
                    <c:v>19-Jul</c:v>
                  </c:pt>
                  <c:pt idx="80">
                    <c:v>20-Jul</c:v>
                  </c:pt>
                  <c:pt idx="81">
                    <c:v>21-Jul</c:v>
                  </c:pt>
                  <c:pt idx="82">
                    <c:v>22-Jul</c:v>
                  </c:pt>
                  <c:pt idx="83">
                    <c:v>23-Jul</c:v>
                  </c:pt>
                  <c:pt idx="84">
                    <c:v>24-Jul</c:v>
                  </c:pt>
                  <c:pt idx="85">
                    <c:v>25-Jul</c:v>
                  </c:pt>
                  <c:pt idx="86">
                    <c:v>26-Jul</c:v>
                  </c:pt>
                  <c:pt idx="87">
                    <c:v>27-Jul</c:v>
                  </c:pt>
                  <c:pt idx="88">
                    <c:v>28-Jul</c:v>
                  </c:pt>
                  <c:pt idx="89">
                    <c:v>29-Jul</c:v>
                  </c:pt>
                  <c:pt idx="90">
                    <c:v>30-Jul</c:v>
                  </c:pt>
                  <c:pt idx="91">
                    <c:v>31-Jul</c:v>
                  </c:pt>
                  <c:pt idx="92">
                    <c:v>01-Aug</c:v>
                  </c:pt>
                  <c:pt idx="93">
                    <c:v>02-Aug</c:v>
                  </c:pt>
                  <c:pt idx="94">
                    <c:v>03-Aug</c:v>
                  </c:pt>
                  <c:pt idx="95">
                    <c:v>04-Aug</c:v>
                  </c:pt>
                  <c:pt idx="96">
                    <c:v>05-Aug</c:v>
                  </c:pt>
                  <c:pt idx="97">
                    <c:v>06-Aug</c:v>
                  </c:pt>
                  <c:pt idx="98">
                    <c:v>07-Aug</c:v>
                  </c:pt>
                  <c:pt idx="99">
                    <c:v>08-Aug</c:v>
                  </c:pt>
                  <c:pt idx="100">
                    <c:v>09-Aug</c:v>
                  </c:pt>
                  <c:pt idx="101">
                    <c:v>10-Aug</c:v>
                  </c:pt>
                  <c:pt idx="102">
                    <c:v>11-Aug</c:v>
                  </c:pt>
                  <c:pt idx="103">
                    <c:v>12-Aug</c:v>
                  </c:pt>
                  <c:pt idx="104">
                    <c:v>13-Aug</c:v>
                  </c:pt>
                  <c:pt idx="105">
                    <c:v>14-Aug</c:v>
                  </c:pt>
                  <c:pt idx="106">
                    <c:v>15-Aug</c:v>
                  </c:pt>
                  <c:pt idx="107">
                    <c:v>16-Aug</c:v>
                  </c:pt>
                  <c:pt idx="108">
                    <c:v>17-Aug</c:v>
                  </c:pt>
                  <c:pt idx="109">
                    <c:v>18-Aug</c:v>
                  </c:pt>
                  <c:pt idx="110">
                    <c:v>19-Aug</c:v>
                  </c:pt>
                  <c:pt idx="111">
                    <c:v>20-Aug</c:v>
                  </c:pt>
                  <c:pt idx="112">
                    <c:v>21-Aug</c:v>
                  </c:pt>
                  <c:pt idx="113">
                    <c:v>22-Aug</c:v>
                  </c:pt>
                  <c:pt idx="114">
                    <c:v>23-Aug</c:v>
                  </c:pt>
                  <c:pt idx="115">
                    <c:v>24-Aug</c:v>
                  </c:pt>
                  <c:pt idx="116">
                    <c:v>25-Aug</c:v>
                  </c:pt>
                  <c:pt idx="117">
                    <c:v>26-Aug</c:v>
                  </c:pt>
                  <c:pt idx="118">
                    <c:v>27-Aug</c:v>
                  </c:pt>
                  <c:pt idx="119">
                    <c:v>28-Aug</c:v>
                  </c:pt>
                  <c:pt idx="120">
                    <c:v>29-Aug</c:v>
                  </c:pt>
                  <c:pt idx="121">
                    <c:v>30-Aug</c:v>
                  </c:pt>
                  <c:pt idx="122">
                    <c:v>31-Aug</c:v>
                  </c:pt>
                </c:lvl>
                <c:lvl>
                  <c:pt idx="0">
                    <c:v>May</c:v>
                  </c:pt>
                  <c:pt idx="31">
                    <c:v>Jun</c:v>
                  </c:pt>
                  <c:pt idx="61">
                    <c:v>Jul</c:v>
                  </c:pt>
                  <c:pt idx="92">
                    <c:v>Aug</c:v>
                  </c:pt>
                </c:lvl>
              </c:multiLvlStrCache>
            </c:multiLvlStrRef>
          </c:cat>
          <c:val>
            <c:numRef>
              <c:f>Sheet1!$B$4:$B$131</c:f>
              <c:numCache>
                <c:formatCode>General</c:formatCode>
                <c:ptCount val="123"/>
                <c:pt idx="0">
                  <c:v>3061</c:v>
                </c:pt>
                <c:pt idx="1">
                  <c:v>4005</c:v>
                </c:pt>
                <c:pt idx="2">
                  <c:v>1338</c:v>
                </c:pt>
                <c:pt idx="3">
                  <c:v>745</c:v>
                </c:pt>
                <c:pt idx="4">
                  <c:v>2723</c:v>
                </c:pt>
                <c:pt idx="5">
                  <c:v>3274</c:v>
                </c:pt>
                <c:pt idx="6">
                  <c:v>3421</c:v>
                </c:pt>
                <c:pt idx="7">
                  <c:v>3271</c:v>
                </c:pt>
                <c:pt idx="8">
                  <c:v>3630</c:v>
                </c:pt>
                <c:pt idx="9">
                  <c:v>1178</c:v>
                </c:pt>
                <c:pt idx="10">
                  <c:v>919</c:v>
                </c:pt>
                <c:pt idx="11">
                  <c:v>2527</c:v>
                </c:pt>
                <c:pt idx="12">
                  <c:v>3028</c:v>
                </c:pt>
                <c:pt idx="13">
                  <c:v>3356</c:v>
                </c:pt>
                <c:pt idx="14">
                  <c:v>3331</c:v>
                </c:pt>
                <c:pt idx="15">
                  <c:v>3674</c:v>
                </c:pt>
                <c:pt idx="16">
                  <c:v>1343</c:v>
                </c:pt>
                <c:pt idx="17">
                  <c:v>748</c:v>
                </c:pt>
                <c:pt idx="18">
                  <c:v>2915</c:v>
                </c:pt>
                <c:pt idx="19">
                  <c:v>3494</c:v>
                </c:pt>
                <c:pt idx="20">
                  <c:v>3153</c:v>
                </c:pt>
                <c:pt idx="21">
                  <c:v>3341</c:v>
                </c:pt>
                <c:pt idx="22">
                  <c:v>3679</c:v>
                </c:pt>
                <c:pt idx="23">
                  <c:v>1536</c:v>
                </c:pt>
                <c:pt idx="24">
                  <c:v>727</c:v>
                </c:pt>
                <c:pt idx="25">
                  <c:v>2742</c:v>
                </c:pt>
                <c:pt idx="26">
                  <c:v>3423</c:v>
                </c:pt>
                <c:pt idx="27">
                  <c:v>3058</c:v>
                </c:pt>
                <c:pt idx="28">
                  <c:v>3303</c:v>
                </c:pt>
                <c:pt idx="29">
                  <c:v>3599</c:v>
                </c:pt>
                <c:pt idx="30">
                  <c:v>1260</c:v>
                </c:pt>
                <c:pt idx="31">
                  <c:v>786</c:v>
                </c:pt>
                <c:pt idx="32">
                  <c:v>2861</c:v>
                </c:pt>
                <c:pt idx="33">
                  <c:v>3504</c:v>
                </c:pt>
                <c:pt idx="34">
                  <c:v>3740</c:v>
                </c:pt>
                <c:pt idx="35">
                  <c:v>3294</c:v>
                </c:pt>
                <c:pt idx="36">
                  <c:v>3838</c:v>
                </c:pt>
                <c:pt idx="37">
                  <c:v>1432</c:v>
                </c:pt>
                <c:pt idx="38">
                  <c:v>982</c:v>
                </c:pt>
                <c:pt idx="39">
                  <c:v>2797</c:v>
                </c:pt>
                <c:pt idx="40">
                  <c:v>3209</c:v>
                </c:pt>
                <c:pt idx="41">
                  <c:v>3411</c:v>
                </c:pt>
                <c:pt idx="42">
                  <c:v>3583</c:v>
                </c:pt>
                <c:pt idx="43">
                  <c:v>3886</c:v>
                </c:pt>
                <c:pt idx="44">
                  <c:v>1477</c:v>
                </c:pt>
                <c:pt idx="45">
                  <c:v>943</c:v>
                </c:pt>
                <c:pt idx="46">
                  <c:v>2976</c:v>
                </c:pt>
                <c:pt idx="47">
                  <c:v>3599</c:v>
                </c:pt>
                <c:pt idx="48">
                  <c:v>3562</c:v>
                </c:pt>
                <c:pt idx="49">
                  <c:v>3626</c:v>
                </c:pt>
                <c:pt idx="50">
                  <c:v>3744</c:v>
                </c:pt>
                <c:pt idx="51">
                  <c:v>1760</c:v>
                </c:pt>
                <c:pt idx="52">
                  <c:v>845</c:v>
                </c:pt>
                <c:pt idx="53">
                  <c:v>2938</c:v>
                </c:pt>
                <c:pt idx="54">
                  <c:v>3271</c:v>
                </c:pt>
                <c:pt idx="55">
                  <c:v>2980</c:v>
                </c:pt>
                <c:pt idx="56">
                  <c:v>3839</c:v>
                </c:pt>
                <c:pt idx="57">
                  <c:v>4358</c:v>
                </c:pt>
                <c:pt idx="58">
                  <c:v>1486</c:v>
                </c:pt>
                <c:pt idx="59">
                  <c:v>1068</c:v>
                </c:pt>
                <c:pt idx="60">
                  <c:v>3104</c:v>
                </c:pt>
                <c:pt idx="61">
                  <c:v>3347</c:v>
                </c:pt>
                <c:pt idx="62">
                  <c:v>3386</c:v>
                </c:pt>
                <c:pt idx="63">
                  <c:v>3620</c:v>
                </c:pt>
                <c:pt idx="64">
                  <c:v>4080</c:v>
                </c:pt>
                <c:pt idx="65">
                  <c:v>1521</c:v>
                </c:pt>
                <c:pt idx="66">
                  <c:v>958</c:v>
                </c:pt>
                <c:pt idx="67">
                  <c:v>3344</c:v>
                </c:pt>
                <c:pt idx="68">
                  <c:v>3695</c:v>
                </c:pt>
                <c:pt idx="69">
                  <c:v>3604</c:v>
                </c:pt>
                <c:pt idx="70">
                  <c:v>3647</c:v>
                </c:pt>
                <c:pt idx="71">
                  <c:v>4261</c:v>
                </c:pt>
                <c:pt idx="72">
                  <c:v>1512</c:v>
                </c:pt>
                <c:pt idx="73">
                  <c:v>1049</c:v>
                </c:pt>
                <c:pt idx="74">
                  <c:v>3170</c:v>
                </c:pt>
                <c:pt idx="75">
                  <c:v>3691</c:v>
                </c:pt>
                <c:pt idx="76">
                  <c:v>3745</c:v>
                </c:pt>
                <c:pt idx="77">
                  <c:v>3588</c:v>
                </c:pt>
                <c:pt idx="78">
                  <c:v>4641</c:v>
                </c:pt>
                <c:pt idx="79">
                  <c:v>2024</c:v>
                </c:pt>
                <c:pt idx="80">
                  <c:v>994</c:v>
                </c:pt>
                <c:pt idx="81">
                  <c:v>2940</c:v>
                </c:pt>
                <c:pt idx="82">
                  <c:v>3658</c:v>
                </c:pt>
                <c:pt idx="83">
                  <c:v>3746</c:v>
                </c:pt>
                <c:pt idx="84">
                  <c:v>3911</c:v>
                </c:pt>
                <c:pt idx="85">
                  <c:v>4468</c:v>
                </c:pt>
                <c:pt idx="86">
                  <c:v>1516</c:v>
                </c:pt>
                <c:pt idx="87">
                  <c:v>1085</c:v>
                </c:pt>
                <c:pt idx="88">
                  <c:v>3343</c:v>
                </c:pt>
                <c:pt idx="89">
                  <c:v>3895</c:v>
                </c:pt>
                <c:pt idx="90">
                  <c:v>4225</c:v>
                </c:pt>
                <c:pt idx="91">
                  <c:v>4378</c:v>
                </c:pt>
                <c:pt idx="92">
                  <c:v>4100</c:v>
                </c:pt>
                <c:pt idx="93">
                  <c:v>1749</c:v>
                </c:pt>
                <c:pt idx="94">
                  <c:v>1010</c:v>
                </c:pt>
                <c:pt idx="95">
                  <c:v>2817</c:v>
                </c:pt>
                <c:pt idx="96">
                  <c:v>3305</c:v>
                </c:pt>
                <c:pt idx="97">
                  <c:v>3703</c:v>
                </c:pt>
                <c:pt idx="98">
                  <c:v>3620</c:v>
                </c:pt>
                <c:pt idx="99">
                  <c:v>3549</c:v>
                </c:pt>
                <c:pt idx="100">
                  <c:v>1581</c:v>
                </c:pt>
                <c:pt idx="101">
                  <c:v>783</c:v>
                </c:pt>
                <c:pt idx="102">
                  <c:v>2346</c:v>
                </c:pt>
                <c:pt idx="103">
                  <c:v>3128</c:v>
                </c:pt>
                <c:pt idx="104">
                  <c:v>3201</c:v>
                </c:pt>
                <c:pt idx="105">
                  <c:v>3436</c:v>
                </c:pt>
                <c:pt idx="106">
                  <c:v>3459</c:v>
                </c:pt>
                <c:pt idx="107">
                  <c:v>1519</c:v>
                </c:pt>
                <c:pt idx="108">
                  <c:v>793</c:v>
                </c:pt>
                <c:pt idx="109">
                  <c:v>2825</c:v>
                </c:pt>
                <c:pt idx="110">
                  <c:v>2792</c:v>
                </c:pt>
                <c:pt idx="111">
                  <c:v>3306</c:v>
                </c:pt>
                <c:pt idx="112">
                  <c:v>2861</c:v>
                </c:pt>
                <c:pt idx="113">
                  <c:v>3427</c:v>
                </c:pt>
                <c:pt idx="114">
                  <c:v>1441</c:v>
                </c:pt>
                <c:pt idx="115">
                  <c:v>796</c:v>
                </c:pt>
                <c:pt idx="116">
                  <c:v>2397</c:v>
                </c:pt>
                <c:pt idx="117">
                  <c:v>3036</c:v>
                </c:pt>
                <c:pt idx="118">
                  <c:v>2851</c:v>
                </c:pt>
                <c:pt idx="119">
                  <c:v>3068</c:v>
                </c:pt>
                <c:pt idx="120">
                  <c:v>3769</c:v>
                </c:pt>
                <c:pt idx="121">
                  <c:v>1549</c:v>
                </c:pt>
                <c:pt idx="122">
                  <c:v>872</c:v>
                </c:pt>
              </c:numCache>
            </c:numRef>
          </c:val>
          <c:smooth val="0"/>
          <c:extLst>
            <c:ext xmlns:c16="http://schemas.microsoft.com/office/drawing/2014/chart" uri="{C3380CC4-5D6E-409C-BE32-E72D297353CC}">
              <c16:uniqueId val="{00000000-99AD-4E56-AD07-A224A67EA082}"/>
            </c:ext>
          </c:extLst>
        </c:ser>
        <c:dLbls>
          <c:showLegendKey val="0"/>
          <c:showVal val="0"/>
          <c:showCatName val="0"/>
          <c:showSerName val="0"/>
          <c:showPercent val="0"/>
          <c:showBubbleSize val="0"/>
        </c:dLbls>
        <c:marker val="1"/>
        <c:smooth val="0"/>
        <c:axId val="1885790719"/>
        <c:axId val="1965967807"/>
      </c:lineChart>
      <c:catAx>
        <c:axId val="1885790719"/>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Week</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65967807"/>
        <c:crosses val="autoZero"/>
        <c:auto val="1"/>
        <c:lblAlgn val="ctr"/>
        <c:lblOffset val="100"/>
        <c:noMultiLvlLbl val="0"/>
      </c:catAx>
      <c:valAx>
        <c:axId val="196596780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Events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857907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[Table-1 users.csv]Sheet1!PivotTable1</c:name>
    <c:fmtId val="11"/>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multiLvlStrRef>
              <c:f>Sheet1!$A$4:$A$13</c:f>
              <c:multiLvlStrCache>
                <c:ptCount val="7"/>
                <c:lvl>
                  <c:pt idx="0">
                    <c:v>Qtr1</c:v>
                  </c:pt>
                  <c:pt idx="1">
                    <c:v>Qtr2</c:v>
                  </c:pt>
                  <c:pt idx="2">
                    <c:v>Qtr3</c:v>
                  </c:pt>
                  <c:pt idx="3">
                    <c:v>Qtr4</c:v>
                  </c:pt>
                  <c:pt idx="4">
                    <c:v>Qtr1</c:v>
                  </c:pt>
                  <c:pt idx="5">
                    <c:v>Qtr2</c:v>
                  </c:pt>
                  <c:pt idx="6">
                    <c:v>Qtr3</c:v>
                  </c:pt>
                </c:lvl>
                <c:lvl>
                  <c:pt idx="0">
                    <c:v>2013</c:v>
                  </c:pt>
                  <c:pt idx="4">
                    <c:v>2014</c:v>
                  </c:pt>
                </c:lvl>
              </c:multiLvlStrCache>
            </c:multiLvlStrRef>
          </c:cat>
          <c:val>
            <c:numRef>
              <c:f>Sheet1!$B$4:$B$13</c:f>
              <c:numCache>
                <c:formatCode>General</c:formatCode>
                <c:ptCount val="7"/>
                <c:pt idx="0">
                  <c:v>1043</c:v>
                </c:pt>
                <c:pt idx="1">
                  <c:v>1381</c:v>
                </c:pt>
                <c:pt idx="2">
                  <c:v>1943</c:v>
                </c:pt>
                <c:pt idx="3">
                  <c:v>2614</c:v>
                </c:pt>
                <c:pt idx="4">
                  <c:v>3368</c:v>
                </c:pt>
                <c:pt idx="5">
                  <c:v>4744</c:v>
                </c:pt>
                <c:pt idx="6">
                  <c:v>3973</c:v>
                </c:pt>
              </c:numCache>
            </c:numRef>
          </c:val>
          <c:smooth val="0"/>
          <c:extLst>
            <c:ext xmlns:c16="http://schemas.microsoft.com/office/drawing/2014/chart" uri="{C3380CC4-5D6E-409C-BE32-E72D297353CC}">
              <c16:uniqueId val="{00000000-0BE3-4CEB-9C16-E8AB5814C4A9}"/>
            </c:ext>
          </c:extLst>
        </c:ser>
        <c:dLbls>
          <c:showLegendKey val="0"/>
          <c:showVal val="0"/>
          <c:showCatName val="0"/>
          <c:showSerName val="0"/>
          <c:showPercent val="0"/>
          <c:showBubbleSize val="0"/>
        </c:dLbls>
        <c:marker val="1"/>
        <c:smooth val="0"/>
        <c:axId val="1643862463"/>
        <c:axId val="1698445679"/>
      </c:lineChart>
      <c:catAx>
        <c:axId val="1643862463"/>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98445679"/>
        <c:crosses val="autoZero"/>
        <c:auto val="1"/>
        <c:lblAlgn val="ctr"/>
        <c:lblOffset val="100"/>
        <c:noMultiLvlLbl val="0"/>
      </c:catAx>
      <c:valAx>
        <c:axId val="169844567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438624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Sheet2!$C$1</c:f>
              <c:strCache>
                <c:ptCount val="1"/>
                <c:pt idx="0">
                  <c:v>Engage_metrics</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dLbl>
              <c:idx val="0"/>
              <c:layout>
                <c:manualLayout>
                  <c:x val="5.5555555555545375E-4"/>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D30-4581-A5C9-6FD74BCE1FFB}"/>
                </c:ext>
              </c:extLst>
            </c:dLbl>
            <c:dLbl>
              <c:idx val="1"/>
              <c:layout>
                <c:manualLayout>
                  <c:x val="1.1666666666666667E-2"/>
                  <c:y val="4.62962962962954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D30-4581-A5C9-6FD74BCE1FFB}"/>
                </c:ext>
              </c:extLst>
            </c:dLbl>
            <c:dLbl>
              <c:idx val="2"/>
              <c:layout>
                <c:manualLayout>
                  <c:x val="1.1393919510061192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D30-4581-A5C9-6FD74BCE1FFB}"/>
                </c:ext>
              </c:extLst>
            </c:dLbl>
            <c:dLbl>
              <c:idx val="3"/>
              <c:layout>
                <c:manualLayout>
                  <c:x val="8.5955818022746648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D30-4581-A5C9-6FD74BCE1FF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Sheet2!$B$2:$B$5</c:f>
              <c:strCache>
                <c:ptCount val="4"/>
                <c:pt idx="0">
                  <c:v>sent_weekly_digest</c:v>
                </c:pt>
                <c:pt idx="1">
                  <c:v>email_open</c:v>
                </c:pt>
                <c:pt idx="2">
                  <c:v>email_clickthrough</c:v>
                </c:pt>
                <c:pt idx="3">
                  <c:v>sent_reengagement_email</c:v>
                </c:pt>
              </c:strCache>
            </c:strRef>
          </c:cat>
          <c:val>
            <c:numRef>
              <c:f>Sheet2!$C$2:$C$5</c:f>
              <c:numCache>
                <c:formatCode>General</c:formatCode>
                <c:ptCount val="4"/>
                <c:pt idx="0">
                  <c:v>57267</c:v>
                </c:pt>
                <c:pt idx="1">
                  <c:v>20459</c:v>
                </c:pt>
                <c:pt idx="2">
                  <c:v>9010</c:v>
                </c:pt>
                <c:pt idx="3">
                  <c:v>3653</c:v>
                </c:pt>
              </c:numCache>
            </c:numRef>
          </c:val>
          <c:extLst>
            <c:ext xmlns:c16="http://schemas.microsoft.com/office/drawing/2014/chart" uri="{C3380CC4-5D6E-409C-BE32-E72D297353CC}">
              <c16:uniqueId val="{00000004-9D30-4581-A5C9-6FD74BCE1FFB}"/>
            </c:ext>
          </c:extLst>
        </c:ser>
        <c:dLbls>
          <c:dLblPos val="inEnd"/>
          <c:showLegendKey val="0"/>
          <c:showVal val="1"/>
          <c:showCatName val="0"/>
          <c:showSerName val="0"/>
          <c:showPercent val="0"/>
          <c:showBubbleSize val="0"/>
        </c:dLbls>
        <c:gapWidth val="182"/>
        <c:overlap val="-50"/>
        <c:axId val="2087676799"/>
        <c:axId val="2087676383"/>
      </c:barChart>
      <c:catAx>
        <c:axId val="2087676799"/>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87676383"/>
        <c:crosses val="autoZero"/>
        <c:auto val="1"/>
        <c:lblAlgn val="ctr"/>
        <c:lblOffset val="100"/>
        <c:noMultiLvlLbl val="0"/>
      </c:catAx>
      <c:valAx>
        <c:axId val="2087676383"/>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TOTAL</a:t>
                </a:r>
              </a:p>
            </c:rich>
          </c:tx>
          <c:layout>
            <c:manualLayout>
              <c:xMode val="edge"/>
              <c:yMode val="edge"/>
              <c:x val="0.10980875498684256"/>
              <c:y val="0.90292917098276426"/>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87676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aLBMy2fy_062M1zu-cJI8uMUFx_LdYTj/view?usp=sharing" TargetMode="External"/><Relationship Id="rId2" Type="http://schemas.openxmlformats.org/officeDocument/2006/relationships/hyperlink" Target="https://drive.google.com/file/d/1ybQThMx8CMQ6-yQoNB1IwZp0_RU9Qt9T/view?usp=share_link"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fontScale="90000"/>
          </a:bodyPr>
          <a:lstStyle/>
          <a:p>
            <a:r>
              <a:rPr lang="en-US" b="1" i="0" dirty="0">
                <a:solidFill>
                  <a:srgbClr val="3C4858"/>
                </a:solidFill>
                <a:effectLst/>
                <a:latin typeface="Manrope"/>
              </a:rPr>
              <a:t>Operation Analytics and Investigating Metric Spike</a:t>
            </a:r>
            <a:br>
              <a:rPr lang="en-US" b="1" i="0" dirty="0">
                <a:solidFill>
                  <a:srgbClr val="3C4858"/>
                </a:solidFill>
                <a:effectLst/>
                <a:latin typeface="Manrope"/>
              </a:rPr>
            </a:b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3600" dirty="0"/>
              <a:t>RITVIK KULKARNI</a:t>
            </a:r>
            <a:endParaRPr lang="en-US" sz="36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A8B4CA-9D54-4EF8-BE38-82D3C31063DE}"/>
              </a:ext>
            </a:extLst>
          </p:cNvPr>
          <p:cNvSpPr txBox="1"/>
          <p:nvPr/>
        </p:nvSpPr>
        <p:spPr>
          <a:xfrm>
            <a:off x="543828" y="1521244"/>
            <a:ext cx="4412419" cy="3626217"/>
          </a:xfrm>
          <a:prstGeom prst="rect">
            <a:avLst/>
          </a:prstGeom>
        </p:spPr>
        <p:txBody>
          <a:bodyPr vert="horz" lIns="91440" tIns="45720" rIns="91440" bIns="45720" rtlCol="0" anchor="t">
            <a:normAutofit fontScale="92500"/>
          </a:bodyPr>
          <a:lstStyle/>
          <a:p>
            <a:pPr algn="just">
              <a:lnSpc>
                <a:spcPct val="90000"/>
              </a:lnSpc>
              <a:spcBef>
                <a:spcPct val="0"/>
              </a:spcBef>
              <a:spcAft>
                <a:spcPts val="600"/>
              </a:spcAft>
            </a:pPr>
            <a:r>
              <a:rPr lang="en-US" sz="3200" b="1" i="0" kern="1200" cap="all" baseline="0" dirty="0">
                <a:solidFill>
                  <a:schemeClr val="bg1"/>
                </a:solidFill>
                <a:latin typeface="+mj-lt"/>
                <a:ea typeface="+mj-ea"/>
                <a:cs typeface="+mj-cs"/>
              </a:rPr>
              <a:t>2. USER GROWTH</a:t>
            </a:r>
          </a:p>
          <a:p>
            <a:pPr algn="just">
              <a:lnSpc>
                <a:spcPct val="150000"/>
              </a:lnSpc>
              <a:spcBef>
                <a:spcPct val="0"/>
              </a:spcBef>
              <a:spcAft>
                <a:spcPts val="600"/>
              </a:spcAft>
            </a:pP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The following chart shows us about the user growth from 2013 to 2014. x-axis showing the </a:t>
            </a:r>
            <a:r>
              <a:rPr lang="en-US" sz="2800" b="1" dirty="0" err="1">
                <a:solidFill>
                  <a:schemeClr val="bg1"/>
                </a:solidFill>
                <a:latin typeface="Calibri" panose="020F0502020204030204" pitchFamily="34" charset="0"/>
                <a:ea typeface="Calibri" panose="020F0502020204030204" pitchFamily="34" charset="0"/>
                <a:cs typeface="Calibri" panose="020F0502020204030204" pitchFamily="34" charset="0"/>
              </a:rPr>
              <a:t>timeperiod</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 quarterly and y-axis showing the no of users </a:t>
            </a:r>
          </a:p>
        </p:txBody>
      </p:sp>
      <p:sp>
        <p:nvSpPr>
          <p:cNvPr id="1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14" name="Chart 13">
            <a:extLst>
              <a:ext uri="{FF2B5EF4-FFF2-40B4-BE49-F238E27FC236}">
                <a16:creationId xmlns:a16="http://schemas.microsoft.com/office/drawing/2014/main" id="{03F4B9DD-BF18-4671-A7EF-2A877B65AA8B}"/>
              </a:ext>
            </a:extLst>
          </p:cNvPr>
          <p:cNvGraphicFramePr>
            <a:graphicFrameLocks/>
          </p:cNvGraphicFramePr>
          <p:nvPr>
            <p:extLst>
              <p:ext uri="{D42A27DB-BD31-4B8C-83A1-F6EECF244321}">
                <p14:modId xmlns:p14="http://schemas.microsoft.com/office/powerpoint/2010/main" val="2400499985"/>
              </p:ext>
            </p:extLst>
          </p:nvPr>
        </p:nvGraphicFramePr>
        <p:xfrm>
          <a:off x="5927405" y="1821596"/>
          <a:ext cx="5784513" cy="43205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145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33C7-A2F0-40F9-A921-CA2041865A19}"/>
              </a:ext>
            </a:extLst>
          </p:cNvPr>
          <p:cNvSpPr>
            <a:spLocks noGrp="1"/>
          </p:cNvSpPr>
          <p:nvPr>
            <p:ph type="title"/>
          </p:nvPr>
        </p:nvSpPr>
        <p:spPr>
          <a:xfrm>
            <a:off x="838200" y="3471069"/>
            <a:ext cx="10515600" cy="528010"/>
          </a:xfrm>
        </p:spPr>
        <p:txBody>
          <a:bodyPr>
            <a:normAutofit/>
          </a:bodyPr>
          <a:lstStyle/>
          <a:p>
            <a:r>
              <a:rPr lang="en-IN" sz="2800" dirty="0"/>
              <a:t>4. Weekly Engagement</a:t>
            </a:r>
          </a:p>
        </p:txBody>
      </p:sp>
      <p:sp>
        <p:nvSpPr>
          <p:cNvPr id="7" name="TextBox 6">
            <a:extLst>
              <a:ext uri="{FF2B5EF4-FFF2-40B4-BE49-F238E27FC236}">
                <a16:creationId xmlns:a16="http://schemas.microsoft.com/office/drawing/2014/main" id="{8820DD91-6F79-4936-84FD-67571950D6F0}"/>
              </a:ext>
            </a:extLst>
          </p:cNvPr>
          <p:cNvSpPr txBox="1"/>
          <p:nvPr/>
        </p:nvSpPr>
        <p:spPr>
          <a:xfrm>
            <a:off x="999460" y="4039047"/>
            <a:ext cx="10354340" cy="1200329"/>
          </a:xfrm>
          <a:prstGeom prst="rect">
            <a:avLst/>
          </a:prstGeom>
          <a:noFill/>
        </p:spPr>
        <p:txBody>
          <a:bodyPr wrap="square" rtlCol="0">
            <a:spAutoFit/>
          </a:bodyPr>
          <a:lstStyle/>
          <a:p>
            <a:pPr algn="just"/>
            <a:r>
              <a:rPr lang="en-IN" sz="2400" dirty="0">
                <a:latin typeface="Calibri" panose="020F0502020204030204" pitchFamily="34" charset="0"/>
                <a:ea typeface="Calibri" panose="020F0502020204030204" pitchFamily="34" charset="0"/>
                <a:cs typeface="Calibri" panose="020F0502020204030204" pitchFamily="34" charset="0"/>
              </a:rPr>
              <a:t>We extract the week details from the table and then extract the engagement using where clause and then by we group by device.</a:t>
            </a:r>
          </a:p>
          <a:p>
            <a:pPr algn="just"/>
            <a:r>
              <a:rPr lang="en-IN" sz="2400" dirty="0">
                <a:latin typeface="Calibri" panose="020F0502020204030204" pitchFamily="34" charset="0"/>
                <a:ea typeface="Calibri" panose="020F0502020204030204" pitchFamily="34" charset="0"/>
                <a:cs typeface="Calibri" panose="020F0502020204030204" pitchFamily="34" charset="0"/>
              </a:rPr>
              <a:t>The following link shows us the weekly engagement per device</a:t>
            </a:r>
          </a:p>
        </p:txBody>
      </p:sp>
      <p:sp>
        <p:nvSpPr>
          <p:cNvPr id="9" name="TextBox 8">
            <a:extLst>
              <a:ext uri="{FF2B5EF4-FFF2-40B4-BE49-F238E27FC236}">
                <a16:creationId xmlns:a16="http://schemas.microsoft.com/office/drawing/2014/main" id="{17297A5A-BBE0-486B-B364-75C0140E4331}"/>
              </a:ext>
            </a:extLst>
          </p:cNvPr>
          <p:cNvSpPr txBox="1"/>
          <p:nvPr/>
        </p:nvSpPr>
        <p:spPr>
          <a:xfrm>
            <a:off x="1119963" y="5656521"/>
            <a:ext cx="9952074" cy="830997"/>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Link – </a:t>
            </a:r>
            <a:r>
              <a:rPr lang="en-IN" sz="2400" dirty="0">
                <a:latin typeface="Calibri" panose="020F0502020204030204" pitchFamily="34" charset="0"/>
                <a:ea typeface="Calibri" panose="020F0502020204030204" pitchFamily="34" charset="0"/>
                <a:cs typeface="Calibri" panose="020F0502020204030204" pitchFamily="34" charset="0"/>
                <a:hlinkClick r:id="rId2"/>
              </a:rPr>
              <a:t>https://drive.google.com/file/d/1ybQThMx8CMQ6-yQoNB1IwZp0_RU9Qt9T/view?usp=share_link</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A3B6DD42-1D25-4445-9108-BF95F770D957}"/>
              </a:ext>
            </a:extLst>
          </p:cNvPr>
          <p:cNvSpPr txBox="1"/>
          <p:nvPr/>
        </p:nvSpPr>
        <p:spPr>
          <a:xfrm>
            <a:off x="838200" y="378993"/>
            <a:ext cx="10054856" cy="523220"/>
          </a:xfrm>
          <a:prstGeom prst="rect">
            <a:avLst/>
          </a:prstGeom>
          <a:noFill/>
        </p:spPr>
        <p:txBody>
          <a:bodyPr wrap="square" rtlCol="0">
            <a:spAutoFit/>
          </a:bodyPr>
          <a:lstStyle/>
          <a:p>
            <a:r>
              <a:rPr lang="en-IN" sz="2800" dirty="0"/>
              <a:t>3. Weekly retention </a:t>
            </a:r>
          </a:p>
        </p:txBody>
      </p:sp>
      <p:sp>
        <p:nvSpPr>
          <p:cNvPr id="12" name="TextBox 11">
            <a:extLst>
              <a:ext uri="{FF2B5EF4-FFF2-40B4-BE49-F238E27FC236}">
                <a16:creationId xmlns:a16="http://schemas.microsoft.com/office/drawing/2014/main" id="{085277E0-DF8F-4B02-A883-BA3618B31145}"/>
              </a:ext>
            </a:extLst>
          </p:cNvPr>
          <p:cNvSpPr txBox="1"/>
          <p:nvPr/>
        </p:nvSpPr>
        <p:spPr>
          <a:xfrm>
            <a:off x="995916" y="873500"/>
            <a:ext cx="10196624" cy="1200329"/>
          </a:xfrm>
          <a:prstGeom prst="rect">
            <a:avLst/>
          </a:prstGeom>
          <a:noFill/>
        </p:spPr>
        <p:txBody>
          <a:bodyPr wrap="square" rtlCol="0">
            <a:spAutoFit/>
          </a:bodyPr>
          <a:lstStyle/>
          <a:p>
            <a:pPr algn="just"/>
            <a:r>
              <a:rPr lang="en-IN" sz="2400" dirty="0">
                <a:latin typeface="Calibri" panose="020F0502020204030204" pitchFamily="34" charset="0"/>
                <a:ea typeface="Calibri" panose="020F0502020204030204" pitchFamily="34" charset="0"/>
                <a:cs typeface="Calibri" panose="020F0502020204030204" pitchFamily="34" charset="0"/>
              </a:rPr>
              <a:t>This used to check if the users are coming back to the platform after signing back. We separate the data with user how completed the sign-up process and then join the events table with engagement and count the instances of </a:t>
            </a:r>
            <a:r>
              <a:rPr lang="en-IN" sz="2400" dirty="0" err="1">
                <a:latin typeface="Calibri" panose="020F0502020204030204" pitchFamily="34" charset="0"/>
                <a:ea typeface="Calibri" panose="020F0502020204030204" pitchFamily="34" charset="0"/>
                <a:cs typeface="Calibri" panose="020F0502020204030204" pitchFamily="34" charset="0"/>
              </a:rPr>
              <a:t>activites</a:t>
            </a:r>
            <a:r>
              <a:rPr lang="en-IN" sz="2400" dirty="0">
                <a:latin typeface="Calibri" panose="020F0502020204030204" pitchFamily="34" charset="0"/>
                <a:ea typeface="Calibri" panose="020F0502020204030204" pitchFamily="34" charset="0"/>
                <a:cs typeface="Calibri" panose="020F0502020204030204" pitchFamily="34" charset="0"/>
              </a:rPr>
              <a:t>.</a:t>
            </a:r>
          </a:p>
        </p:txBody>
      </p:sp>
      <p:sp>
        <p:nvSpPr>
          <p:cNvPr id="13" name="TextBox 12">
            <a:extLst>
              <a:ext uri="{FF2B5EF4-FFF2-40B4-BE49-F238E27FC236}">
                <a16:creationId xmlns:a16="http://schemas.microsoft.com/office/drawing/2014/main" id="{AB1560DE-930E-40C5-8020-53526BDC24F6}"/>
              </a:ext>
            </a:extLst>
          </p:cNvPr>
          <p:cNvSpPr txBox="1"/>
          <p:nvPr/>
        </p:nvSpPr>
        <p:spPr>
          <a:xfrm>
            <a:off x="1119963" y="2273884"/>
            <a:ext cx="10354340" cy="830997"/>
          </a:xfrm>
          <a:prstGeom prst="rect">
            <a:avLst/>
          </a:prstGeom>
          <a:noFill/>
        </p:spPr>
        <p:txBody>
          <a:bodyPr wrap="square" rtlCol="0">
            <a:spAutoFit/>
          </a:bodyPr>
          <a:lstStyle/>
          <a:p>
            <a:r>
              <a:rPr lang="en-IN" sz="2400" dirty="0"/>
              <a:t>Link - </a:t>
            </a:r>
            <a:r>
              <a:rPr lang="en-IN" sz="2400" dirty="0">
                <a:hlinkClick r:id="rId3"/>
              </a:rPr>
              <a:t>https://drive.google.com/file/d/1aLBMy2fy_062M1zu-cJI8uMUFx_LdYTj/view?usp=sharing</a:t>
            </a:r>
            <a:endParaRPr lang="en-IN" sz="2400" dirty="0"/>
          </a:p>
        </p:txBody>
      </p:sp>
    </p:spTree>
    <p:extLst>
      <p:ext uri="{BB962C8B-B14F-4D97-AF65-F5344CB8AC3E}">
        <p14:creationId xmlns:p14="http://schemas.microsoft.com/office/powerpoint/2010/main" val="96261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C1217DE5-869D-4D30-8FF0-8EADC083FAFB}"/>
              </a:ext>
            </a:extLst>
          </p:cNvPr>
          <p:cNvGraphicFramePr>
            <a:graphicFrameLocks/>
          </p:cNvGraphicFramePr>
          <p:nvPr>
            <p:extLst>
              <p:ext uri="{D42A27DB-BD31-4B8C-83A1-F6EECF244321}">
                <p14:modId xmlns:p14="http://schemas.microsoft.com/office/powerpoint/2010/main" val="3732341441"/>
              </p:ext>
            </p:extLst>
          </p:nvPr>
        </p:nvGraphicFramePr>
        <p:xfrm>
          <a:off x="5324947" y="652329"/>
          <a:ext cx="6734973" cy="539067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039346F8-73E6-4A17-8BDB-291DD81EE073}"/>
              </a:ext>
            </a:extLst>
          </p:cNvPr>
          <p:cNvSpPr txBox="1"/>
          <p:nvPr/>
        </p:nvSpPr>
        <p:spPr>
          <a:xfrm>
            <a:off x="963849" y="1116550"/>
            <a:ext cx="3761927" cy="892552"/>
          </a:xfrm>
          <a:prstGeom prst="rect">
            <a:avLst/>
          </a:prstGeom>
          <a:noFill/>
        </p:spPr>
        <p:txBody>
          <a:bodyPr wrap="square" rtlCol="0">
            <a:spAutoFit/>
          </a:bodyPr>
          <a:lstStyle/>
          <a:p>
            <a:r>
              <a:rPr lang="en-IN" sz="2800" dirty="0">
                <a:solidFill>
                  <a:schemeClr val="bg1"/>
                </a:solidFill>
              </a:rPr>
              <a:t>5. Email Engagement</a:t>
            </a:r>
          </a:p>
          <a:p>
            <a:endParaRPr lang="en-IN" sz="2400" dirty="0">
              <a:solidFill>
                <a:schemeClr val="bg1"/>
              </a:solidFill>
            </a:endParaRPr>
          </a:p>
        </p:txBody>
      </p:sp>
      <p:sp>
        <p:nvSpPr>
          <p:cNvPr id="13" name="TextBox 12">
            <a:extLst>
              <a:ext uri="{FF2B5EF4-FFF2-40B4-BE49-F238E27FC236}">
                <a16:creationId xmlns:a16="http://schemas.microsoft.com/office/drawing/2014/main" id="{793BAFBE-6D54-4CBD-AD9B-F040C7C6BE76}"/>
              </a:ext>
            </a:extLst>
          </p:cNvPr>
          <p:cNvSpPr txBox="1"/>
          <p:nvPr/>
        </p:nvSpPr>
        <p:spPr>
          <a:xfrm>
            <a:off x="963849" y="1848050"/>
            <a:ext cx="3761927" cy="1938992"/>
          </a:xfrm>
          <a:prstGeom prst="rect">
            <a:avLst/>
          </a:prstGeom>
          <a:noFill/>
        </p:spPr>
        <p:txBody>
          <a:bodyPr wrap="square" rtlCol="0">
            <a:spAutoFit/>
          </a:bodyPr>
          <a:lstStyle/>
          <a:p>
            <a:pPr algn="just"/>
            <a:r>
              <a:rPr lang="en-IN" sz="2400" dirty="0">
                <a:solidFill>
                  <a:schemeClr val="bg1"/>
                </a:solidFill>
              </a:rPr>
              <a:t>The given bar chart shows us the various email services used by the account holders  in the given   time period </a:t>
            </a:r>
          </a:p>
        </p:txBody>
      </p:sp>
    </p:spTree>
    <p:extLst>
      <p:ext uri="{BB962C8B-B14F-4D97-AF65-F5344CB8AC3E}">
        <p14:creationId xmlns:p14="http://schemas.microsoft.com/office/powerpoint/2010/main" val="238355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5728822" y="872295"/>
            <a:ext cx="5276088" cy="2276856"/>
          </a:xfrm>
        </p:spPr>
        <p:txBody>
          <a:bodyPr/>
          <a:lstStyle/>
          <a:p>
            <a:r>
              <a:rPr lang="en-US" dirty="0"/>
              <a:t>Thank you</a:t>
            </a:r>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
        <p:nvSpPr>
          <p:cNvPr id="14" name="TextBox 13">
            <a:extLst>
              <a:ext uri="{FF2B5EF4-FFF2-40B4-BE49-F238E27FC236}">
                <a16:creationId xmlns:a16="http://schemas.microsoft.com/office/drawing/2014/main" id="{ED1D33C7-B3F1-4FD2-955A-55FEF7D9426A}"/>
              </a:ext>
            </a:extLst>
          </p:cNvPr>
          <p:cNvSpPr txBox="1"/>
          <p:nvPr/>
        </p:nvSpPr>
        <p:spPr>
          <a:xfrm>
            <a:off x="1232034" y="875899"/>
            <a:ext cx="7603958" cy="707886"/>
          </a:xfrm>
          <a:prstGeom prst="rect">
            <a:avLst/>
          </a:prstGeom>
          <a:noFill/>
        </p:spPr>
        <p:txBody>
          <a:bodyPr wrap="square" rtlCol="0">
            <a:spAutoFit/>
          </a:bodyPr>
          <a:lstStyle/>
          <a:p>
            <a:r>
              <a:rPr lang="en-IN" sz="4000" dirty="0"/>
              <a:t>CONTENTS</a:t>
            </a:r>
          </a:p>
        </p:txBody>
      </p:sp>
      <p:sp>
        <p:nvSpPr>
          <p:cNvPr id="15" name="TextBox 14">
            <a:extLst>
              <a:ext uri="{FF2B5EF4-FFF2-40B4-BE49-F238E27FC236}">
                <a16:creationId xmlns:a16="http://schemas.microsoft.com/office/drawing/2014/main" id="{5CCA6E8C-2644-4911-9FCD-3E2C284C40A0}"/>
              </a:ext>
            </a:extLst>
          </p:cNvPr>
          <p:cNvSpPr txBox="1"/>
          <p:nvPr/>
        </p:nvSpPr>
        <p:spPr>
          <a:xfrm>
            <a:off x="1232034" y="1973179"/>
            <a:ext cx="7700211" cy="3401572"/>
          </a:xfrm>
          <a:prstGeom prst="rect">
            <a:avLst/>
          </a:prstGeom>
          <a:noFill/>
        </p:spPr>
        <p:txBody>
          <a:bodyPr wrap="square" rtlCol="0">
            <a:spAutoFit/>
          </a:bodyPr>
          <a:lstStyle/>
          <a:p>
            <a:pPr marL="342900" indent="-342900">
              <a:buFont typeface="Arial" panose="020B0604020202020204" pitchFamily="34" charset="0"/>
              <a:buChar char="•"/>
            </a:pPr>
            <a:r>
              <a:rPr lang="en-IN" sz="3200" dirty="0">
                <a:latin typeface="Calibri" panose="020F0502020204030204" pitchFamily="34" charset="0"/>
                <a:ea typeface="Calibri" panose="020F0502020204030204" pitchFamily="34" charset="0"/>
                <a:cs typeface="Calibri" panose="020F0502020204030204" pitchFamily="34" charset="0"/>
              </a:rPr>
              <a:t>PROJECT DESCRIPTION</a:t>
            </a:r>
          </a:p>
          <a:p>
            <a:pPr marL="342900" indent="-342900">
              <a:lnSpc>
                <a:spcPct val="200000"/>
              </a:lnSpc>
              <a:buFont typeface="Arial" panose="020B0604020202020204" pitchFamily="34" charset="0"/>
              <a:buChar char="•"/>
            </a:pPr>
            <a:r>
              <a:rPr lang="en-IN" sz="3200" dirty="0">
                <a:latin typeface="Calibri" panose="020F0502020204030204" pitchFamily="34" charset="0"/>
                <a:ea typeface="Calibri" panose="020F0502020204030204" pitchFamily="34" charset="0"/>
                <a:cs typeface="Calibri" panose="020F0502020204030204" pitchFamily="34" charset="0"/>
              </a:rPr>
              <a:t>APPROACH</a:t>
            </a:r>
          </a:p>
          <a:p>
            <a:pPr marL="342900" indent="-342900">
              <a:lnSpc>
                <a:spcPct val="200000"/>
              </a:lnSpc>
              <a:buFont typeface="Arial" panose="020B0604020202020204" pitchFamily="34" charset="0"/>
              <a:buChar char="•"/>
            </a:pPr>
            <a:r>
              <a:rPr lang="en-IN" sz="3200" dirty="0">
                <a:latin typeface="Calibri" panose="020F0502020204030204" pitchFamily="34" charset="0"/>
                <a:ea typeface="Calibri" panose="020F0502020204030204" pitchFamily="34" charset="0"/>
                <a:cs typeface="Calibri" panose="020F0502020204030204" pitchFamily="34" charset="0"/>
              </a:rPr>
              <a:t>TECH-STACK USED</a:t>
            </a:r>
          </a:p>
          <a:p>
            <a:pPr marL="342900" indent="-342900">
              <a:lnSpc>
                <a:spcPct val="200000"/>
              </a:lnSpc>
              <a:buFont typeface="Arial" panose="020B0604020202020204" pitchFamily="34" charset="0"/>
              <a:buChar char="•"/>
            </a:pPr>
            <a:r>
              <a:rPr lang="en-IN" sz="3200" dirty="0">
                <a:latin typeface="Calibri" panose="020F0502020204030204" pitchFamily="34" charset="0"/>
                <a:ea typeface="Calibri" panose="020F0502020204030204" pitchFamily="34" charset="0"/>
                <a:cs typeface="Calibri" panose="020F0502020204030204" pitchFamily="34" charset="0"/>
              </a:rPr>
              <a:t>RESULTS</a:t>
            </a:r>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1" y="646096"/>
            <a:ext cx="6190488" cy="1179576"/>
          </a:xfrm>
        </p:spPr>
        <p:txBody>
          <a:bodyPr>
            <a:normAutofit/>
          </a:bodyPr>
          <a:lstStyle/>
          <a:p>
            <a:r>
              <a:rPr lang="en-US" sz="4000" dirty="0"/>
              <a:t>PROJECT DESCRIPTION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1" y="2275412"/>
            <a:ext cx="9958779" cy="3346704"/>
          </a:xfrm>
        </p:spPr>
        <p:txBody>
          <a:bodyPr/>
          <a:lstStyle/>
          <a:p>
            <a:pPr marL="342900" indent="-34290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objective of todays project is divided in two case study one about the job data and the other about the Investigating metric spike </a:t>
            </a:r>
          </a:p>
          <a:p>
            <a:pPr marL="342900" indent="-342900" algn="just">
              <a:buFont typeface="Arial" panose="020B0604020202020204" pitchFamily="34" charset="0"/>
              <a:buChar char="•"/>
            </a:pPr>
            <a:r>
              <a:rPr lang="en-US" i="0" dirty="0">
                <a:solidFill>
                  <a:srgbClr val="3C4858"/>
                </a:solidFill>
                <a:effectLst/>
                <a:latin typeface="Calibri" panose="020F0502020204030204" pitchFamily="34" charset="0"/>
                <a:ea typeface="Calibri" panose="020F0502020204030204" pitchFamily="34" charset="0"/>
                <a:cs typeface="Calibri" panose="020F0502020204030204" pitchFamily="34" charset="0"/>
              </a:rPr>
              <a:t>The former case study </a:t>
            </a: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consists data about the actor details such as Id, Organization, language of work etc. In this case study we find out about the percentage share of the language, duplicate rows and jobs reviewed.</a:t>
            </a:r>
          </a:p>
          <a:p>
            <a:pPr marL="342900" indent="-342900" algn="just">
              <a:buFont typeface="Arial" panose="020B0604020202020204" pitchFamily="34" charset="0"/>
              <a:buChar char="•"/>
            </a:pPr>
            <a:r>
              <a:rPr lang="en-US" i="0" dirty="0">
                <a:solidFill>
                  <a:srgbClr val="3C4858"/>
                </a:solidFill>
                <a:effectLst/>
                <a:latin typeface="Calibri" panose="020F0502020204030204" pitchFamily="34" charset="0"/>
                <a:ea typeface="Calibri" panose="020F0502020204030204" pitchFamily="34" charset="0"/>
                <a:cs typeface="Calibri" panose="020F0502020204030204" pitchFamily="34" charset="0"/>
              </a:rPr>
              <a:t>The latter case study </a:t>
            </a: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consists data about the users various </a:t>
            </a:r>
            <a:r>
              <a:rPr lang="en-US" dirty="0" err="1">
                <a:solidFill>
                  <a:srgbClr val="3C4858"/>
                </a:solidFill>
                <a:latin typeface="Calibri" panose="020F0502020204030204" pitchFamily="34" charset="0"/>
                <a:ea typeface="Calibri" panose="020F0502020204030204" pitchFamily="34" charset="0"/>
                <a:cs typeface="Calibri" panose="020F0502020204030204" pitchFamily="34" charset="0"/>
              </a:rPr>
              <a:t>activites</a:t>
            </a: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 being done on the social media. Using the data finding out performance of the company considering factors of user engagement, user growth, Retention of the customers etc.</a:t>
            </a:r>
          </a:p>
          <a:p>
            <a:pPr marL="342900" indent="-342900" algn="just">
              <a:buFont typeface="Arial" panose="020B0604020202020204" pitchFamily="34" charset="0"/>
              <a:buChar char="•"/>
            </a:pPr>
            <a:endParaRPr lang="en-IN" i="0" dirty="0">
              <a:solidFill>
                <a:srgbClr val="3C4858"/>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1925AA-ECEF-4D72-A86C-6ACCC416388E}"/>
              </a:ext>
            </a:extLst>
          </p:cNvPr>
          <p:cNvSpPr>
            <a:spLocks noGrp="1"/>
          </p:cNvSpPr>
          <p:nvPr>
            <p:ph type="title"/>
          </p:nvPr>
        </p:nvSpPr>
        <p:spPr/>
        <p:txBody>
          <a:bodyPr/>
          <a:lstStyle/>
          <a:p>
            <a:r>
              <a:rPr lang="en-IN" dirty="0"/>
              <a:t>APPROACH</a:t>
            </a:r>
          </a:p>
        </p:txBody>
      </p:sp>
      <p:sp>
        <p:nvSpPr>
          <p:cNvPr id="7" name="TextBox 6">
            <a:extLst>
              <a:ext uri="{FF2B5EF4-FFF2-40B4-BE49-F238E27FC236}">
                <a16:creationId xmlns:a16="http://schemas.microsoft.com/office/drawing/2014/main" id="{2EB143BE-23C7-4A57-86C5-F63E05F7B9D1}"/>
              </a:ext>
            </a:extLst>
          </p:cNvPr>
          <p:cNvSpPr txBox="1"/>
          <p:nvPr/>
        </p:nvSpPr>
        <p:spPr>
          <a:xfrm>
            <a:off x="933651" y="1690688"/>
            <a:ext cx="9856269" cy="3913059"/>
          </a:xfrm>
          <a:prstGeom prst="rect">
            <a:avLst/>
          </a:prstGeom>
          <a:noFill/>
        </p:spPr>
        <p:txBody>
          <a:bodyPr wrap="square" rtlCol="0">
            <a:spAutoFit/>
          </a:bodyPr>
          <a:lstStyle/>
          <a:p>
            <a:pPr algn="just">
              <a:lnSpc>
                <a:spcPct val="150000"/>
              </a:lnSpc>
            </a:pPr>
            <a:r>
              <a:rPr lang="en-IN" sz="2400" dirty="0">
                <a:latin typeface="Calibri" panose="020F0502020204030204" pitchFamily="34" charset="0"/>
                <a:ea typeface="Calibri" panose="020F0502020204030204" pitchFamily="34" charset="0"/>
                <a:cs typeface="Calibri" panose="020F0502020204030204" pitchFamily="34" charset="0"/>
              </a:rPr>
              <a:t>For this project I have used MySQL to perform queries and extract the required data from a larger set of the data about the social media </a:t>
            </a:r>
            <a:r>
              <a:rPr lang="en-IN" sz="2400" dirty="0" err="1">
                <a:latin typeface="Calibri" panose="020F0502020204030204" pitchFamily="34" charset="0"/>
                <a:ea typeface="Calibri" panose="020F0502020204030204" pitchFamily="34" charset="0"/>
                <a:cs typeface="Calibri" panose="020F0502020204030204" pitchFamily="34" charset="0"/>
              </a:rPr>
              <a:t>activites</a:t>
            </a:r>
            <a:r>
              <a:rPr lang="en-IN" sz="2400" dirty="0">
                <a:latin typeface="Calibri" panose="020F0502020204030204" pitchFamily="34" charset="0"/>
                <a:ea typeface="Calibri" panose="020F0502020204030204" pitchFamily="34" charset="0"/>
                <a:cs typeface="Calibri" panose="020F0502020204030204" pitchFamily="34" charset="0"/>
              </a:rPr>
              <a:t> using the advance </a:t>
            </a:r>
            <a:r>
              <a:rPr lang="en-IN" sz="2400" dirty="0" err="1">
                <a:latin typeface="Calibri" panose="020F0502020204030204" pitchFamily="34" charset="0"/>
                <a:ea typeface="Calibri" panose="020F0502020204030204" pitchFamily="34" charset="0"/>
                <a:cs typeface="Calibri" panose="020F0502020204030204" pitchFamily="34" charset="0"/>
              </a:rPr>
              <a:t>sql</a:t>
            </a:r>
            <a:r>
              <a:rPr lang="en-IN" sz="2400" dirty="0">
                <a:latin typeface="Calibri" panose="020F0502020204030204" pitchFamily="34" charset="0"/>
                <a:ea typeface="Calibri" panose="020F0502020204030204" pitchFamily="34" charset="0"/>
                <a:cs typeface="Calibri" panose="020F0502020204030204" pitchFamily="34" charset="0"/>
              </a:rPr>
              <a:t> functions such as core window function, views, subqueries and also used excel to create tables and charts for the project.</a:t>
            </a:r>
          </a:p>
          <a:p>
            <a:pPr algn="just">
              <a:lnSpc>
                <a:spcPct val="150000"/>
              </a:lnSpc>
            </a:pPr>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sz="2400" dirty="0">
                <a:latin typeface="Calibri" panose="020F0502020204030204" pitchFamily="34" charset="0"/>
                <a:ea typeface="Calibri" panose="020F0502020204030204" pitchFamily="34" charset="0"/>
                <a:cs typeface="Calibri" panose="020F0502020204030204" pitchFamily="34" charset="0"/>
              </a:rPr>
              <a:t>I have used Power point presentation to create the solution for the required queries raised by the department.</a:t>
            </a:r>
          </a:p>
        </p:txBody>
      </p:sp>
    </p:spTree>
    <p:extLst>
      <p:ext uri="{BB962C8B-B14F-4D97-AF65-F5344CB8AC3E}">
        <p14:creationId xmlns:p14="http://schemas.microsoft.com/office/powerpoint/2010/main" val="78391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Tech-Stack Used</a:t>
            </a:r>
          </a:p>
        </p:txBody>
      </p:sp>
      <p:sp>
        <p:nvSpPr>
          <p:cNvPr id="3" name="Content Placeholder 2">
            <a:extLst>
              <a:ext uri="{FF2B5EF4-FFF2-40B4-BE49-F238E27FC236}">
                <a16:creationId xmlns:a16="http://schemas.microsoft.com/office/drawing/2014/main" id="{0A1B9741-2665-4C5F-853F-D1D498563B14}"/>
              </a:ext>
            </a:extLst>
          </p:cNvPr>
          <p:cNvSpPr>
            <a:spLocks noGrp="1"/>
          </p:cNvSpPr>
          <p:nvPr>
            <p:ph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MySQL -</a:t>
            </a:r>
          </a:p>
          <a:p>
            <a:pPr marL="457200" indent="-4572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Version used MySQL Workbench 8.0.32</a:t>
            </a:r>
          </a:p>
          <a:p>
            <a:pPr marL="457200" indent="-4572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Used SQL to create database, To run queries and extracted the data raised by the department.</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Microsoft power point -</a:t>
            </a:r>
          </a:p>
          <a:p>
            <a:pPr marL="514350" indent="-51435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Used to create presentation to make it look attractive.</a:t>
            </a:r>
          </a:p>
          <a:p>
            <a:r>
              <a:rPr lang="en-IN" dirty="0">
                <a:latin typeface="Calibri" panose="020F0502020204030204" pitchFamily="34" charset="0"/>
                <a:ea typeface="Calibri" panose="020F0502020204030204" pitchFamily="34" charset="0"/>
                <a:cs typeface="Calibri" panose="020F0502020204030204" pitchFamily="34" charset="0"/>
              </a:rPr>
              <a:t>Microsoft Excel</a:t>
            </a:r>
          </a:p>
          <a:p>
            <a:pPr marL="457200" indent="-4572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Used to create charts and pivot tables.</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82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2615057"/>
            <a:ext cx="10515600" cy="684029"/>
          </a:xfrm>
        </p:spPr>
        <p:txBody>
          <a:bodyPr>
            <a:normAutofit/>
          </a:bodyPr>
          <a:lstStyle/>
          <a:p>
            <a:r>
              <a:rPr lang="en-US" sz="2800" dirty="0"/>
              <a:t>CASE STUDY 1</a:t>
            </a:r>
          </a:p>
        </p:txBody>
      </p:sp>
      <p:sp>
        <p:nvSpPr>
          <p:cNvPr id="4" name="Content Placeholder 3">
            <a:extLst>
              <a:ext uri="{FF2B5EF4-FFF2-40B4-BE49-F238E27FC236}">
                <a16:creationId xmlns:a16="http://schemas.microsoft.com/office/drawing/2014/main" id="{295EC46C-62A6-417A-9B24-44AFFE3B6421}"/>
              </a:ext>
            </a:extLst>
          </p:cNvPr>
          <p:cNvSpPr>
            <a:spLocks noGrp="1"/>
          </p:cNvSpPr>
          <p:nvPr>
            <p:ph idx="1"/>
          </p:nvPr>
        </p:nvSpPr>
        <p:spPr>
          <a:xfrm>
            <a:off x="838200" y="3429000"/>
            <a:ext cx="10515600" cy="4351338"/>
          </a:xfrm>
        </p:spPr>
        <p:txBody>
          <a:bodyPr/>
          <a:lstStyle/>
          <a:p>
            <a:pPr marL="514350" indent="-514350">
              <a:buFont typeface="+mj-lt"/>
              <a:buAutoNum type="arabicPeriod"/>
            </a:pPr>
            <a:r>
              <a:rPr lang="en-IN" dirty="0"/>
              <a:t>Number of jobs reviewed : </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To calculate this number we use operation of mathematics. We count the total number of jobs reviewed and divide it by the total time period.</a:t>
            </a:r>
          </a:p>
          <a:p>
            <a:pPr marL="0" indent="0">
              <a:lnSpc>
                <a:spcPct val="150000"/>
              </a:lnSpc>
              <a:buNone/>
            </a:pPr>
            <a:endParaRPr lang="en-IN" sz="2400" dirty="0"/>
          </a:p>
        </p:txBody>
      </p:sp>
      <p:graphicFrame>
        <p:nvGraphicFramePr>
          <p:cNvPr id="3" name="Table 4">
            <a:extLst>
              <a:ext uri="{FF2B5EF4-FFF2-40B4-BE49-F238E27FC236}">
                <a16:creationId xmlns:a16="http://schemas.microsoft.com/office/drawing/2014/main" id="{BE57F4C1-13C0-4E84-98ED-92243C49CD81}"/>
              </a:ext>
            </a:extLst>
          </p:cNvPr>
          <p:cNvGraphicFramePr>
            <a:graphicFrameLocks noGrp="1"/>
          </p:cNvGraphicFramePr>
          <p:nvPr>
            <p:extLst>
              <p:ext uri="{D42A27DB-BD31-4B8C-83A1-F6EECF244321}">
                <p14:modId xmlns:p14="http://schemas.microsoft.com/office/powerpoint/2010/main" val="1088378810"/>
              </p:ext>
            </p:extLst>
          </p:nvPr>
        </p:nvGraphicFramePr>
        <p:xfrm>
          <a:off x="3717925" y="5438553"/>
          <a:ext cx="5524901" cy="741680"/>
        </p:xfrm>
        <a:graphic>
          <a:graphicData uri="http://schemas.openxmlformats.org/drawingml/2006/table">
            <a:tbl>
              <a:tblPr firstRow="1" bandRow="1">
                <a:tableStyleId>{073A0DAA-6AF3-43AB-8588-CEC1D06C72B9}</a:tableStyleId>
              </a:tblPr>
              <a:tblGrid>
                <a:gridCol w="5524901">
                  <a:extLst>
                    <a:ext uri="{9D8B030D-6E8A-4147-A177-3AD203B41FA5}">
                      <a16:colId xmlns:a16="http://schemas.microsoft.com/office/drawing/2014/main" val="3560018548"/>
                    </a:ext>
                  </a:extLst>
                </a:gridCol>
              </a:tblGrid>
              <a:tr h="370840">
                <a:tc>
                  <a:txBody>
                    <a:bodyPr/>
                    <a:lstStyle/>
                    <a:p>
                      <a:r>
                        <a:rPr lang="en-IN" dirty="0"/>
                        <a:t>Number of jobs reviewed per hour per day </a:t>
                      </a:r>
                    </a:p>
                  </a:txBody>
                  <a:tcPr/>
                </a:tc>
                <a:extLst>
                  <a:ext uri="{0D108BD9-81ED-4DB2-BD59-A6C34878D82A}">
                    <a16:rowId xmlns:a16="http://schemas.microsoft.com/office/drawing/2014/main" val="3681465695"/>
                  </a:ext>
                </a:extLst>
              </a:tr>
              <a:tr h="370840">
                <a:tc>
                  <a:txBody>
                    <a:bodyPr/>
                    <a:lstStyle/>
                    <a:p>
                      <a:pPr algn="ctr"/>
                      <a:r>
                        <a:rPr lang="en-IN" dirty="0"/>
                        <a:t>0.0111</a:t>
                      </a:r>
                    </a:p>
                  </a:txBody>
                  <a:tcPr/>
                </a:tc>
                <a:extLst>
                  <a:ext uri="{0D108BD9-81ED-4DB2-BD59-A6C34878D82A}">
                    <a16:rowId xmlns:a16="http://schemas.microsoft.com/office/drawing/2014/main" val="1014220874"/>
                  </a:ext>
                </a:extLst>
              </a:tr>
            </a:tbl>
          </a:graphicData>
        </a:graphic>
      </p:graphicFrame>
      <p:sp>
        <p:nvSpPr>
          <p:cNvPr id="5" name="TextBox 4">
            <a:extLst>
              <a:ext uri="{FF2B5EF4-FFF2-40B4-BE49-F238E27FC236}">
                <a16:creationId xmlns:a16="http://schemas.microsoft.com/office/drawing/2014/main" id="{44DA7873-EF4E-4427-8A03-FE635D53D6D4}"/>
              </a:ext>
            </a:extLst>
          </p:cNvPr>
          <p:cNvSpPr txBox="1"/>
          <p:nvPr/>
        </p:nvSpPr>
        <p:spPr>
          <a:xfrm>
            <a:off x="838200" y="548640"/>
            <a:ext cx="10515600" cy="584775"/>
          </a:xfrm>
          <a:prstGeom prst="rect">
            <a:avLst/>
          </a:prstGeom>
          <a:noFill/>
        </p:spPr>
        <p:txBody>
          <a:bodyPr wrap="square" rtlCol="0">
            <a:spAutoFit/>
          </a:bodyPr>
          <a:lstStyle/>
          <a:p>
            <a:r>
              <a:rPr lang="en-IN" sz="3200" dirty="0"/>
              <a:t>RESULTS</a:t>
            </a:r>
          </a:p>
        </p:txBody>
      </p:sp>
      <p:sp>
        <p:nvSpPr>
          <p:cNvPr id="7" name="TextBox 6">
            <a:extLst>
              <a:ext uri="{FF2B5EF4-FFF2-40B4-BE49-F238E27FC236}">
                <a16:creationId xmlns:a16="http://schemas.microsoft.com/office/drawing/2014/main" id="{4A52B400-D536-44E1-B13E-C54336EF7772}"/>
              </a:ext>
            </a:extLst>
          </p:cNvPr>
          <p:cNvSpPr txBox="1"/>
          <p:nvPr/>
        </p:nvSpPr>
        <p:spPr>
          <a:xfrm>
            <a:off x="960120" y="1223894"/>
            <a:ext cx="10515600" cy="1200329"/>
          </a:xfrm>
          <a:prstGeom prst="rect">
            <a:avLst/>
          </a:prstGeom>
          <a:noFill/>
        </p:spPr>
        <p:txBody>
          <a:bodyPr wrap="square" rtlCol="0">
            <a:spAutoFit/>
          </a:bodyPr>
          <a:lstStyle/>
          <a:p>
            <a:r>
              <a:rPr lang="en-IN" sz="2400" dirty="0"/>
              <a:t>In this section we will be going to discuss about the outcomes of the project. Using the data given by the team and the required answers to be showcased for the desired concerns raised by the team.</a:t>
            </a:r>
          </a:p>
        </p:txBody>
      </p:sp>
    </p:spTree>
    <p:extLst>
      <p:ext uri="{BB962C8B-B14F-4D97-AF65-F5344CB8AC3E}">
        <p14:creationId xmlns:p14="http://schemas.microsoft.com/office/powerpoint/2010/main" val="315928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05A1-AB5C-4F5E-AC3D-60BDA5EC2D99}"/>
              </a:ext>
            </a:extLst>
          </p:cNvPr>
          <p:cNvSpPr>
            <a:spLocks noGrp="1"/>
          </p:cNvSpPr>
          <p:nvPr>
            <p:ph type="title"/>
          </p:nvPr>
        </p:nvSpPr>
        <p:spPr>
          <a:xfrm>
            <a:off x="731874" y="1063257"/>
            <a:ext cx="10515600" cy="882502"/>
          </a:xfrm>
        </p:spPr>
        <p:txBody>
          <a:bodyPr>
            <a:normAutofit fontScale="90000"/>
          </a:bodyPr>
          <a:lstStyle/>
          <a:p>
            <a:pPr>
              <a:lnSpc>
                <a:spcPct val="150000"/>
              </a:lnSpc>
            </a:pPr>
            <a:r>
              <a:rPr lang="en-IN" sz="3100" dirty="0"/>
              <a:t>2.Throughput</a:t>
            </a:r>
            <a:br>
              <a:rPr lang="en-IN" sz="3100" dirty="0"/>
            </a:br>
            <a:r>
              <a:rPr lang="en-IN" sz="2400" dirty="0"/>
              <a:t>The 7 day rolling average of the throughput is </a:t>
            </a:r>
            <a:br>
              <a:rPr lang="en-IN" sz="2800" dirty="0"/>
            </a:br>
            <a:br>
              <a:rPr lang="en-IN" sz="3600" dirty="0"/>
            </a:br>
            <a:endParaRPr lang="en-IN" sz="3600" dirty="0"/>
          </a:p>
        </p:txBody>
      </p:sp>
      <p:graphicFrame>
        <p:nvGraphicFramePr>
          <p:cNvPr id="9" name="Table 9">
            <a:extLst>
              <a:ext uri="{FF2B5EF4-FFF2-40B4-BE49-F238E27FC236}">
                <a16:creationId xmlns:a16="http://schemas.microsoft.com/office/drawing/2014/main" id="{9DF6D178-44D9-46E1-826E-46C13D34E070}"/>
              </a:ext>
            </a:extLst>
          </p:cNvPr>
          <p:cNvGraphicFramePr>
            <a:graphicFrameLocks noGrp="1"/>
          </p:cNvGraphicFramePr>
          <p:nvPr>
            <p:extLst>
              <p:ext uri="{D42A27DB-BD31-4B8C-83A1-F6EECF244321}">
                <p14:modId xmlns:p14="http://schemas.microsoft.com/office/powerpoint/2010/main" val="2825331892"/>
              </p:ext>
            </p:extLst>
          </p:nvPr>
        </p:nvGraphicFramePr>
        <p:xfrm>
          <a:off x="2106428" y="1793554"/>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92020231"/>
                    </a:ext>
                  </a:extLst>
                </a:gridCol>
                <a:gridCol w="2709333">
                  <a:extLst>
                    <a:ext uri="{9D8B030D-6E8A-4147-A177-3AD203B41FA5}">
                      <a16:colId xmlns:a16="http://schemas.microsoft.com/office/drawing/2014/main" val="3707275052"/>
                    </a:ext>
                  </a:extLst>
                </a:gridCol>
                <a:gridCol w="2709333">
                  <a:extLst>
                    <a:ext uri="{9D8B030D-6E8A-4147-A177-3AD203B41FA5}">
                      <a16:colId xmlns:a16="http://schemas.microsoft.com/office/drawing/2014/main" val="3412721256"/>
                    </a:ext>
                  </a:extLst>
                </a:gridCol>
              </a:tblGrid>
              <a:tr h="370840">
                <a:tc>
                  <a:txBody>
                    <a:bodyPr/>
                    <a:lstStyle/>
                    <a:p>
                      <a:r>
                        <a:rPr lang="en-IN" dirty="0"/>
                        <a:t>DATE </a:t>
                      </a:r>
                    </a:p>
                  </a:txBody>
                  <a:tcPr/>
                </a:tc>
                <a:tc>
                  <a:txBody>
                    <a:bodyPr/>
                    <a:lstStyle/>
                    <a:p>
                      <a:r>
                        <a:rPr lang="en-IN" dirty="0"/>
                        <a:t>EVENTS</a:t>
                      </a:r>
                    </a:p>
                  </a:txBody>
                  <a:tcPr/>
                </a:tc>
                <a:tc>
                  <a:txBody>
                    <a:bodyPr/>
                    <a:lstStyle/>
                    <a:p>
                      <a:r>
                        <a:rPr lang="en-IN" dirty="0"/>
                        <a:t>ROLLING AVERAGE</a:t>
                      </a:r>
                    </a:p>
                  </a:txBody>
                  <a:tcPr/>
                </a:tc>
                <a:extLst>
                  <a:ext uri="{0D108BD9-81ED-4DB2-BD59-A6C34878D82A}">
                    <a16:rowId xmlns:a16="http://schemas.microsoft.com/office/drawing/2014/main" val="1044433583"/>
                  </a:ext>
                </a:extLst>
              </a:tr>
              <a:tr h="370840">
                <a:tc>
                  <a:txBody>
                    <a:bodyPr/>
                    <a:lstStyle/>
                    <a:p>
                      <a:r>
                        <a:rPr lang="en-IN" dirty="0"/>
                        <a:t>2020-11-25</a:t>
                      </a:r>
                    </a:p>
                  </a:txBody>
                  <a:tcPr anchor="ctr"/>
                </a:tc>
                <a:tc>
                  <a:txBody>
                    <a:bodyPr/>
                    <a:lstStyle/>
                    <a:p>
                      <a:r>
                        <a:rPr lang="en-IN" dirty="0"/>
                        <a:t>1</a:t>
                      </a:r>
                    </a:p>
                  </a:txBody>
                  <a:tcPr anchor="ctr"/>
                </a:tc>
                <a:tc>
                  <a:txBody>
                    <a:bodyPr/>
                    <a:lstStyle/>
                    <a:p>
                      <a:r>
                        <a:rPr lang="en-IN" dirty="0"/>
                        <a:t>1.0000</a:t>
                      </a:r>
                    </a:p>
                  </a:txBody>
                  <a:tcPr anchor="ctr"/>
                </a:tc>
                <a:extLst>
                  <a:ext uri="{0D108BD9-81ED-4DB2-BD59-A6C34878D82A}">
                    <a16:rowId xmlns:a16="http://schemas.microsoft.com/office/drawing/2014/main" val="3604336723"/>
                  </a:ext>
                </a:extLst>
              </a:tr>
              <a:tr h="370840">
                <a:tc>
                  <a:txBody>
                    <a:bodyPr/>
                    <a:lstStyle/>
                    <a:p>
                      <a:r>
                        <a:rPr lang="en-IN" dirty="0"/>
                        <a:t>2020-11-26</a:t>
                      </a:r>
                    </a:p>
                  </a:txBody>
                  <a:tcPr anchor="ctr"/>
                </a:tc>
                <a:tc>
                  <a:txBody>
                    <a:bodyPr/>
                    <a:lstStyle/>
                    <a:p>
                      <a:r>
                        <a:rPr lang="en-IN"/>
                        <a:t>1</a:t>
                      </a:r>
                    </a:p>
                  </a:txBody>
                  <a:tcPr anchor="ctr"/>
                </a:tc>
                <a:tc>
                  <a:txBody>
                    <a:bodyPr/>
                    <a:lstStyle/>
                    <a:p>
                      <a:r>
                        <a:rPr lang="en-IN"/>
                        <a:t>1.0000</a:t>
                      </a:r>
                    </a:p>
                  </a:txBody>
                  <a:tcPr anchor="ctr"/>
                </a:tc>
                <a:extLst>
                  <a:ext uri="{0D108BD9-81ED-4DB2-BD59-A6C34878D82A}">
                    <a16:rowId xmlns:a16="http://schemas.microsoft.com/office/drawing/2014/main" val="1471231359"/>
                  </a:ext>
                </a:extLst>
              </a:tr>
              <a:tr h="370840">
                <a:tc>
                  <a:txBody>
                    <a:bodyPr/>
                    <a:lstStyle/>
                    <a:p>
                      <a:r>
                        <a:rPr lang="en-IN" dirty="0"/>
                        <a:t>2020-11-27</a:t>
                      </a:r>
                    </a:p>
                  </a:txBody>
                  <a:tcPr anchor="ctr"/>
                </a:tc>
                <a:tc>
                  <a:txBody>
                    <a:bodyPr/>
                    <a:lstStyle/>
                    <a:p>
                      <a:r>
                        <a:rPr lang="en-IN"/>
                        <a:t>1</a:t>
                      </a:r>
                    </a:p>
                  </a:txBody>
                  <a:tcPr anchor="ctr"/>
                </a:tc>
                <a:tc>
                  <a:txBody>
                    <a:bodyPr/>
                    <a:lstStyle/>
                    <a:p>
                      <a:r>
                        <a:rPr lang="en-IN"/>
                        <a:t>1.0000</a:t>
                      </a:r>
                    </a:p>
                  </a:txBody>
                  <a:tcPr anchor="ctr"/>
                </a:tc>
                <a:extLst>
                  <a:ext uri="{0D108BD9-81ED-4DB2-BD59-A6C34878D82A}">
                    <a16:rowId xmlns:a16="http://schemas.microsoft.com/office/drawing/2014/main" val="2221786889"/>
                  </a:ext>
                </a:extLst>
              </a:tr>
              <a:tr h="370840">
                <a:tc>
                  <a:txBody>
                    <a:bodyPr/>
                    <a:lstStyle/>
                    <a:p>
                      <a:r>
                        <a:rPr lang="en-IN" dirty="0"/>
                        <a:t>2020-11-28</a:t>
                      </a:r>
                    </a:p>
                  </a:txBody>
                  <a:tcPr anchor="ctr"/>
                </a:tc>
                <a:tc>
                  <a:txBody>
                    <a:bodyPr/>
                    <a:lstStyle/>
                    <a:p>
                      <a:r>
                        <a:rPr lang="en-IN"/>
                        <a:t>2</a:t>
                      </a:r>
                    </a:p>
                  </a:txBody>
                  <a:tcPr anchor="ctr"/>
                </a:tc>
                <a:tc>
                  <a:txBody>
                    <a:bodyPr/>
                    <a:lstStyle/>
                    <a:p>
                      <a:r>
                        <a:rPr lang="en-IN"/>
                        <a:t>1.2500</a:t>
                      </a:r>
                    </a:p>
                  </a:txBody>
                  <a:tcPr anchor="ctr"/>
                </a:tc>
                <a:extLst>
                  <a:ext uri="{0D108BD9-81ED-4DB2-BD59-A6C34878D82A}">
                    <a16:rowId xmlns:a16="http://schemas.microsoft.com/office/drawing/2014/main" val="3931198051"/>
                  </a:ext>
                </a:extLst>
              </a:tr>
              <a:tr h="370840">
                <a:tc>
                  <a:txBody>
                    <a:bodyPr/>
                    <a:lstStyle/>
                    <a:p>
                      <a:r>
                        <a:rPr lang="en-IN"/>
                        <a:t>2020-11-29</a:t>
                      </a:r>
                    </a:p>
                  </a:txBody>
                  <a:tcPr anchor="ctr"/>
                </a:tc>
                <a:tc>
                  <a:txBody>
                    <a:bodyPr/>
                    <a:lstStyle/>
                    <a:p>
                      <a:r>
                        <a:rPr lang="en-IN"/>
                        <a:t>1</a:t>
                      </a:r>
                    </a:p>
                  </a:txBody>
                  <a:tcPr anchor="ctr"/>
                </a:tc>
                <a:tc>
                  <a:txBody>
                    <a:bodyPr/>
                    <a:lstStyle/>
                    <a:p>
                      <a:r>
                        <a:rPr lang="en-IN"/>
                        <a:t>1.2000</a:t>
                      </a:r>
                    </a:p>
                  </a:txBody>
                  <a:tcPr anchor="ctr"/>
                </a:tc>
                <a:extLst>
                  <a:ext uri="{0D108BD9-81ED-4DB2-BD59-A6C34878D82A}">
                    <a16:rowId xmlns:a16="http://schemas.microsoft.com/office/drawing/2014/main" val="2920617727"/>
                  </a:ext>
                </a:extLst>
              </a:tr>
              <a:tr h="370840">
                <a:tc>
                  <a:txBody>
                    <a:bodyPr/>
                    <a:lstStyle/>
                    <a:p>
                      <a:r>
                        <a:rPr lang="en-IN" dirty="0"/>
                        <a:t>2020-11-30</a:t>
                      </a:r>
                    </a:p>
                  </a:txBody>
                  <a:tcPr anchor="ctr"/>
                </a:tc>
                <a:tc>
                  <a:txBody>
                    <a:bodyPr/>
                    <a:lstStyle/>
                    <a:p>
                      <a:r>
                        <a:rPr lang="en-IN" dirty="0"/>
                        <a:t>2</a:t>
                      </a:r>
                    </a:p>
                  </a:txBody>
                  <a:tcPr anchor="ctr"/>
                </a:tc>
                <a:tc>
                  <a:txBody>
                    <a:bodyPr/>
                    <a:lstStyle/>
                    <a:p>
                      <a:r>
                        <a:rPr lang="en-IN" dirty="0"/>
                        <a:t>1.3333</a:t>
                      </a:r>
                    </a:p>
                  </a:txBody>
                  <a:tcPr anchor="ctr"/>
                </a:tc>
                <a:extLst>
                  <a:ext uri="{0D108BD9-81ED-4DB2-BD59-A6C34878D82A}">
                    <a16:rowId xmlns:a16="http://schemas.microsoft.com/office/drawing/2014/main" val="2842323405"/>
                  </a:ext>
                </a:extLst>
              </a:tr>
            </a:tbl>
          </a:graphicData>
        </a:graphic>
      </p:graphicFrame>
      <p:sp>
        <p:nvSpPr>
          <p:cNvPr id="11" name="TextBox 10">
            <a:extLst>
              <a:ext uri="{FF2B5EF4-FFF2-40B4-BE49-F238E27FC236}">
                <a16:creationId xmlns:a16="http://schemas.microsoft.com/office/drawing/2014/main" id="{581D8A40-BD19-41B5-8BCC-79E605B32C3F}"/>
              </a:ext>
            </a:extLst>
          </p:cNvPr>
          <p:cNvSpPr txBox="1"/>
          <p:nvPr/>
        </p:nvSpPr>
        <p:spPr>
          <a:xfrm>
            <a:off x="1095153" y="4827181"/>
            <a:ext cx="10152321" cy="1569660"/>
          </a:xfrm>
          <a:prstGeom prst="rect">
            <a:avLst/>
          </a:prstGeom>
          <a:noFill/>
        </p:spPr>
        <p:txBody>
          <a:bodyPr wrap="square" rtlCol="0">
            <a:spAutoFit/>
          </a:bodyPr>
          <a:lstStyle/>
          <a:p>
            <a:pPr algn="just"/>
            <a:r>
              <a:rPr lang="en-IN" sz="2400" dirty="0">
                <a:latin typeface="Calibri" panose="020F0502020204030204" pitchFamily="34" charset="0"/>
                <a:ea typeface="Calibri" panose="020F0502020204030204" pitchFamily="34" charset="0"/>
                <a:cs typeface="Calibri" panose="020F0502020204030204" pitchFamily="34" charset="0"/>
              </a:rPr>
              <a:t>The choice between a daily metric and 7 day rolling depends on the specific need. The former deals with throughput for that particular day, which is used for short term performance. Where as the latter provides complete picture of short term and long terms performance</a:t>
            </a:r>
          </a:p>
        </p:txBody>
      </p:sp>
    </p:spTree>
    <p:extLst>
      <p:ext uri="{BB962C8B-B14F-4D97-AF65-F5344CB8AC3E}">
        <p14:creationId xmlns:p14="http://schemas.microsoft.com/office/powerpoint/2010/main" val="177775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0564E039-82BF-425B-8D42-44E62E2245A1}"/>
              </a:ext>
            </a:extLst>
          </p:cNvPr>
          <p:cNvGraphicFramePr>
            <a:graphicFrameLocks/>
          </p:cNvGraphicFramePr>
          <p:nvPr>
            <p:extLst>
              <p:ext uri="{D42A27DB-BD31-4B8C-83A1-F6EECF244321}">
                <p14:modId xmlns:p14="http://schemas.microsoft.com/office/powerpoint/2010/main" val="3548676545"/>
              </p:ext>
            </p:extLst>
          </p:nvPr>
        </p:nvGraphicFramePr>
        <p:xfrm>
          <a:off x="2884967" y="1998920"/>
          <a:ext cx="6422065" cy="390214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47AE002-9B93-4C97-96D6-D147A3A751F3}"/>
              </a:ext>
            </a:extLst>
          </p:cNvPr>
          <p:cNvSpPr txBox="1"/>
          <p:nvPr/>
        </p:nvSpPr>
        <p:spPr>
          <a:xfrm>
            <a:off x="992371" y="603831"/>
            <a:ext cx="10207255" cy="1013226"/>
          </a:xfrm>
          <a:prstGeom prst="rect">
            <a:avLst/>
          </a:prstGeom>
          <a:noFill/>
        </p:spPr>
        <p:txBody>
          <a:bodyPr wrap="square" rtlCol="0">
            <a:spAutoFit/>
          </a:bodyPr>
          <a:lstStyle/>
          <a:p>
            <a:r>
              <a:rPr lang="en-IN" sz="2800" dirty="0"/>
              <a:t>3. LANGUAGE SHARE</a:t>
            </a:r>
          </a:p>
          <a:p>
            <a:pPr>
              <a:lnSpc>
                <a:spcPct val="150000"/>
              </a:lnSpc>
            </a:pPr>
            <a:r>
              <a:rPr lang="en-IN" sz="2400" dirty="0">
                <a:latin typeface="Calibri" panose="020F0502020204030204" pitchFamily="34" charset="0"/>
                <a:ea typeface="Calibri" panose="020F0502020204030204" pitchFamily="34" charset="0"/>
                <a:cs typeface="Calibri" panose="020F0502020204030204" pitchFamily="34" charset="0"/>
              </a:rPr>
              <a:t>To calculate the percentage share of each language across 30 days.</a:t>
            </a:r>
          </a:p>
        </p:txBody>
      </p:sp>
    </p:spTree>
    <p:extLst>
      <p:ext uri="{BB962C8B-B14F-4D97-AF65-F5344CB8AC3E}">
        <p14:creationId xmlns:p14="http://schemas.microsoft.com/office/powerpoint/2010/main" val="608302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915035"/>
          </a:xfrm>
        </p:spPr>
        <p:txBody>
          <a:bodyPr>
            <a:normAutofit/>
          </a:bodyPr>
          <a:lstStyle/>
          <a:p>
            <a:r>
              <a:rPr lang="en-US" sz="3600" dirty="0"/>
              <a:t>CASE STUDY 2</a:t>
            </a:r>
          </a:p>
        </p:txBody>
      </p:sp>
      <p:sp>
        <p:nvSpPr>
          <p:cNvPr id="15" name="TextBox 14">
            <a:extLst>
              <a:ext uri="{FF2B5EF4-FFF2-40B4-BE49-F238E27FC236}">
                <a16:creationId xmlns:a16="http://schemas.microsoft.com/office/drawing/2014/main" id="{77C3E608-998A-4C6E-8A68-4C66EEC914CF}"/>
              </a:ext>
            </a:extLst>
          </p:cNvPr>
          <p:cNvSpPr txBox="1"/>
          <p:nvPr/>
        </p:nvSpPr>
        <p:spPr>
          <a:xfrm>
            <a:off x="836611" y="1211093"/>
            <a:ext cx="10515599" cy="1480213"/>
          </a:xfrm>
          <a:prstGeom prst="rect">
            <a:avLst/>
          </a:prstGeom>
          <a:noFill/>
        </p:spPr>
        <p:txBody>
          <a:bodyPr wrap="square" rtlCol="0">
            <a:spAutoFit/>
          </a:bodyPr>
          <a:lstStyle/>
          <a:p>
            <a:r>
              <a:rPr lang="en-IN" sz="2800" dirty="0"/>
              <a:t>1.USER ENGAGEMENT</a:t>
            </a:r>
          </a:p>
          <a:p>
            <a:pPr>
              <a:lnSpc>
                <a:spcPct val="150000"/>
              </a:lnSpc>
            </a:pPr>
            <a:r>
              <a:rPr lang="en-IN" sz="2200" dirty="0"/>
              <a:t>The following charts shows the weekly user engagement with y-axis showing total events and x-axis showing weeks </a:t>
            </a:r>
          </a:p>
        </p:txBody>
      </p:sp>
      <p:graphicFrame>
        <p:nvGraphicFramePr>
          <p:cNvPr id="16" name="Chart 15">
            <a:extLst>
              <a:ext uri="{FF2B5EF4-FFF2-40B4-BE49-F238E27FC236}">
                <a16:creationId xmlns:a16="http://schemas.microsoft.com/office/drawing/2014/main" id="{3AE01E86-1F5B-48DC-8498-B5B5636155E3}"/>
              </a:ext>
            </a:extLst>
          </p:cNvPr>
          <p:cNvGraphicFramePr>
            <a:graphicFrameLocks/>
          </p:cNvGraphicFramePr>
          <p:nvPr>
            <p:extLst>
              <p:ext uri="{D42A27DB-BD31-4B8C-83A1-F6EECF244321}">
                <p14:modId xmlns:p14="http://schemas.microsoft.com/office/powerpoint/2010/main" val="459844283"/>
              </p:ext>
            </p:extLst>
          </p:nvPr>
        </p:nvGraphicFramePr>
        <p:xfrm>
          <a:off x="3128209" y="2841859"/>
          <a:ext cx="6910939" cy="37321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476600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{45DD1491-97AE-474A-965D-B729F34AD4FF}tf89338750_win32</Template>
  <TotalTime>569</TotalTime>
  <Words>666</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Manrope</vt:lpstr>
      <vt:lpstr>Univers</vt:lpstr>
      <vt:lpstr>GradientUnivers</vt:lpstr>
      <vt:lpstr>Operation Analytics and Investigating Metric Spike </vt:lpstr>
      <vt:lpstr>PowerPoint Presentation</vt:lpstr>
      <vt:lpstr>PROJECT DESCRIPTION</vt:lpstr>
      <vt:lpstr>APPROACH</vt:lpstr>
      <vt:lpstr>Tech-Stack Used</vt:lpstr>
      <vt:lpstr>CASE STUDY 1</vt:lpstr>
      <vt:lpstr>2.Throughput The 7 day rolling average of the throughput is   </vt:lpstr>
      <vt:lpstr>PowerPoint Presentation</vt:lpstr>
      <vt:lpstr>CASE STUDY 2</vt:lpstr>
      <vt:lpstr>PowerPoint Presentation</vt:lpstr>
      <vt:lpstr>4. Weekly Engagement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dc:title>
  <dc:creator>Ritvik Kulkarni</dc:creator>
  <cp:lastModifiedBy>Ritvik Kulkarni</cp:lastModifiedBy>
  <cp:revision>31</cp:revision>
  <dcterms:created xsi:type="dcterms:W3CDTF">2023-05-03T13:39:06Z</dcterms:created>
  <dcterms:modified xsi:type="dcterms:W3CDTF">2023-05-04T12:22:38Z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