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82" r:id="rId11"/>
    <p:sldId id="277" r:id="rId12"/>
    <p:sldId id="278"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70" d="100"/>
          <a:sy n="70" d="100"/>
        </p:scale>
        <p:origin x="-1829" y="-34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5/25/2023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5/25/2023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iming>
    <p:tnLst>
      <p:par>
        <p:cTn id="1" dur="indefinite" restart="never" nodeType="tmRoot"/>
      </p:par>
    </p:tnLst>
  </p:timing>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amazonsurveyform.netlify.app/" TargetMode="External"/><Relationship Id="rId2" Type="http://schemas.openxmlformats.org/officeDocument/2006/relationships/hyperlink" Target="https://www.w3schools.com/css/default.asp"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0769" y="1098610"/>
            <a:ext cx="6624736" cy="1754326"/>
          </a:xfrm>
          <a:prstGeom prst="rect">
            <a:avLst/>
          </a:prstGeom>
          <a:noFill/>
        </p:spPr>
        <p:txBody>
          <a:bodyPr wrap="square" rtlCol="0">
            <a:spAutoFit/>
          </a:bodyPr>
          <a:lstStyle/>
          <a:p>
            <a:pPr algn="ctr"/>
            <a:r>
              <a:rPr lang="en-US" sz="3600" dirty="0" smtClean="0">
                <a:solidFill>
                  <a:srgbClr val="FF0000"/>
                </a:solidFill>
                <a:latin typeface="Arial Black" pitchFamily="34" charset="0"/>
              </a:rPr>
              <a:t>Front End Engineering-I </a:t>
            </a:r>
            <a:r>
              <a:rPr lang="en-US" sz="3600" dirty="0" smtClean="0">
                <a:latin typeface="Arial Black" pitchFamily="34" charset="0"/>
              </a:rPr>
              <a:t>Amazon Survey Form </a:t>
            </a:r>
            <a:r>
              <a:rPr lang="en-US" sz="3600" dirty="0" smtClean="0">
                <a:solidFill>
                  <a:srgbClr val="FF0000"/>
                </a:solidFill>
                <a:latin typeface="Arial Black" pitchFamily="34" charset="0"/>
              </a:rPr>
              <a:t>Project</a:t>
            </a:r>
            <a:endParaRPr lang="en-US" sz="3600" dirty="0">
              <a:solidFill>
                <a:srgbClr val="FF0000"/>
              </a:solidFill>
              <a:latin typeface="Arial Black"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smtClean="0">
                <a:latin typeface="Times New Roman" pitchFamily="18" charset="0"/>
                <a:cs typeface="Times New Roman" pitchFamily="18" charset="0"/>
              </a:rPr>
              <a:t>:</a:t>
            </a:r>
          </a:p>
          <a:p>
            <a:endParaRPr lang="en-US" dirty="0" smtClean="0"/>
          </a:p>
          <a:p>
            <a:endParaRPr lang="en-US" dirty="0"/>
          </a:p>
        </p:txBody>
      </p:sp>
      <p:sp>
        <p:nvSpPr>
          <p:cNvPr id="6" name="TextBox 5">
            <a:extLst>
              <a:ext uri="{FF2B5EF4-FFF2-40B4-BE49-F238E27FC236}">
                <a16:creationId xmlns="" xmlns:a16="http://schemas.microsoft.com/office/drawing/2014/main" id="{39596CC0-0544-9FD2-7AFD-B23ECB7AE8F4}"/>
              </a:ext>
            </a:extLst>
          </p:cNvPr>
          <p:cNvSpPr txBox="1"/>
          <p:nvPr/>
        </p:nvSpPr>
        <p:spPr>
          <a:xfrm>
            <a:off x="1996853" y="2874707"/>
            <a:ext cx="5112568" cy="2831544"/>
          </a:xfrm>
          <a:prstGeom prst="rect">
            <a:avLst/>
          </a:prstGeom>
          <a:solidFill>
            <a:schemeClr val="accent6">
              <a:lumMod val="60000"/>
              <a:lumOff val="40000"/>
            </a:schemeClr>
          </a:solidFill>
        </p:spPr>
        <p:txBody>
          <a:bodyPr wrap="square" rtlCol="0">
            <a:spAutoFit/>
          </a:bodyPr>
          <a:lstStyle/>
          <a:p>
            <a:r>
              <a:rPr lang="en-US" sz="2000" dirty="0"/>
              <a:t>Team </a:t>
            </a:r>
            <a:r>
              <a:rPr lang="en-US" sz="2000" dirty="0" smtClean="0"/>
              <a:t>Details:</a:t>
            </a:r>
          </a:p>
          <a:p>
            <a:r>
              <a:rPr lang="en-US" sz="2000" dirty="0"/>
              <a:t>RITTIKA TYAGI, 2210990732, </a:t>
            </a:r>
          </a:p>
          <a:p>
            <a:r>
              <a:rPr lang="en-US" sz="2000" dirty="0"/>
              <a:t>RITVIK SACHDEVA, </a:t>
            </a:r>
            <a:r>
              <a:rPr lang="en-US" sz="2000" dirty="0" smtClean="0"/>
              <a:t>2210990733(Team Leader), </a:t>
            </a:r>
            <a:endParaRPr lang="en-US" sz="2000" dirty="0"/>
          </a:p>
          <a:p>
            <a:r>
              <a:rPr lang="en-US" sz="2000" dirty="0"/>
              <a:t>RIYA, 2210990734, </a:t>
            </a:r>
          </a:p>
          <a:p>
            <a:r>
              <a:rPr lang="en-US" sz="2000" dirty="0"/>
              <a:t>RIYA KUNDRA, </a:t>
            </a:r>
            <a:r>
              <a:rPr lang="en-US" sz="2000" dirty="0" smtClean="0"/>
              <a:t>2210990735, </a:t>
            </a:r>
          </a:p>
          <a:p>
            <a:r>
              <a:rPr lang="en-US" sz="2000" dirty="0" err="1" smtClean="0"/>
              <a:t>Pranav</a:t>
            </a:r>
            <a:r>
              <a:rPr lang="en-US" sz="2000" dirty="0" smtClean="0"/>
              <a:t> </a:t>
            </a:r>
            <a:r>
              <a:rPr lang="en-US" sz="2000" dirty="0" err="1" smtClean="0"/>
              <a:t>Mangal</a:t>
            </a:r>
            <a:r>
              <a:rPr lang="en-US" sz="2000" dirty="0" smtClean="0"/>
              <a:t>, 2210990995</a:t>
            </a:r>
          </a:p>
          <a:p>
            <a:endParaRPr lang="en-US" dirty="0">
              <a:solidFill>
                <a:schemeClr val="bg1"/>
              </a:solidFill>
            </a:endParaRPr>
          </a:p>
          <a:p>
            <a:r>
              <a:rPr lang="en-US" sz="2000" dirty="0" smtClean="0">
                <a:latin typeface="Times New Roman" pitchFamily="18" charset="0"/>
                <a:cs typeface="Times New Roman" pitchFamily="18" charset="0"/>
              </a:rPr>
              <a:t>Faculty Coordinator: </a:t>
            </a:r>
          </a:p>
          <a:p>
            <a:r>
              <a:rPr lang="en-US" sz="2000" dirty="0" smtClean="0">
                <a:latin typeface="Times New Roman" pitchFamily="18" charset="0"/>
                <a:cs typeface="Times New Roman" pitchFamily="18" charset="0"/>
              </a:rPr>
              <a:t>Dr. </a:t>
            </a:r>
            <a:r>
              <a:rPr lang="en-US" sz="2000" dirty="0" err="1" smtClean="0">
                <a:latin typeface="Times New Roman" pitchFamily="18" charset="0"/>
                <a:cs typeface="Times New Roman" pitchFamily="18" charset="0"/>
              </a:rPr>
              <a:t>Mandeep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Kaur</a:t>
            </a:r>
            <a:endParaRPr lang="en-US" sz="2000" dirty="0" smtClean="0">
              <a:latin typeface="Times New Roman" pitchFamily="18" charset="0"/>
              <a:cs typeface="Times New Roman" pitchFamily="18" charset="0"/>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smtClean="0">
                <a:solidFill>
                  <a:srgbClr val="FF0000"/>
                </a:solidFill>
                <a:latin typeface="Times New Roman" pitchFamily="18" charset="0"/>
                <a:cs typeface="Times New Roman" pitchFamily="18" charset="0"/>
              </a:rPr>
              <a:t>Chitkara</a:t>
            </a:r>
            <a:r>
              <a:rPr lang="en-US" sz="2000" b="1" dirty="0" smtClean="0">
                <a:solidFill>
                  <a:srgbClr val="FF0000"/>
                </a:solidFill>
                <a:latin typeface="Times New Roman" pitchFamily="18" charset="0"/>
                <a:cs typeface="Times New Roman" pitchFamily="18" charset="0"/>
              </a:rPr>
              <a:t> University Institute of Engineering and Technology, </a:t>
            </a:r>
          </a:p>
          <a:p>
            <a:pPr algn="ctr"/>
            <a:r>
              <a:rPr lang="en-US" sz="2000" b="1" dirty="0" err="1" smtClean="0">
                <a:solidFill>
                  <a:srgbClr val="FF0000"/>
                </a:solidFill>
                <a:latin typeface="Times New Roman" pitchFamily="18" charset="0"/>
                <a:cs typeface="Times New Roman" pitchFamily="18" charset="0"/>
              </a:rPr>
              <a:t>Chitkara</a:t>
            </a:r>
            <a:r>
              <a:rPr lang="en-US" sz="2000" b="1" dirty="0" smtClean="0">
                <a:solidFill>
                  <a:srgbClr val="FF0000"/>
                </a:solidFill>
                <a:latin typeface="Times New Roman" pitchFamily="18" charset="0"/>
                <a:cs typeface="Times New Roman" pitchFamily="18" charset="0"/>
              </a:rPr>
              <a:t> University, Punjab</a:t>
            </a:r>
            <a:endParaRPr lang="en-US" sz="20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196752"/>
            <a:ext cx="8136904" cy="307777"/>
          </a:xfrm>
          <a:prstGeom prst="rect">
            <a:avLst/>
          </a:prstGeom>
        </p:spPr>
        <p:txBody>
          <a:bodyPr wrap="square">
            <a:spAutoFit/>
          </a:bodyPr>
          <a:lstStyle/>
          <a:p>
            <a:r>
              <a:rPr lang="en-US" sz="1400" dirty="0" smtClean="0">
                <a:latin typeface="Times New Roman" pitchFamily="18" charset="0"/>
                <a:cs typeface="Times New Roman" pitchFamily="18" charset="0"/>
              </a:rPr>
              <a:t>2.       Screenshot </a:t>
            </a:r>
            <a:r>
              <a:rPr lang="en-US" sz="1400" dirty="0" smtClean="0">
                <a:latin typeface="Times New Roman" pitchFamily="18" charset="0"/>
                <a:cs typeface="Times New Roman" pitchFamily="18" charset="0"/>
              </a:rPr>
              <a:t>of </a:t>
            </a:r>
            <a:r>
              <a:rPr lang="en-US" sz="1400" dirty="0" smtClean="0">
                <a:latin typeface="Times New Roman" pitchFamily="18" charset="0"/>
                <a:cs typeface="Times New Roman" pitchFamily="18" charset="0"/>
              </a:rPr>
              <a:t>feedback</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of </a:t>
            </a:r>
            <a:r>
              <a:rPr lang="en-US" sz="1400" dirty="0" smtClean="0">
                <a:latin typeface="Times New Roman" pitchFamily="18" charset="0"/>
                <a:cs typeface="Times New Roman" pitchFamily="18" charset="0"/>
              </a:rPr>
              <a:t>Survey Form.                       </a:t>
            </a:r>
            <a:endParaRPr lang="en-US" sz="1400" dirty="0">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1929623" y="1628800"/>
            <a:ext cx="5068729" cy="3899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Project Highlights</a:t>
            </a:r>
          </a:p>
        </p:txBody>
      </p:sp>
    </p:spTree>
    <p:extLst>
      <p:ext uri="{BB962C8B-B14F-4D97-AF65-F5344CB8AC3E}">
        <p14:creationId xmlns:p14="http://schemas.microsoft.com/office/powerpoint/2010/main" val="337146972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Bonus Feature(optional)</a:t>
            </a:r>
          </a:p>
        </p:txBody>
      </p:sp>
      <p:sp>
        <p:nvSpPr>
          <p:cNvPr id="3" name="Rectangle 2"/>
          <p:cNvSpPr/>
          <p:nvPr/>
        </p:nvSpPr>
        <p:spPr>
          <a:xfrm>
            <a:off x="395536" y="1196752"/>
            <a:ext cx="8136904" cy="4401205"/>
          </a:xfrm>
          <a:prstGeom prst="rect">
            <a:avLst/>
          </a:prstGeom>
        </p:spPr>
        <p:txBody>
          <a:bodyPr wrap="square">
            <a:spAutoFit/>
          </a:bodyPr>
          <a:lstStyle/>
          <a:p>
            <a:pPr marL="342900" lvl="0" indent="-342900">
              <a:buFont typeface="+mj-lt"/>
              <a:buAutoNum type="arabicPeriod"/>
            </a:pPr>
            <a:r>
              <a:rPr lang="en-US" sz="1400" dirty="0"/>
              <a:t>The best feature of this form was found on asking the latest AI feature on internet these days, </a:t>
            </a:r>
            <a:r>
              <a:rPr lang="en-US" sz="1400" dirty="0" err="1"/>
              <a:t>ChatGPT</a:t>
            </a:r>
            <a:r>
              <a:rPr lang="en-US" sz="1400" dirty="0"/>
              <a:t>. It claims that the website our team made is a survey form that mimics the professional design of Amazon's website</a:t>
            </a:r>
            <a:r>
              <a:rPr lang="en-US" sz="1400" dirty="0" smtClean="0"/>
              <a:t>.</a:t>
            </a:r>
            <a:endParaRPr lang="en-US" sz="1400" dirty="0"/>
          </a:p>
          <a:p>
            <a:pPr marL="342900" lvl="0" indent="-342900">
              <a:buFont typeface="+mj-lt"/>
              <a:buAutoNum type="arabicPeriod"/>
            </a:pPr>
            <a:endParaRPr lang="en-US" sz="1400" dirty="0" smtClean="0"/>
          </a:p>
          <a:p>
            <a:pPr marL="342900" lvl="0" indent="-342900">
              <a:buFont typeface="+mj-lt"/>
              <a:buAutoNum type="arabicPeriod"/>
            </a:pPr>
            <a:endParaRPr lang="en-US" sz="1400" dirty="0"/>
          </a:p>
          <a:p>
            <a:pPr marL="342900" lvl="0" indent="-342900">
              <a:buFont typeface="+mj-lt"/>
              <a:buAutoNum type="arabicPeriod"/>
            </a:pPr>
            <a:endParaRPr lang="en-US" sz="1400" dirty="0" smtClean="0"/>
          </a:p>
          <a:p>
            <a:pPr marL="342900" lvl="0" indent="-342900">
              <a:buFont typeface="+mj-lt"/>
              <a:buAutoNum type="arabicPeriod"/>
            </a:pPr>
            <a:endParaRPr lang="en-US" sz="1400" dirty="0"/>
          </a:p>
          <a:p>
            <a:pPr marL="342900" lvl="0" indent="-342900">
              <a:buFont typeface="+mj-lt"/>
              <a:buAutoNum type="arabicPeriod"/>
            </a:pPr>
            <a:endParaRPr lang="en-US" sz="1400" dirty="0" smtClean="0"/>
          </a:p>
          <a:p>
            <a:pPr marL="342900" lvl="0" indent="-342900">
              <a:buFont typeface="+mj-lt"/>
              <a:buAutoNum type="arabicPeriod"/>
            </a:pPr>
            <a:endParaRPr lang="en-US" sz="1400" dirty="0"/>
          </a:p>
          <a:p>
            <a:pPr marL="342900" lvl="0" indent="-342900">
              <a:buFont typeface="+mj-lt"/>
              <a:buAutoNum type="arabicPeriod"/>
            </a:pPr>
            <a:endParaRPr lang="en-US" sz="1400" dirty="0" smtClean="0"/>
          </a:p>
          <a:p>
            <a:pPr marL="342900" lvl="0" indent="-342900">
              <a:buFont typeface="+mj-lt"/>
              <a:buAutoNum type="arabicPeriod"/>
            </a:pPr>
            <a:endParaRPr lang="en-US" sz="1400" dirty="0"/>
          </a:p>
          <a:p>
            <a:pPr marL="342900" lvl="0" indent="-342900">
              <a:buFont typeface="+mj-lt"/>
              <a:buAutoNum type="arabicPeriod"/>
            </a:pPr>
            <a:endParaRPr lang="en-US" sz="1400" dirty="0"/>
          </a:p>
          <a:p>
            <a:pPr marL="342900" lvl="0" indent="-342900">
              <a:buFont typeface="+mj-lt"/>
              <a:buAutoNum type="arabicPeriod"/>
            </a:pPr>
            <a:r>
              <a:rPr lang="en-US" sz="1400" dirty="0" smtClean="0"/>
              <a:t>One </a:t>
            </a:r>
            <a:r>
              <a:rPr lang="en-US" sz="1400" dirty="0"/>
              <a:t>good feature of the website survey form is that it includes a required field validation for all the form inputs. This helps ensure that the data collected is complete and accurate. </a:t>
            </a:r>
          </a:p>
          <a:p>
            <a:pPr marL="342900" lvl="0" indent="-342900">
              <a:buFont typeface="+mj-lt"/>
              <a:buAutoNum type="arabicPeriod"/>
            </a:pPr>
            <a:r>
              <a:rPr lang="en-US" sz="1400" dirty="0"/>
              <a:t>Additionally, the website design is simple and has a user-friendly interface, making it easy for the users to fill out the survey form.  </a:t>
            </a:r>
          </a:p>
          <a:p>
            <a:pPr marL="342900" lvl="0" indent="-342900">
              <a:buFont typeface="+mj-lt"/>
              <a:buAutoNum type="arabicPeriod"/>
            </a:pPr>
            <a:r>
              <a:rPr lang="en-US" sz="1400" dirty="0"/>
              <a:t>The inclusion of the Amazon logo and branding also adds to the overall professional appearance of the website</a:t>
            </a:r>
            <a:r>
              <a:rPr lang="en-US" sz="1400" dirty="0" smtClean="0"/>
              <a:t>.</a:t>
            </a:r>
            <a:endParaRPr lang="en-US" sz="1400" dirty="0"/>
          </a:p>
          <a:p>
            <a:pPr marL="342900" lvl="0" indent="-342900">
              <a:buFont typeface="+mj-lt"/>
              <a:buAutoNum type="arabicPeriod"/>
            </a:pPr>
            <a:r>
              <a:rPr lang="en-US" sz="1400" dirty="0"/>
              <a:t>The website is optimized for mobile devices, which is an important feature, since a large number of users access the internet via mobile devices.</a:t>
            </a:r>
          </a:p>
        </p:txBody>
      </p:sp>
      <p:pic>
        <p:nvPicPr>
          <p:cNvPr id="4" name="Picture 3"/>
          <p:cNvPicPr/>
          <p:nvPr/>
        </p:nvPicPr>
        <p:blipFill rotWithShape="1">
          <a:blip r:embed="rId2">
            <a:extLst>
              <a:ext uri="{28A0092B-C50C-407E-A947-70E740481C1C}">
                <a14:useLocalDpi xmlns:a14="http://schemas.microsoft.com/office/drawing/2010/main" val="0"/>
              </a:ext>
            </a:extLst>
          </a:blip>
          <a:srcRect l="31094" t="16468" r="12760" b="42005"/>
          <a:stretch/>
        </p:blipFill>
        <p:spPr bwMode="auto">
          <a:xfrm>
            <a:off x="2051720" y="1772816"/>
            <a:ext cx="4464496" cy="187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cSld>
  <p:clrMapOvr>
    <a:masterClrMapping/>
  </p:clrMapOvr>
  <p:transition advTm="4000">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Conclusion</a:t>
            </a:r>
          </a:p>
        </p:txBody>
      </p:sp>
      <p:sp>
        <p:nvSpPr>
          <p:cNvPr id="3" name="Rectangle 2"/>
          <p:cNvSpPr/>
          <p:nvPr/>
        </p:nvSpPr>
        <p:spPr>
          <a:xfrm>
            <a:off x="395536" y="1196752"/>
            <a:ext cx="8136904" cy="1384995"/>
          </a:xfrm>
          <a:prstGeom prst="rect">
            <a:avLst/>
          </a:prstGeom>
        </p:spPr>
        <p:txBody>
          <a:bodyPr wrap="square">
            <a:spAutoFit/>
          </a:bodyPr>
          <a:lstStyle/>
          <a:p>
            <a:r>
              <a:rPr lang="en-US" sz="1400" dirty="0"/>
              <a:t>In conclusion, creating a survey form using </a:t>
            </a:r>
            <a:r>
              <a:rPr lang="en-US" sz="1400" dirty="0" smtClean="0"/>
              <a:t>HTML, CSS and JavaScript </a:t>
            </a:r>
            <a:r>
              <a:rPr lang="en-US" sz="1400" dirty="0"/>
              <a:t>provides a wide range of key features that can help ensure the form is visually appealing, easy to use, and accessible to as many users as possible. By using HTML's form elements, CSS's layout and design capabilities, </a:t>
            </a:r>
            <a:r>
              <a:rPr lang="en-US" sz="1400" dirty="0" smtClean="0"/>
              <a:t>JavaScript, following </a:t>
            </a:r>
            <a:r>
              <a:rPr lang="en-US" sz="1400" dirty="0"/>
              <a:t>best practices for validation, accessibility, feedback, usability, and compatibility, we have created a high-quality survey form that meets the needs of both the survey creator and respondents. Additionally, </a:t>
            </a:r>
            <a:r>
              <a:rPr lang="en-US" sz="1400" dirty="0" smtClean="0"/>
              <a:t>HTML, CSS and JavaScript </a:t>
            </a:r>
            <a:r>
              <a:rPr lang="en-US" sz="1400" dirty="0"/>
              <a:t>are easy-to-learn and widely-used technologies that allowed us to create this survey form quickly and efficiently.</a:t>
            </a:r>
          </a:p>
        </p:txBody>
      </p:sp>
    </p:spTree>
  </p:cSld>
  <p:clrMapOvr>
    <a:masterClrMapping/>
  </p:clrMapOvr>
  <p:transition advTm="4000">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References/Links used</a:t>
            </a:r>
          </a:p>
        </p:txBody>
      </p:sp>
      <p:sp>
        <p:nvSpPr>
          <p:cNvPr id="3" name="Rectangle 2"/>
          <p:cNvSpPr/>
          <p:nvPr/>
        </p:nvSpPr>
        <p:spPr>
          <a:xfrm>
            <a:off x="395536" y="1196752"/>
            <a:ext cx="8136904" cy="923330"/>
          </a:xfrm>
          <a:prstGeom prst="rect">
            <a:avLst/>
          </a:prstGeom>
        </p:spPr>
        <p:txBody>
          <a:bodyPr wrap="square">
            <a:spAutoFit/>
          </a:bodyPr>
          <a:lstStyle/>
          <a:p>
            <a:pPr marL="285750" lvl="0" indent="-285750">
              <a:buFont typeface="Arial" pitchFamily="34" charset="0"/>
              <a:buChar char="•"/>
            </a:pPr>
            <a:r>
              <a:rPr lang="en-US" sz="2000" u="sng" dirty="0" smtClean="0">
                <a:hlinkClick r:id="rId2"/>
              </a:rPr>
              <a:t>https</a:t>
            </a:r>
            <a:r>
              <a:rPr lang="en-US" sz="2000" u="sng" dirty="0">
                <a:hlinkClick r:id="rId2"/>
              </a:rPr>
              <a:t>://</a:t>
            </a:r>
            <a:r>
              <a:rPr lang="en-US" sz="2000" u="sng" dirty="0" smtClean="0">
                <a:hlinkClick r:id="rId2"/>
              </a:rPr>
              <a:t>www.w3schools.com/css/default.asp</a:t>
            </a:r>
            <a:endParaRPr lang="en-US" sz="2000" u="sng" dirty="0" smtClean="0"/>
          </a:p>
          <a:p>
            <a:pPr marL="285750" indent="-285750">
              <a:buFont typeface="Arial" pitchFamily="34" charset="0"/>
              <a:buChar char="•"/>
            </a:pPr>
            <a:r>
              <a:rPr lang="en-US" sz="2000" dirty="0" smtClean="0"/>
              <a:t>Survey Form project Link </a:t>
            </a:r>
            <a:r>
              <a:rPr lang="en-US" sz="2000" u="sng" dirty="0" smtClean="0">
                <a:hlinkClick r:id="rId3"/>
              </a:rPr>
              <a:t>https</a:t>
            </a:r>
            <a:r>
              <a:rPr lang="en-US" sz="2000" u="sng" dirty="0">
                <a:hlinkClick r:id="rId3"/>
              </a:rPr>
              <a:t>://</a:t>
            </a:r>
            <a:r>
              <a:rPr lang="en-US" sz="2000" u="sng" dirty="0" smtClean="0">
                <a:hlinkClick r:id="rId3"/>
              </a:rPr>
              <a:t>amazonservicessurveyform.netlify.app</a:t>
            </a:r>
            <a:r>
              <a:rPr lang="en-US" sz="1400" u="sng" dirty="0">
                <a:hlinkClick r:id="rId3"/>
              </a:rPr>
              <a:t>/</a:t>
            </a:r>
            <a:r>
              <a:rPr lang="en-US" sz="1400" dirty="0"/>
              <a:t> </a:t>
            </a:r>
          </a:p>
          <a:p>
            <a:pPr lvl="0"/>
            <a:r>
              <a:rPr lang="en-US" sz="1400" dirty="0" smtClean="0"/>
              <a:t> </a:t>
            </a:r>
            <a:endParaRPr lang="en-US" sz="1400" dirty="0"/>
          </a:p>
        </p:txBody>
      </p:sp>
    </p:spTree>
  </p:cSld>
  <p:clrMapOvr>
    <a:masterClrMapping/>
  </p:clrMapOvr>
  <p:transition advTm="4000">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Thank You Slide 30 PowerPoint Template"/>
          <p:cNvPicPr>
            <a:picLocks noChangeAspect="1" noChangeArrowheads="1"/>
          </p:cNvPicPr>
          <p:nvPr/>
        </p:nvPicPr>
        <p:blipFill rotWithShape="1">
          <a:blip r:embed="rId2">
            <a:extLst>
              <a:ext uri="{28A0092B-C50C-407E-A947-70E740481C1C}">
                <a14:useLocalDpi xmlns:a14="http://schemas.microsoft.com/office/drawing/2010/main" val="0"/>
              </a:ext>
            </a:extLst>
          </a:blip>
          <a:srcRect l="12862" t="1989" r="15522" b="36405"/>
          <a:stretch/>
        </p:blipFill>
        <p:spPr bwMode="auto">
          <a:xfrm>
            <a:off x="0" y="836712"/>
            <a:ext cx="9144000" cy="58326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74579801"/>
              </p:ext>
            </p:extLst>
          </p:nvPr>
        </p:nvGraphicFramePr>
        <p:xfrm>
          <a:off x="971600" y="1556792"/>
          <a:ext cx="7005691" cy="2880319"/>
        </p:xfrm>
        <a:graphic>
          <a:graphicData uri="http://schemas.openxmlformats.org/drawingml/2006/table">
            <a:tbl>
              <a:tblPr firstRow="1" firstCol="1" bandRow="1">
                <a:tableStyleId>{5C22544A-7EE6-4342-B048-85BDC9FD1C3A}</a:tableStyleId>
              </a:tblPr>
              <a:tblGrid>
                <a:gridCol w="1872207"/>
                <a:gridCol w="3384376"/>
                <a:gridCol w="1749108"/>
              </a:tblGrid>
              <a:tr h="359848">
                <a:tc>
                  <a:txBody>
                    <a:bodyPr/>
                    <a:lstStyle/>
                    <a:p>
                      <a:pPr marL="0" marR="0" algn="ctr">
                        <a:spcBef>
                          <a:spcPts val="40"/>
                        </a:spcBef>
                        <a:spcAft>
                          <a:spcPts val="0"/>
                        </a:spcAft>
                      </a:pPr>
                      <a:r>
                        <a:rPr lang="en-US" sz="1400" dirty="0">
                          <a:effectLst/>
                        </a:rPr>
                        <a:t>Serial no.</a:t>
                      </a:r>
                      <a:endParaRPr lang="en-US" sz="1150" dirty="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400">
                          <a:effectLst/>
                        </a:rPr>
                        <a:t>Section</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400">
                          <a:effectLst/>
                        </a:rPr>
                        <a:t>Page no.</a:t>
                      </a:r>
                      <a:endParaRPr lang="en-US" sz="1150">
                        <a:effectLst/>
                        <a:latin typeface="Times New Roman"/>
                        <a:ea typeface="Times New Roman"/>
                        <a:cs typeface="Times New Roman"/>
                      </a:endParaRPr>
                    </a:p>
                  </a:txBody>
                  <a:tcPr marL="68580" marR="68580" marT="0" marB="0"/>
                </a:tc>
              </a:tr>
              <a:tr h="319950">
                <a:tc>
                  <a:txBody>
                    <a:bodyPr/>
                    <a:lstStyle/>
                    <a:p>
                      <a:pPr marL="0" marR="0" algn="ctr">
                        <a:spcBef>
                          <a:spcPts val="40"/>
                        </a:spcBef>
                        <a:spcAft>
                          <a:spcPts val="0"/>
                        </a:spcAft>
                      </a:pPr>
                      <a:r>
                        <a:rPr lang="en-US" sz="1200">
                          <a:effectLst/>
                        </a:rPr>
                        <a:t>1</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Introduction</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3</a:t>
                      </a:r>
                      <a:endParaRPr lang="en-US" sz="1150">
                        <a:effectLst/>
                        <a:latin typeface="Times New Roman"/>
                        <a:ea typeface="Times New Roman"/>
                        <a:cs typeface="Times New Roman"/>
                      </a:endParaRPr>
                    </a:p>
                  </a:txBody>
                  <a:tcPr marL="68580" marR="68580" marT="0" marB="0"/>
                </a:tc>
              </a:tr>
              <a:tr h="306907">
                <a:tc>
                  <a:txBody>
                    <a:bodyPr/>
                    <a:lstStyle/>
                    <a:p>
                      <a:pPr marL="0" marR="0" algn="ctr">
                        <a:spcBef>
                          <a:spcPts val="40"/>
                        </a:spcBef>
                        <a:spcAft>
                          <a:spcPts val="0"/>
                        </a:spcAft>
                      </a:pPr>
                      <a:r>
                        <a:rPr lang="en-US" sz="1200">
                          <a:effectLst/>
                        </a:rPr>
                        <a:t>2</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Problem Statement</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4</a:t>
                      </a:r>
                      <a:endParaRPr lang="en-US" sz="1150">
                        <a:effectLst/>
                        <a:latin typeface="Times New Roman"/>
                        <a:ea typeface="Times New Roman"/>
                        <a:cs typeface="Times New Roman"/>
                      </a:endParaRPr>
                    </a:p>
                  </a:txBody>
                  <a:tcPr marL="68580" marR="68580" marT="0" marB="0"/>
                </a:tc>
              </a:tr>
              <a:tr h="319950">
                <a:tc>
                  <a:txBody>
                    <a:bodyPr/>
                    <a:lstStyle/>
                    <a:p>
                      <a:pPr marL="0" marR="0" algn="ctr">
                        <a:spcBef>
                          <a:spcPts val="40"/>
                        </a:spcBef>
                        <a:spcAft>
                          <a:spcPts val="0"/>
                        </a:spcAft>
                      </a:pPr>
                      <a:r>
                        <a:rPr lang="en-US" sz="1200">
                          <a:effectLst/>
                        </a:rPr>
                        <a:t>3</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Technical Details</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5</a:t>
                      </a:r>
                      <a:endParaRPr lang="en-US" sz="1150">
                        <a:effectLst/>
                        <a:latin typeface="Times New Roman"/>
                        <a:ea typeface="Times New Roman"/>
                        <a:cs typeface="Times New Roman"/>
                      </a:endParaRPr>
                    </a:p>
                  </a:txBody>
                  <a:tcPr marL="68580" marR="68580" marT="0" marB="0"/>
                </a:tc>
              </a:tr>
              <a:tr h="306907">
                <a:tc>
                  <a:txBody>
                    <a:bodyPr/>
                    <a:lstStyle/>
                    <a:p>
                      <a:pPr marL="0" marR="0" algn="ctr">
                        <a:spcBef>
                          <a:spcPts val="40"/>
                        </a:spcBef>
                        <a:spcAft>
                          <a:spcPts val="0"/>
                        </a:spcAft>
                      </a:pPr>
                      <a:r>
                        <a:rPr lang="en-US" sz="1200">
                          <a:effectLst/>
                        </a:rPr>
                        <a:t>4</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Key Features</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6</a:t>
                      </a:r>
                      <a:endParaRPr lang="en-US" sz="1150">
                        <a:effectLst/>
                        <a:latin typeface="Times New Roman"/>
                        <a:ea typeface="Times New Roman"/>
                        <a:cs typeface="Times New Roman"/>
                      </a:endParaRPr>
                    </a:p>
                  </a:txBody>
                  <a:tcPr marL="68580" marR="68580" marT="0" marB="0"/>
                </a:tc>
              </a:tr>
              <a:tr h="319950">
                <a:tc>
                  <a:txBody>
                    <a:bodyPr/>
                    <a:lstStyle/>
                    <a:p>
                      <a:pPr marL="0" marR="0" algn="ctr">
                        <a:spcBef>
                          <a:spcPts val="40"/>
                        </a:spcBef>
                        <a:spcAft>
                          <a:spcPts val="0"/>
                        </a:spcAft>
                      </a:pPr>
                      <a:r>
                        <a:rPr lang="en-US" sz="1200">
                          <a:effectLst/>
                        </a:rPr>
                        <a:t>5</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Project Highlights</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dirty="0" smtClean="0">
                          <a:effectLst/>
                        </a:rPr>
                        <a:t>7-10</a:t>
                      </a:r>
                      <a:endParaRPr lang="en-US" sz="1150" dirty="0">
                        <a:effectLst/>
                        <a:latin typeface="Times New Roman"/>
                        <a:ea typeface="Times New Roman"/>
                        <a:cs typeface="Times New Roman"/>
                      </a:endParaRPr>
                    </a:p>
                  </a:txBody>
                  <a:tcPr marL="68580" marR="68580" marT="0" marB="0"/>
                </a:tc>
              </a:tr>
              <a:tr h="306907">
                <a:tc>
                  <a:txBody>
                    <a:bodyPr/>
                    <a:lstStyle/>
                    <a:p>
                      <a:pPr marL="0" marR="0" algn="ctr">
                        <a:spcBef>
                          <a:spcPts val="40"/>
                        </a:spcBef>
                        <a:spcAft>
                          <a:spcPts val="0"/>
                        </a:spcAft>
                      </a:pPr>
                      <a:r>
                        <a:rPr lang="en-US" sz="1200">
                          <a:effectLst/>
                        </a:rPr>
                        <a:t>6</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Bonus Feature</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dirty="0" smtClean="0">
                          <a:effectLst/>
                          <a:latin typeface="+mn-lt"/>
                          <a:ea typeface="+mn-ea"/>
                          <a:cs typeface="+mn-cs"/>
                        </a:rPr>
                        <a:t>11</a:t>
                      </a:r>
                      <a:endParaRPr lang="en-US" sz="1150" dirty="0">
                        <a:effectLst/>
                        <a:latin typeface="Times New Roman"/>
                        <a:ea typeface="Times New Roman"/>
                        <a:cs typeface="Times New Roman"/>
                      </a:endParaRPr>
                    </a:p>
                  </a:txBody>
                  <a:tcPr marL="68580" marR="68580" marT="0" marB="0"/>
                </a:tc>
              </a:tr>
              <a:tr h="319950">
                <a:tc>
                  <a:txBody>
                    <a:bodyPr/>
                    <a:lstStyle/>
                    <a:p>
                      <a:pPr marL="0" marR="0" algn="ctr">
                        <a:spcBef>
                          <a:spcPts val="40"/>
                        </a:spcBef>
                        <a:spcAft>
                          <a:spcPts val="0"/>
                        </a:spcAft>
                      </a:pPr>
                      <a:r>
                        <a:rPr lang="en-US" sz="1200">
                          <a:effectLst/>
                        </a:rPr>
                        <a:t>7</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a:effectLst/>
                        </a:rPr>
                        <a:t>Conclusion</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dirty="0" smtClean="0">
                          <a:effectLst/>
                          <a:latin typeface="+mn-lt"/>
                          <a:ea typeface="+mn-ea"/>
                          <a:cs typeface="+mn-cs"/>
                        </a:rPr>
                        <a:t>12</a:t>
                      </a:r>
                      <a:endParaRPr lang="en-US" sz="1150" dirty="0">
                        <a:effectLst/>
                        <a:latin typeface="Times New Roman"/>
                        <a:ea typeface="Times New Roman"/>
                        <a:cs typeface="Times New Roman"/>
                      </a:endParaRPr>
                    </a:p>
                  </a:txBody>
                  <a:tcPr marL="68580" marR="68580" marT="0" marB="0"/>
                </a:tc>
              </a:tr>
              <a:tr h="319950">
                <a:tc>
                  <a:txBody>
                    <a:bodyPr/>
                    <a:lstStyle/>
                    <a:p>
                      <a:pPr marL="0" marR="0" algn="ctr">
                        <a:spcBef>
                          <a:spcPts val="40"/>
                        </a:spcBef>
                        <a:spcAft>
                          <a:spcPts val="0"/>
                        </a:spcAft>
                      </a:pPr>
                      <a:r>
                        <a:rPr lang="en-US" sz="1200">
                          <a:effectLst/>
                        </a:rPr>
                        <a:t>8</a:t>
                      </a:r>
                      <a:endParaRPr lang="en-US" sz="115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dirty="0">
                          <a:effectLst/>
                        </a:rPr>
                        <a:t>Reference Links Used</a:t>
                      </a:r>
                      <a:endParaRPr lang="en-US" sz="1150" dirty="0">
                        <a:effectLst/>
                        <a:latin typeface="Times New Roman"/>
                        <a:ea typeface="Times New Roman"/>
                        <a:cs typeface="Times New Roman"/>
                      </a:endParaRPr>
                    </a:p>
                  </a:txBody>
                  <a:tcPr marL="68580" marR="68580" marT="0" marB="0"/>
                </a:tc>
                <a:tc>
                  <a:txBody>
                    <a:bodyPr/>
                    <a:lstStyle/>
                    <a:p>
                      <a:pPr marL="0" marR="0" algn="ctr">
                        <a:spcBef>
                          <a:spcPts val="40"/>
                        </a:spcBef>
                        <a:spcAft>
                          <a:spcPts val="0"/>
                        </a:spcAft>
                      </a:pPr>
                      <a:r>
                        <a:rPr lang="en-US" sz="1200" dirty="0" smtClean="0">
                          <a:effectLst/>
                          <a:latin typeface="+mn-lt"/>
                          <a:ea typeface="+mn-ea"/>
                          <a:cs typeface="+mn-cs"/>
                        </a:rPr>
                        <a:t>13</a:t>
                      </a:r>
                      <a:endParaRPr lang="en-US" sz="1150" dirty="0">
                        <a:effectLst/>
                        <a:latin typeface="Times New Roman"/>
                        <a:ea typeface="Times New Roman"/>
                        <a:cs typeface="Times New Roman"/>
                      </a:endParaRPr>
                    </a:p>
                  </a:txBody>
                  <a:tcPr marL="68580" marR="68580" marT="0" marB="0"/>
                </a:tc>
              </a:tr>
            </a:tbl>
          </a:graphicData>
        </a:graphic>
      </p:graphicFrame>
    </p:spTree>
  </p:cSld>
  <p:clrMapOvr>
    <a:masterClrMapping/>
  </p:clrMapOvr>
  <p:transition advTm="400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Introduction</a:t>
            </a:r>
          </a:p>
        </p:txBody>
      </p:sp>
      <p:sp>
        <p:nvSpPr>
          <p:cNvPr id="3" name="Rectangle 2"/>
          <p:cNvSpPr/>
          <p:nvPr/>
        </p:nvSpPr>
        <p:spPr>
          <a:xfrm>
            <a:off x="395536" y="1196752"/>
            <a:ext cx="8136904" cy="3323987"/>
          </a:xfrm>
          <a:prstGeom prst="rect">
            <a:avLst/>
          </a:prstGeom>
        </p:spPr>
        <p:txBody>
          <a:bodyPr wrap="square">
            <a:spAutoFit/>
          </a:bodyPr>
          <a:lstStyle/>
          <a:p>
            <a:r>
              <a:rPr lang="en-US" sz="1400" dirty="0"/>
              <a:t>This report is on the topic, ‘</a:t>
            </a:r>
            <a:r>
              <a:rPr lang="en-US" sz="1400" b="1" dirty="0"/>
              <a:t>Survey Form’</a:t>
            </a:r>
            <a:r>
              <a:rPr lang="en-US" sz="1400" dirty="0"/>
              <a:t>, and with the collective efforts of the team 18 members, </a:t>
            </a:r>
            <a:r>
              <a:rPr lang="en-US" sz="1400" b="1" dirty="0" err="1"/>
              <a:t>Rittika</a:t>
            </a:r>
            <a:r>
              <a:rPr lang="en-US" sz="1400" b="1" dirty="0"/>
              <a:t> </a:t>
            </a:r>
            <a:r>
              <a:rPr lang="en-US" sz="1400" b="1" dirty="0" err="1"/>
              <a:t>Tyagi</a:t>
            </a:r>
            <a:r>
              <a:rPr lang="en-US" sz="1400" dirty="0"/>
              <a:t>, </a:t>
            </a:r>
            <a:r>
              <a:rPr lang="en-US" sz="1400" b="1" dirty="0" err="1"/>
              <a:t>Ritvik</a:t>
            </a:r>
            <a:r>
              <a:rPr lang="en-US" sz="1400" b="1" dirty="0"/>
              <a:t> </a:t>
            </a:r>
            <a:r>
              <a:rPr lang="en-US" sz="1400" b="1" dirty="0" err="1"/>
              <a:t>Sachdeva</a:t>
            </a:r>
            <a:r>
              <a:rPr lang="en-US" sz="1400" b="1" dirty="0"/>
              <a:t> (Team Leader),</a:t>
            </a:r>
            <a:r>
              <a:rPr lang="en-US" sz="1400" dirty="0"/>
              <a:t> </a:t>
            </a:r>
            <a:r>
              <a:rPr lang="en-US" sz="1400" b="1" dirty="0" err="1" smtClean="0"/>
              <a:t>Riya</a:t>
            </a:r>
            <a:r>
              <a:rPr lang="en-US" sz="1400" b="1" dirty="0"/>
              <a:t>,</a:t>
            </a:r>
            <a:r>
              <a:rPr lang="en-US" sz="1400" dirty="0" smtClean="0"/>
              <a:t> </a:t>
            </a:r>
            <a:r>
              <a:rPr lang="en-US" sz="1400" b="1" dirty="0" err="1"/>
              <a:t>Riya</a:t>
            </a:r>
            <a:r>
              <a:rPr lang="en-US" sz="1400" b="1" dirty="0"/>
              <a:t> </a:t>
            </a:r>
            <a:r>
              <a:rPr lang="en-US" sz="1400" b="1" dirty="0" err="1" smtClean="0"/>
              <a:t>Kundra</a:t>
            </a:r>
            <a:r>
              <a:rPr lang="en-US" sz="1400" b="1" dirty="0" smtClean="0"/>
              <a:t> </a:t>
            </a:r>
            <a:r>
              <a:rPr lang="en-US" sz="1400" dirty="0" smtClean="0"/>
              <a:t>and</a:t>
            </a:r>
            <a:r>
              <a:rPr lang="en-US" sz="1400" b="1" dirty="0" smtClean="0"/>
              <a:t> </a:t>
            </a:r>
            <a:r>
              <a:rPr lang="en-US" sz="1400" b="1" dirty="0" err="1" smtClean="0"/>
              <a:t>Pranav</a:t>
            </a:r>
            <a:r>
              <a:rPr lang="en-US" sz="1400" b="1" dirty="0" smtClean="0"/>
              <a:t> </a:t>
            </a:r>
            <a:r>
              <a:rPr lang="en-US" sz="1400" b="1" dirty="0" err="1" smtClean="0"/>
              <a:t>Mangal</a:t>
            </a:r>
            <a:r>
              <a:rPr lang="en-US" sz="1400" dirty="0" smtClean="0"/>
              <a:t>, </a:t>
            </a:r>
            <a:r>
              <a:rPr lang="en-US" sz="1400" dirty="0"/>
              <a:t>the project was made.</a:t>
            </a:r>
          </a:p>
          <a:p>
            <a:r>
              <a:rPr lang="en-US" sz="1400" dirty="0"/>
              <a:t>The main objective of this project, on survey form made using </a:t>
            </a:r>
            <a:r>
              <a:rPr lang="en-US" sz="1400" dirty="0" smtClean="0"/>
              <a:t>HTML, CSS and JavaScript, </a:t>
            </a:r>
            <a:r>
              <a:rPr lang="en-US" sz="1400" dirty="0"/>
              <a:t>is to collect accurate and useful data from respondents by creating a user-friendly interface that encourages participation and provides a clear understanding of the purpose and scope of the survey. The form should be designed in a way that ensures the questions are easy to understand, the response options are clear and concise, and the overall layout is visually appealing and engaging. The survey form should be programmed to validate responses and ensure data accuracy, while also being optimized for compatibility with a range of devices and browsers. Ultimately, the objective is to create a survey form that maximizes response rates, minimizes response errors, and provides meaningful insights into the topic at hand. </a:t>
            </a:r>
          </a:p>
          <a:p>
            <a:r>
              <a:rPr lang="en-US" sz="1400" dirty="0"/>
              <a:t>Lots of companies use survey forms as a means of collecting relevant data about their target audience.  In this project, we have to design a full-fledged survey form that includes relevant questions like name, age, email, address, contact number, and other questions, depending on the type of company or organization, we are shaping the form for. This project tests our webpage’s structuring skills.</a:t>
            </a:r>
          </a:p>
          <a:p>
            <a:r>
              <a:rPr lang="en-US" sz="1400" dirty="0"/>
              <a:t>Here, the company we have used to shape our survey form, accordingly, is “</a:t>
            </a:r>
            <a:r>
              <a:rPr lang="en-US" sz="1400" b="1" dirty="0"/>
              <a:t>Amazon</a:t>
            </a:r>
            <a:r>
              <a:rPr lang="en-US" sz="1400" dirty="0"/>
              <a:t>”.</a:t>
            </a:r>
          </a:p>
        </p:txBody>
      </p:sp>
    </p:spTree>
  </p:cSld>
  <p:clrMapOvr>
    <a:masterClrMapping/>
  </p:clrMapOvr>
  <p:transition advTm="400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Problem Statement</a:t>
            </a:r>
          </a:p>
        </p:txBody>
      </p:sp>
      <p:sp>
        <p:nvSpPr>
          <p:cNvPr id="3" name="Rectangle 2"/>
          <p:cNvSpPr/>
          <p:nvPr/>
        </p:nvSpPr>
        <p:spPr>
          <a:xfrm>
            <a:off x="395536" y="1196752"/>
            <a:ext cx="8136904" cy="2031325"/>
          </a:xfrm>
          <a:prstGeom prst="rect">
            <a:avLst/>
          </a:prstGeom>
        </p:spPr>
        <p:txBody>
          <a:bodyPr wrap="square">
            <a:spAutoFit/>
          </a:bodyPr>
          <a:lstStyle/>
          <a:p>
            <a:r>
              <a:rPr lang="en-US" sz="1400" dirty="0"/>
              <a:t>Design a user-friendly survey form for a company using </a:t>
            </a:r>
            <a:r>
              <a:rPr lang="en-US" sz="1400" dirty="0" smtClean="0"/>
              <a:t>HTML, CSS and JavaScript </a:t>
            </a:r>
            <a:r>
              <a:rPr lang="en-US" sz="1400" dirty="0"/>
              <a:t>that will encourage participation, provide clear instructions, and be optimized for compatibility across multiple devices and browsers. The survey form should be designed to minimize response errors and validate responses to ensure data accuracy such that it improves the data collection process, gain valuable insights into the customer needs and preferences, and make informed decisions that will enable a company to grow and succeed in a highly competitive marketplace.</a:t>
            </a:r>
          </a:p>
          <a:p>
            <a:r>
              <a:rPr lang="en-US" sz="1400" dirty="0"/>
              <a:t>Also, this project, on survey form, should include relevant questions like name, age, email, address, contact number, and other questions, depending on the type of company, the form is shaped for.</a:t>
            </a:r>
          </a:p>
          <a:p>
            <a:r>
              <a:rPr lang="en-US" sz="1400" dirty="0"/>
              <a:t> </a:t>
            </a:r>
          </a:p>
        </p:txBody>
      </p:sp>
    </p:spTree>
  </p:cSld>
  <p:clrMapOvr>
    <a:masterClrMapping/>
  </p:clrMapOvr>
  <p:transition advTm="4000">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Technical Details</a:t>
            </a:r>
          </a:p>
        </p:txBody>
      </p:sp>
      <p:sp>
        <p:nvSpPr>
          <p:cNvPr id="3" name="Rectangle 2"/>
          <p:cNvSpPr/>
          <p:nvPr/>
        </p:nvSpPr>
        <p:spPr>
          <a:xfrm>
            <a:off x="395536" y="1196752"/>
            <a:ext cx="8136904" cy="5232202"/>
          </a:xfrm>
          <a:prstGeom prst="rect">
            <a:avLst/>
          </a:prstGeom>
        </p:spPr>
        <p:txBody>
          <a:bodyPr wrap="square">
            <a:spAutoFit/>
          </a:bodyPr>
          <a:lstStyle/>
          <a:p>
            <a:r>
              <a:rPr lang="en-US" sz="1400" dirty="0"/>
              <a:t>A brief overview of all the technical details, including technologies and methods used in making the project is given as follows: </a:t>
            </a:r>
          </a:p>
          <a:p>
            <a:pPr marL="342900" lvl="0" indent="-342900">
              <a:buFont typeface="+mj-lt"/>
              <a:buAutoNum type="arabicPeriod"/>
            </a:pPr>
            <a:r>
              <a:rPr lang="en-US" sz="1400" dirty="0"/>
              <a:t>HTML: HTML (Hypertext Markup Language) is the standard markup language used to create web pages. It provides the structure and layout of the content on the web page, including headings, paragraphs, lists, and links</a:t>
            </a:r>
            <a:r>
              <a:rPr lang="en-US" sz="1400" dirty="0" smtClean="0"/>
              <a:t>.</a:t>
            </a:r>
            <a:endParaRPr lang="en-US" sz="1400" dirty="0"/>
          </a:p>
          <a:p>
            <a:pPr marL="342900" lvl="0" indent="-342900">
              <a:buFont typeface="+mj-lt"/>
              <a:buAutoNum type="arabicPeriod"/>
            </a:pPr>
            <a:r>
              <a:rPr lang="en-US" sz="1400" dirty="0"/>
              <a:t>CSS: CSS (Cascading Style Sheets) is a </a:t>
            </a:r>
            <a:r>
              <a:rPr lang="en-US" sz="1400" dirty="0" err="1"/>
              <a:t>stylesheet</a:t>
            </a:r>
            <a:r>
              <a:rPr lang="en-US" sz="1400" dirty="0"/>
              <a:t> language that describes the presentation of a web page. It allows developers to control the visual appearance of the content, including fonts, colors, layout, and other design elements</a:t>
            </a:r>
            <a:r>
              <a:rPr lang="en-US" sz="1400" dirty="0" smtClean="0"/>
              <a:t>.</a:t>
            </a:r>
            <a:endParaRPr lang="en-US" sz="1400" dirty="0"/>
          </a:p>
          <a:p>
            <a:pPr marL="342900" lvl="0" indent="-342900">
              <a:buFont typeface="+mj-lt"/>
              <a:buAutoNum type="arabicPeriod"/>
            </a:pPr>
            <a:r>
              <a:rPr lang="en-US" sz="1400" dirty="0"/>
              <a:t>Semantic HTML: Semantic HTML is a coding practice that involves using HTML tags to convey the meaning and structure of the content on the web page. This can help improve accessibility and search engine optimization (SEO), as well as make the code easier to read and maintain</a:t>
            </a:r>
            <a:r>
              <a:rPr lang="en-US" sz="1400" dirty="0" smtClean="0"/>
              <a:t>.</a:t>
            </a:r>
            <a:endParaRPr lang="en-US" sz="1400" dirty="0"/>
          </a:p>
          <a:p>
            <a:pPr marL="342900" lvl="0" indent="-342900">
              <a:buFont typeface="+mj-lt"/>
              <a:buAutoNum type="arabicPeriod"/>
            </a:pPr>
            <a:r>
              <a:rPr lang="en-US" sz="1400" dirty="0"/>
              <a:t>Responsive Design: Responsive design is an approach to web design that allows web pages to adapt to different screen sizes and devices. This can be achieved using CSS media queries, which adjust the layout and styling of the survey form based on the screen size</a:t>
            </a:r>
            <a:r>
              <a:rPr lang="en-US" sz="1400" dirty="0" smtClean="0"/>
              <a:t>.</a:t>
            </a:r>
            <a:endParaRPr lang="en-US" sz="1400" dirty="0"/>
          </a:p>
          <a:p>
            <a:pPr marL="342900" lvl="0" indent="-342900">
              <a:buFont typeface="+mj-lt"/>
              <a:buAutoNum type="arabicPeriod"/>
            </a:pPr>
            <a:r>
              <a:rPr lang="en-US" sz="1400" dirty="0"/>
              <a:t>Form Elements: HTML provides a number of form elements that can be used to create survey forms, such as input fields, checkboxes, radio buttons, and dropdown menus. These elements can be styled using CSS to match the design of the survey form</a:t>
            </a:r>
            <a:r>
              <a:rPr lang="en-US" sz="1400" dirty="0" smtClean="0"/>
              <a:t>.</a:t>
            </a:r>
            <a:endParaRPr lang="en-US" sz="1400" dirty="0"/>
          </a:p>
          <a:p>
            <a:pPr marL="342900" lvl="0" indent="-342900">
              <a:buFont typeface="+mj-lt"/>
              <a:buAutoNum type="arabicPeriod"/>
            </a:pPr>
            <a:r>
              <a:rPr lang="en-US" sz="1400" dirty="0"/>
              <a:t>Validation: HTML provides built-in validation for certain form elements, such as required fields and email inputs. This can be enhanced using CSS to provide visual feedback to users when they submit the form</a:t>
            </a:r>
            <a:r>
              <a:rPr lang="en-US" sz="1400" dirty="0" smtClean="0"/>
              <a:t>.</a:t>
            </a:r>
            <a:endParaRPr lang="en-US" sz="1400" dirty="0"/>
          </a:p>
          <a:p>
            <a:pPr marL="342900" lvl="0" indent="-342900">
              <a:buFont typeface="+mj-lt"/>
              <a:buAutoNum type="arabicPeriod"/>
            </a:pPr>
            <a:r>
              <a:rPr lang="en-US" sz="1400" dirty="0"/>
              <a:t>JavaScript: JavaScript can be used to add interactivity to the survey form. Event listeners can be added to capture form submission and perform actions like validating the inputs, displaying error messages, or sending the form data to a server for processing. JavaScript frameworks or libraries like </a:t>
            </a:r>
            <a:r>
              <a:rPr lang="en-US" sz="1400" dirty="0" err="1"/>
              <a:t>jQuery</a:t>
            </a:r>
            <a:r>
              <a:rPr lang="en-US" sz="1400" dirty="0"/>
              <a:t> can also be used to simplify form manipulation and enhance the user experience.</a:t>
            </a:r>
          </a:p>
          <a:p>
            <a:endParaRPr lang="en-US" sz="1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extLst>
              <a:ext uri="{28A0092B-C50C-407E-A947-70E740481C1C}">
                <a14:useLocalDpi xmlns:a14="http://schemas.microsoft.com/office/drawing/2010/main" val="0"/>
              </a:ext>
            </a:extLst>
          </a:blip>
          <a:srcRect t="12883" r="725" b="6598"/>
          <a:stretch/>
        </p:blipFill>
        <p:spPr bwMode="auto">
          <a:xfrm>
            <a:off x="3152427" y="3933056"/>
            <a:ext cx="2555261" cy="1188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Key Features</a:t>
            </a:r>
          </a:p>
        </p:txBody>
      </p:sp>
      <p:sp>
        <p:nvSpPr>
          <p:cNvPr id="3" name="Rectangle 2"/>
          <p:cNvSpPr/>
          <p:nvPr/>
        </p:nvSpPr>
        <p:spPr>
          <a:xfrm>
            <a:off x="395535" y="1052736"/>
            <a:ext cx="8136904" cy="5262979"/>
          </a:xfrm>
          <a:prstGeom prst="rect">
            <a:avLst/>
          </a:prstGeom>
        </p:spPr>
        <p:txBody>
          <a:bodyPr wrap="square">
            <a:spAutoFit/>
          </a:bodyPr>
          <a:lstStyle/>
          <a:p>
            <a:r>
              <a:rPr lang="en-US" sz="1400" dirty="0"/>
              <a:t>The key features used in making the project are given below:</a:t>
            </a:r>
          </a:p>
          <a:p>
            <a:pPr marL="342900" lvl="0" indent="-342900">
              <a:buFont typeface="+mj-lt"/>
              <a:buAutoNum type="arabicPeriod"/>
            </a:pPr>
            <a:r>
              <a:rPr lang="en-US" sz="1400" dirty="0"/>
              <a:t>Form Elements: HTML provides a variety of form elements that can be used to create a survey form, such as input fields, checkboxes, radio buttons, and dropdown menus. These elements can be styled using CSS to match the design of the survey form</a:t>
            </a:r>
            <a:r>
              <a:rPr lang="en-US" sz="1400" dirty="0" smtClean="0"/>
              <a:t>.</a:t>
            </a:r>
            <a:endParaRPr lang="en-US" sz="1400" dirty="0"/>
          </a:p>
          <a:p>
            <a:pPr marL="342900" lvl="0" indent="-342900">
              <a:buFont typeface="+mj-lt"/>
              <a:buAutoNum type="arabicPeriod"/>
            </a:pPr>
            <a:r>
              <a:rPr lang="en-US" sz="1400" dirty="0"/>
              <a:t>Layout and Design: CSS can be used to control the layout and design of the survey form, including the use of grids, columns, and responsive design. This can help ensure that the survey form is visually appealing and easy to use across different devices and screen sizes</a:t>
            </a:r>
            <a:r>
              <a:rPr lang="en-US" sz="1400" dirty="0" smtClean="0"/>
              <a:t>.</a:t>
            </a:r>
            <a:endParaRPr lang="en-US" sz="1400" dirty="0"/>
          </a:p>
          <a:p>
            <a:pPr marL="342900" lvl="0" indent="-342900">
              <a:buFont typeface="+mj-lt"/>
              <a:buAutoNum type="arabicPeriod"/>
            </a:pPr>
            <a:r>
              <a:rPr lang="en-US" sz="1400" dirty="0"/>
              <a:t>Accessibility: Accessibility is an important consideration when designing a survey form, as it ensures that users with disabilities can access and complete the form. This involves using proper markup, providing descriptive labels for form elements, and following accessibility guidelines</a:t>
            </a:r>
            <a:r>
              <a:rPr lang="en-US" sz="1400" dirty="0" smtClean="0"/>
              <a:t>.</a:t>
            </a:r>
            <a:endParaRPr lang="en-US" sz="1400" dirty="0"/>
          </a:p>
          <a:p>
            <a:pPr marL="342900" lvl="0" indent="-342900">
              <a:buFont typeface="+mj-lt"/>
              <a:buAutoNum type="arabicPeriod"/>
            </a:pPr>
            <a:r>
              <a:rPr lang="en-US" sz="1400" dirty="0"/>
              <a:t>Feedback: The survey form should provide feedback to users when they submit the form, such as a confirmation message through another page within the site. This can help ensure that users know their responses have been received and can provide a sense of closure to the survey </a:t>
            </a:r>
            <a:r>
              <a:rPr lang="en-US" sz="1400" dirty="0" smtClean="0"/>
              <a:t>process.																																										           								           </a:t>
            </a:r>
            <a:r>
              <a:rPr lang="en-US" sz="800" dirty="0" smtClean="0"/>
              <a:t>The </a:t>
            </a:r>
            <a:r>
              <a:rPr lang="en-US" sz="800" dirty="0"/>
              <a:t>above pic is the screenshot of the feedback page of our Survey Form that provides a sense of closure to the survey </a:t>
            </a:r>
            <a:r>
              <a:rPr lang="en-US" sz="800" dirty="0" smtClean="0"/>
              <a:t>process</a:t>
            </a:r>
            <a:endParaRPr lang="en-US" sz="1400" dirty="0" smtClean="0"/>
          </a:p>
          <a:p>
            <a:pPr marL="342900" lvl="0" indent="-342900">
              <a:buFont typeface="+mj-lt"/>
              <a:buAutoNum type="arabicPeriod"/>
            </a:pPr>
            <a:endParaRPr lang="en-US" sz="1400" dirty="0" smtClean="0"/>
          </a:p>
          <a:p>
            <a:pPr marL="342900" lvl="0" indent="-342900">
              <a:buFont typeface="+mj-lt"/>
              <a:buAutoNum type="arabicPeriod"/>
            </a:pPr>
            <a:r>
              <a:rPr lang="en-US" sz="1400" dirty="0" smtClean="0"/>
              <a:t>Usability</a:t>
            </a:r>
            <a:r>
              <a:rPr lang="en-US" sz="1400" dirty="0"/>
              <a:t>: Usability is an important consideration when designing a survey form, as it ensures that the form is easy to use and understand. This involves providing clear instructions and labels for form elements, as well as ensuring that the survey form is visually appealing and engaging.</a:t>
            </a:r>
          </a:p>
        </p:txBody>
      </p:sp>
    </p:spTree>
  </p:cSld>
  <p:clrMapOvr>
    <a:masterClrMapping/>
  </p:clrMapOvr>
  <p:transition advTm="4000">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Project Highlights</a:t>
            </a:r>
          </a:p>
        </p:txBody>
      </p:sp>
      <p:sp>
        <p:nvSpPr>
          <p:cNvPr id="3" name="Rectangle 2"/>
          <p:cNvSpPr/>
          <p:nvPr/>
        </p:nvSpPr>
        <p:spPr>
          <a:xfrm>
            <a:off x="395536" y="1196752"/>
            <a:ext cx="8136904" cy="307777"/>
          </a:xfrm>
          <a:prstGeom prst="rect">
            <a:avLst/>
          </a:prstGeom>
        </p:spPr>
        <p:txBody>
          <a:bodyPr wrap="square">
            <a:spAutoFit/>
          </a:bodyPr>
          <a:lstStyle/>
          <a:p>
            <a:pPr marL="342900" indent="-342900">
              <a:buFont typeface="+mj-lt"/>
              <a:buAutoNum type="arabicPeriod"/>
            </a:pPr>
            <a:r>
              <a:rPr lang="en-US" sz="1400" dirty="0" smtClean="0">
                <a:latin typeface="Times New Roman" pitchFamily="18" charset="0"/>
                <a:cs typeface="Times New Roman" pitchFamily="18" charset="0"/>
              </a:rPr>
              <a:t>Screenshot of running Survey Form.                       </a:t>
            </a:r>
            <a:endParaRPr lang="en-US" sz="1400"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395536" y="1522176"/>
            <a:ext cx="4248472" cy="4643128"/>
          </a:xfrm>
          <a:prstGeom prst="rect">
            <a:avLst/>
          </a:prstGeom>
        </p:spPr>
      </p:pic>
      <p:pic>
        <p:nvPicPr>
          <p:cNvPr id="7" name="Picture 6"/>
          <p:cNvPicPr/>
          <p:nvPr/>
        </p:nvPicPr>
        <p:blipFill>
          <a:blip r:embed="rId3"/>
          <a:stretch>
            <a:fillRect/>
          </a:stretch>
        </p:blipFill>
        <p:spPr>
          <a:xfrm>
            <a:off x="4860032" y="1522176"/>
            <a:ext cx="4123928" cy="3418992"/>
          </a:xfrm>
          <a:prstGeom prst="rect">
            <a:avLst/>
          </a:prstGeom>
        </p:spPr>
      </p:pic>
    </p:spTree>
  </p:cSld>
  <p:clrMapOvr>
    <a:masterClrMapping/>
  </p:clrMapOvr>
  <p:transition advTm="4000">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11560" y="1412776"/>
            <a:ext cx="3816424" cy="4464496"/>
          </a:xfrm>
          <a:prstGeom prst="rect">
            <a:avLst/>
          </a:prstGeom>
        </p:spPr>
      </p:pic>
      <p:pic>
        <p:nvPicPr>
          <p:cNvPr id="3" name="Picture 2"/>
          <p:cNvPicPr/>
          <p:nvPr/>
        </p:nvPicPr>
        <p:blipFill>
          <a:blip r:embed="rId3"/>
          <a:stretch>
            <a:fillRect/>
          </a:stretch>
        </p:blipFill>
        <p:spPr>
          <a:xfrm>
            <a:off x="4572000" y="1412776"/>
            <a:ext cx="3744416" cy="4464496"/>
          </a:xfrm>
          <a:prstGeom prst="rect">
            <a:avLst/>
          </a:prstGeom>
        </p:spPr>
      </p:pic>
      <p:sp>
        <p:nvSpPr>
          <p:cNvPr id="4" name="TextBox 3"/>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Project Highlights</a:t>
            </a:r>
          </a:p>
        </p:txBody>
      </p:sp>
    </p:spTree>
    <p:extLst>
      <p:ext uri="{BB962C8B-B14F-4D97-AF65-F5344CB8AC3E}">
        <p14:creationId xmlns:p14="http://schemas.microsoft.com/office/powerpoint/2010/main" val="3853548627"/>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11560" y="1268760"/>
            <a:ext cx="4104456" cy="4968552"/>
          </a:xfrm>
          <a:prstGeom prst="rect">
            <a:avLst/>
          </a:prstGeom>
        </p:spPr>
      </p:pic>
      <p:pic>
        <p:nvPicPr>
          <p:cNvPr id="3" name="Picture 2"/>
          <p:cNvPicPr/>
          <p:nvPr/>
        </p:nvPicPr>
        <p:blipFill>
          <a:blip r:embed="rId3"/>
          <a:stretch>
            <a:fillRect/>
          </a:stretch>
        </p:blipFill>
        <p:spPr>
          <a:xfrm>
            <a:off x="4932040" y="1281336"/>
            <a:ext cx="3979912" cy="3443808"/>
          </a:xfrm>
          <a:prstGeom prst="rect">
            <a:avLst/>
          </a:prstGeom>
        </p:spPr>
      </p:pic>
      <p:sp>
        <p:nvSpPr>
          <p:cNvPr id="4" name="TextBox 3"/>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Project Highlights</a:t>
            </a:r>
          </a:p>
        </p:txBody>
      </p:sp>
    </p:spTree>
    <p:extLst>
      <p:ext uri="{BB962C8B-B14F-4D97-AF65-F5344CB8AC3E}">
        <p14:creationId xmlns:p14="http://schemas.microsoft.com/office/powerpoint/2010/main" val="1227313067"/>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TotalTime>
  <Words>1270</Words>
  <Application>Microsoft Office PowerPoint</Application>
  <PresentationFormat>On-screen Show (4:3)</PresentationFormat>
  <Paragraphs>94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RITVIK SACHDEVA</cp:lastModifiedBy>
  <cp:revision>43</cp:revision>
  <dcterms:created xsi:type="dcterms:W3CDTF">2022-12-12T14:14:34Z</dcterms:created>
  <dcterms:modified xsi:type="dcterms:W3CDTF">2023-05-25T06:11:03Z</dcterms:modified>
</cp:coreProperties>
</file>