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30275213" cy="21383625"/>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CA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28" d="100"/>
          <a:sy n="28" d="100"/>
        </p:scale>
        <p:origin x="123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C6E7AC-33FA-45E4-BC0B-2CA4F716F00F}" type="datetimeFigureOut">
              <a:rPr lang="en-IN" smtClean="0"/>
              <a:t>24-03-2022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D394A1-1FB2-45AF-9BCF-B58D65050684}" type="slidenum">
              <a:rPr lang="en-IN" smtClean="0"/>
              <a:t>‹#›</a:t>
            </a:fld>
            <a:endParaRPr lang="en-IN"/>
          </a:p>
        </p:txBody>
      </p:sp>
    </p:spTree>
    <p:extLst>
      <p:ext uri="{BB962C8B-B14F-4D97-AF65-F5344CB8AC3E}">
        <p14:creationId xmlns:p14="http://schemas.microsoft.com/office/powerpoint/2010/main" val="2003959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C6E7AC-33FA-45E4-BC0B-2CA4F716F00F}" type="datetimeFigureOut">
              <a:rPr lang="en-IN" smtClean="0"/>
              <a:t>24-03-2022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D394A1-1FB2-45AF-9BCF-B58D65050684}" type="slidenum">
              <a:rPr lang="en-IN" smtClean="0"/>
              <a:t>‹#›</a:t>
            </a:fld>
            <a:endParaRPr lang="en-IN"/>
          </a:p>
        </p:txBody>
      </p:sp>
    </p:spTree>
    <p:extLst>
      <p:ext uri="{BB962C8B-B14F-4D97-AF65-F5344CB8AC3E}">
        <p14:creationId xmlns:p14="http://schemas.microsoft.com/office/powerpoint/2010/main" val="693172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C6E7AC-33FA-45E4-BC0B-2CA4F716F00F}" type="datetimeFigureOut">
              <a:rPr lang="en-IN" smtClean="0"/>
              <a:t>24-03-2022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D394A1-1FB2-45AF-9BCF-B58D65050684}" type="slidenum">
              <a:rPr lang="en-IN" smtClean="0"/>
              <a:t>‹#›</a:t>
            </a:fld>
            <a:endParaRPr lang="en-IN"/>
          </a:p>
        </p:txBody>
      </p:sp>
    </p:spTree>
    <p:extLst>
      <p:ext uri="{BB962C8B-B14F-4D97-AF65-F5344CB8AC3E}">
        <p14:creationId xmlns:p14="http://schemas.microsoft.com/office/powerpoint/2010/main" val="361080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C6E7AC-33FA-45E4-BC0B-2CA4F716F00F}" type="datetimeFigureOut">
              <a:rPr lang="en-IN" smtClean="0"/>
              <a:t>24-03-2022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D394A1-1FB2-45AF-9BCF-B58D65050684}" type="slidenum">
              <a:rPr lang="en-IN" smtClean="0"/>
              <a:t>‹#›</a:t>
            </a:fld>
            <a:endParaRPr lang="en-IN"/>
          </a:p>
        </p:txBody>
      </p:sp>
    </p:spTree>
    <p:extLst>
      <p:ext uri="{BB962C8B-B14F-4D97-AF65-F5344CB8AC3E}">
        <p14:creationId xmlns:p14="http://schemas.microsoft.com/office/powerpoint/2010/main" val="681671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C6E7AC-33FA-45E4-BC0B-2CA4F716F00F}" type="datetimeFigureOut">
              <a:rPr lang="en-IN" smtClean="0"/>
              <a:t>24-03-2022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D394A1-1FB2-45AF-9BCF-B58D65050684}" type="slidenum">
              <a:rPr lang="en-IN" smtClean="0"/>
              <a:t>‹#›</a:t>
            </a:fld>
            <a:endParaRPr lang="en-IN"/>
          </a:p>
        </p:txBody>
      </p:sp>
    </p:spTree>
    <p:extLst>
      <p:ext uri="{BB962C8B-B14F-4D97-AF65-F5344CB8AC3E}">
        <p14:creationId xmlns:p14="http://schemas.microsoft.com/office/powerpoint/2010/main" val="219537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C6E7AC-33FA-45E4-BC0B-2CA4F716F00F}" type="datetimeFigureOut">
              <a:rPr lang="en-IN" smtClean="0"/>
              <a:t>24-03-2022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D394A1-1FB2-45AF-9BCF-B58D65050684}" type="slidenum">
              <a:rPr lang="en-IN" smtClean="0"/>
              <a:t>‹#›</a:t>
            </a:fld>
            <a:endParaRPr lang="en-IN"/>
          </a:p>
        </p:txBody>
      </p:sp>
    </p:spTree>
    <p:extLst>
      <p:ext uri="{BB962C8B-B14F-4D97-AF65-F5344CB8AC3E}">
        <p14:creationId xmlns:p14="http://schemas.microsoft.com/office/powerpoint/2010/main" val="436743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C6E7AC-33FA-45E4-BC0B-2CA4F716F00F}" type="datetimeFigureOut">
              <a:rPr lang="en-IN" smtClean="0"/>
              <a:t>24-03-2022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D394A1-1FB2-45AF-9BCF-B58D65050684}" type="slidenum">
              <a:rPr lang="en-IN" smtClean="0"/>
              <a:t>‹#›</a:t>
            </a:fld>
            <a:endParaRPr lang="en-IN"/>
          </a:p>
        </p:txBody>
      </p:sp>
    </p:spTree>
    <p:extLst>
      <p:ext uri="{BB962C8B-B14F-4D97-AF65-F5344CB8AC3E}">
        <p14:creationId xmlns:p14="http://schemas.microsoft.com/office/powerpoint/2010/main" val="618964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6E7AC-33FA-45E4-BC0B-2CA4F716F00F}" type="datetimeFigureOut">
              <a:rPr lang="en-IN" smtClean="0"/>
              <a:t>24-03-2022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D394A1-1FB2-45AF-9BCF-B58D65050684}" type="slidenum">
              <a:rPr lang="en-IN" smtClean="0"/>
              <a:t>‹#›</a:t>
            </a:fld>
            <a:endParaRPr lang="en-IN"/>
          </a:p>
        </p:txBody>
      </p:sp>
    </p:spTree>
    <p:extLst>
      <p:ext uri="{BB962C8B-B14F-4D97-AF65-F5344CB8AC3E}">
        <p14:creationId xmlns:p14="http://schemas.microsoft.com/office/powerpoint/2010/main" val="3782482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C6E7AC-33FA-45E4-BC0B-2CA4F716F00F}" type="datetimeFigureOut">
              <a:rPr lang="en-IN" smtClean="0"/>
              <a:t>24-03-2022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D394A1-1FB2-45AF-9BCF-B58D65050684}" type="slidenum">
              <a:rPr lang="en-IN" smtClean="0"/>
              <a:t>‹#›</a:t>
            </a:fld>
            <a:endParaRPr lang="en-IN"/>
          </a:p>
        </p:txBody>
      </p:sp>
    </p:spTree>
    <p:extLst>
      <p:ext uri="{BB962C8B-B14F-4D97-AF65-F5344CB8AC3E}">
        <p14:creationId xmlns:p14="http://schemas.microsoft.com/office/powerpoint/2010/main" val="2375031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C8C6E7AC-33FA-45E4-BC0B-2CA4F716F00F}" type="datetimeFigureOut">
              <a:rPr lang="en-IN" smtClean="0"/>
              <a:t>24-03-2022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D394A1-1FB2-45AF-9BCF-B58D65050684}" type="slidenum">
              <a:rPr lang="en-IN" smtClean="0"/>
              <a:t>‹#›</a:t>
            </a:fld>
            <a:endParaRPr lang="en-IN"/>
          </a:p>
        </p:txBody>
      </p:sp>
    </p:spTree>
    <p:extLst>
      <p:ext uri="{BB962C8B-B14F-4D97-AF65-F5344CB8AC3E}">
        <p14:creationId xmlns:p14="http://schemas.microsoft.com/office/powerpoint/2010/main" val="4206355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C8C6E7AC-33FA-45E4-BC0B-2CA4F716F00F}" type="datetimeFigureOut">
              <a:rPr lang="en-IN" smtClean="0"/>
              <a:t>24-03-2022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D394A1-1FB2-45AF-9BCF-B58D65050684}" type="slidenum">
              <a:rPr lang="en-IN" smtClean="0"/>
              <a:t>‹#›</a:t>
            </a:fld>
            <a:endParaRPr lang="en-IN"/>
          </a:p>
        </p:txBody>
      </p:sp>
    </p:spTree>
    <p:extLst>
      <p:ext uri="{BB962C8B-B14F-4D97-AF65-F5344CB8AC3E}">
        <p14:creationId xmlns:p14="http://schemas.microsoft.com/office/powerpoint/2010/main" val="3029271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C8C6E7AC-33FA-45E4-BC0B-2CA4F716F00F}" type="datetimeFigureOut">
              <a:rPr lang="en-IN" smtClean="0"/>
              <a:t>24-03-2022</a:t>
            </a:fld>
            <a:endParaRPr lang="en-IN"/>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2AD394A1-1FB2-45AF-9BCF-B58D65050684}" type="slidenum">
              <a:rPr lang="en-IN" smtClean="0"/>
              <a:t>‹#›</a:t>
            </a:fld>
            <a:endParaRPr lang="en-IN"/>
          </a:p>
        </p:txBody>
      </p:sp>
    </p:spTree>
    <p:extLst>
      <p:ext uri="{BB962C8B-B14F-4D97-AF65-F5344CB8AC3E}">
        <p14:creationId xmlns:p14="http://schemas.microsoft.com/office/powerpoint/2010/main" val="103272055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096B07A-7E34-425A-BFC8-07598275FC89}"/>
              </a:ext>
            </a:extLst>
          </p:cNvPr>
          <p:cNvSpPr/>
          <p:nvPr/>
        </p:nvSpPr>
        <p:spPr>
          <a:xfrm>
            <a:off x="276373" y="242193"/>
            <a:ext cx="3067563" cy="19375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99" dirty="0"/>
          </a:p>
        </p:txBody>
      </p:sp>
      <p:sp>
        <p:nvSpPr>
          <p:cNvPr id="9" name="Rectangle 8">
            <a:extLst>
              <a:ext uri="{FF2B5EF4-FFF2-40B4-BE49-F238E27FC236}">
                <a16:creationId xmlns:a16="http://schemas.microsoft.com/office/drawing/2014/main" id="{16A37344-5420-4E85-96B6-FDB10F36F2AE}"/>
              </a:ext>
            </a:extLst>
          </p:cNvPr>
          <p:cNvSpPr/>
          <p:nvPr/>
        </p:nvSpPr>
        <p:spPr>
          <a:xfrm>
            <a:off x="20465851" y="18373724"/>
            <a:ext cx="9304250" cy="2660065"/>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99" dirty="0"/>
          </a:p>
        </p:txBody>
      </p:sp>
      <p:sp>
        <p:nvSpPr>
          <p:cNvPr id="10" name="Rectangle 9">
            <a:extLst>
              <a:ext uri="{FF2B5EF4-FFF2-40B4-BE49-F238E27FC236}">
                <a16:creationId xmlns:a16="http://schemas.microsoft.com/office/drawing/2014/main" id="{C7FDD50B-BD71-49C1-84EF-9100B16B5113}"/>
              </a:ext>
            </a:extLst>
          </p:cNvPr>
          <p:cNvSpPr/>
          <p:nvPr/>
        </p:nvSpPr>
        <p:spPr>
          <a:xfrm>
            <a:off x="20465850" y="8111640"/>
            <a:ext cx="9299713" cy="3903497"/>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99" dirty="0"/>
          </a:p>
        </p:txBody>
      </p:sp>
      <p:sp>
        <p:nvSpPr>
          <p:cNvPr id="11" name="Rectangle 10">
            <a:extLst>
              <a:ext uri="{FF2B5EF4-FFF2-40B4-BE49-F238E27FC236}">
                <a16:creationId xmlns:a16="http://schemas.microsoft.com/office/drawing/2014/main" id="{C8931D09-7855-4399-A359-7097976D2633}"/>
              </a:ext>
            </a:extLst>
          </p:cNvPr>
          <p:cNvSpPr/>
          <p:nvPr/>
        </p:nvSpPr>
        <p:spPr>
          <a:xfrm>
            <a:off x="276373" y="10847627"/>
            <a:ext cx="7077417" cy="4142992"/>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99" dirty="0"/>
          </a:p>
        </p:txBody>
      </p:sp>
      <p:sp>
        <p:nvSpPr>
          <p:cNvPr id="12" name="Rectangle 11">
            <a:extLst>
              <a:ext uri="{FF2B5EF4-FFF2-40B4-BE49-F238E27FC236}">
                <a16:creationId xmlns:a16="http://schemas.microsoft.com/office/drawing/2014/main" id="{ADA2A444-950D-4F9B-B3AC-88C1F864B1AF}"/>
              </a:ext>
            </a:extLst>
          </p:cNvPr>
          <p:cNvSpPr/>
          <p:nvPr/>
        </p:nvSpPr>
        <p:spPr>
          <a:xfrm>
            <a:off x="7569071" y="3219267"/>
            <a:ext cx="12654590" cy="4436883"/>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99" dirty="0"/>
          </a:p>
        </p:txBody>
      </p:sp>
      <p:sp>
        <p:nvSpPr>
          <p:cNvPr id="13" name="Rectangle 12">
            <a:extLst>
              <a:ext uri="{FF2B5EF4-FFF2-40B4-BE49-F238E27FC236}">
                <a16:creationId xmlns:a16="http://schemas.microsoft.com/office/drawing/2014/main" id="{B0CB8F11-9369-4985-AB7E-BB704993B449}"/>
              </a:ext>
            </a:extLst>
          </p:cNvPr>
          <p:cNvSpPr/>
          <p:nvPr/>
        </p:nvSpPr>
        <p:spPr>
          <a:xfrm>
            <a:off x="276373" y="3336881"/>
            <a:ext cx="7077417" cy="670421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99" dirty="0"/>
          </a:p>
        </p:txBody>
      </p:sp>
      <p:sp>
        <p:nvSpPr>
          <p:cNvPr id="14" name="Rectangle 13">
            <a:extLst>
              <a:ext uri="{FF2B5EF4-FFF2-40B4-BE49-F238E27FC236}">
                <a16:creationId xmlns:a16="http://schemas.microsoft.com/office/drawing/2014/main" id="{4D58A71E-C7B2-4340-A71F-9808EF821E7A}"/>
              </a:ext>
            </a:extLst>
          </p:cNvPr>
          <p:cNvSpPr/>
          <p:nvPr/>
        </p:nvSpPr>
        <p:spPr>
          <a:xfrm>
            <a:off x="7569073" y="8280171"/>
            <a:ext cx="12654587" cy="817604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99" dirty="0"/>
          </a:p>
        </p:txBody>
      </p:sp>
      <p:sp>
        <p:nvSpPr>
          <p:cNvPr id="6" name="Rectangle 5">
            <a:extLst>
              <a:ext uri="{FF2B5EF4-FFF2-40B4-BE49-F238E27FC236}">
                <a16:creationId xmlns:a16="http://schemas.microsoft.com/office/drawing/2014/main" id="{62536524-DB63-4AC8-8D28-E292466280CD}"/>
              </a:ext>
            </a:extLst>
          </p:cNvPr>
          <p:cNvSpPr/>
          <p:nvPr/>
        </p:nvSpPr>
        <p:spPr>
          <a:xfrm>
            <a:off x="276374" y="2529571"/>
            <a:ext cx="7077418" cy="807310"/>
          </a:xfrm>
          <a:prstGeom prst="rect">
            <a:avLst/>
          </a:prstGeom>
          <a:solidFill>
            <a:schemeClr val="accent6">
              <a:lumMod val="60000"/>
              <a:lumOff val="40000"/>
            </a:schemeClr>
          </a:solidFill>
          <a:ln w="57150">
            <a:solidFill>
              <a:schemeClr val="accent6">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899" dirty="0"/>
          </a:p>
        </p:txBody>
      </p:sp>
      <p:sp>
        <p:nvSpPr>
          <p:cNvPr id="18" name="Rectangle 17">
            <a:extLst>
              <a:ext uri="{FF2B5EF4-FFF2-40B4-BE49-F238E27FC236}">
                <a16:creationId xmlns:a16="http://schemas.microsoft.com/office/drawing/2014/main" id="{923AF182-E0BC-4429-AAAC-7E73EBCBCAFF}"/>
              </a:ext>
            </a:extLst>
          </p:cNvPr>
          <p:cNvSpPr/>
          <p:nvPr/>
        </p:nvSpPr>
        <p:spPr>
          <a:xfrm>
            <a:off x="276374" y="10177706"/>
            <a:ext cx="7077417" cy="669919"/>
          </a:xfrm>
          <a:prstGeom prst="rect">
            <a:avLst/>
          </a:prstGeom>
          <a:solidFill>
            <a:schemeClr val="accent6">
              <a:lumMod val="60000"/>
              <a:lumOff val="40000"/>
            </a:schemeClr>
          </a:solidFill>
          <a:ln w="57150">
            <a:solidFill>
              <a:schemeClr val="accent6">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899" dirty="0"/>
          </a:p>
        </p:txBody>
      </p:sp>
      <p:sp>
        <p:nvSpPr>
          <p:cNvPr id="19" name="Rectangle 18">
            <a:extLst>
              <a:ext uri="{FF2B5EF4-FFF2-40B4-BE49-F238E27FC236}">
                <a16:creationId xmlns:a16="http://schemas.microsoft.com/office/drawing/2014/main" id="{3CC044AF-1AC7-4072-9833-4EC095D5B9DB}"/>
              </a:ext>
            </a:extLst>
          </p:cNvPr>
          <p:cNvSpPr/>
          <p:nvPr/>
        </p:nvSpPr>
        <p:spPr>
          <a:xfrm>
            <a:off x="20465851" y="7405812"/>
            <a:ext cx="9304250" cy="736231"/>
          </a:xfrm>
          <a:prstGeom prst="rect">
            <a:avLst/>
          </a:prstGeom>
          <a:solidFill>
            <a:schemeClr val="accent6">
              <a:lumMod val="60000"/>
              <a:lumOff val="40000"/>
            </a:schemeClr>
          </a:solidFill>
          <a:ln w="57150">
            <a:solidFill>
              <a:schemeClr val="accent6">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899" dirty="0"/>
          </a:p>
        </p:txBody>
      </p:sp>
      <p:sp>
        <p:nvSpPr>
          <p:cNvPr id="20" name="Rectangle 19">
            <a:extLst>
              <a:ext uri="{FF2B5EF4-FFF2-40B4-BE49-F238E27FC236}">
                <a16:creationId xmlns:a16="http://schemas.microsoft.com/office/drawing/2014/main" id="{C9468350-C979-4C24-9CF8-D65CCFA42B83}"/>
              </a:ext>
            </a:extLst>
          </p:cNvPr>
          <p:cNvSpPr/>
          <p:nvPr/>
        </p:nvSpPr>
        <p:spPr>
          <a:xfrm>
            <a:off x="20465851" y="17617141"/>
            <a:ext cx="9304249" cy="756584"/>
          </a:xfrm>
          <a:prstGeom prst="rect">
            <a:avLst/>
          </a:prstGeom>
          <a:solidFill>
            <a:schemeClr val="accent6">
              <a:lumMod val="60000"/>
              <a:lumOff val="40000"/>
            </a:schemeClr>
          </a:solidFill>
          <a:ln w="57150">
            <a:solidFill>
              <a:schemeClr val="accent6">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899" dirty="0"/>
          </a:p>
        </p:txBody>
      </p:sp>
      <p:sp>
        <p:nvSpPr>
          <p:cNvPr id="21" name="Rectangle 20">
            <a:extLst>
              <a:ext uri="{FF2B5EF4-FFF2-40B4-BE49-F238E27FC236}">
                <a16:creationId xmlns:a16="http://schemas.microsoft.com/office/drawing/2014/main" id="{01433D49-4646-42FF-9241-134D1BD9C0BB}"/>
              </a:ext>
            </a:extLst>
          </p:cNvPr>
          <p:cNvSpPr/>
          <p:nvPr/>
        </p:nvSpPr>
        <p:spPr>
          <a:xfrm>
            <a:off x="7569073" y="7911687"/>
            <a:ext cx="12654586" cy="624604"/>
          </a:xfrm>
          <a:prstGeom prst="rect">
            <a:avLst/>
          </a:prstGeom>
          <a:solidFill>
            <a:schemeClr val="accent6">
              <a:lumMod val="60000"/>
              <a:lumOff val="40000"/>
            </a:schemeClr>
          </a:solidFill>
          <a:ln w="57150">
            <a:solidFill>
              <a:schemeClr val="accent6">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899" dirty="0"/>
          </a:p>
        </p:txBody>
      </p:sp>
      <p:sp>
        <p:nvSpPr>
          <p:cNvPr id="22" name="Rectangle 21">
            <a:extLst>
              <a:ext uri="{FF2B5EF4-FFF2-40B4-BE49-F238E27FC236}">
                <a16:creationId xmlns:a16="http://schemas.microsoft.com/office/drawing/2014/main" id="{E5E8176C-D033-4534-AB14-626C9FC6A2DC}"/>
              </a:ext>
            </a:extLst>
          </p:cNvPr>
          <p:cNvSpPr/>
          <p:nvPr/>
        </p:nvSpPr>
        <p:spPr>
          <a:xfrm>
            <a:off x="7569074" y="2551788"/>
            <a:ext cx="12654586" cy="807310"/>
          </a:xfrm>
          <a:prstGeom prst="rect">
            <a:avLst/>
          </a:prstGeom>
          <a:solidFill>
            <a:schemeClr val="accent6">
              <a:lumMod val="60000"/>
              <a:lumOff val="40000"/>
            </a:schemeClr>
          </a:solidFill>
          <a:ln w="57150">
            <a:solidFill>
              <a:schemeClr val="accent6">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899" dirty="0"/>
          </a:p>
        </p:txBody>
      </p:sp>
      <p:pic>
        <p:nvPicPr>
          <p:cNvPr id="1030" name="Picture 6">
            <a:extLst>
              <a:ext uri="{FF2B5EF4-FFF2-40B4-BE49-F238E27FC236}">
                <a16:creationId xmlns:a16="http://schemas.microsoft.com/office/drawing/2014/main" id="{2D281AD0-3FEC-4CBC-A4DF-196F499960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371" y="267381"/>
            <a:ext cx="3273761" cy="1912356"/>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AA91A9F-840E-4E33-8E5A-2A85182167D0}"/>
              </a:ext>
            </a:extLst>
          </p:cNvPr>
          <p:cNvSpPr txBox="1"/>
          <p:nvPr/>
        </p:nvSpPr>
        <p:spPr>
          <a:xfrm>
            <a:off x="529970" y="3437120"/>
            <a:ext cx="6519207" cy="6524863"/>
          </a:xfrm>
          <a:prstGeom prst="rect">
            <a:avLst/>
          </a:prstGeom>
          <a:noFill/>
        </p:spPr>
        <p:txBody>
          <a:bodyPr wrap="square" rtlCol="0">
            <a:spAutoFit/>
          </a:bodyPr>
          <a:lstStyle/>
          <a:p>
            <a:r>
              <a:rPr lang="en-GB" sz="2200" dirty="0"/>
              <a:t>Plant Pollinator Interactions are mutualistic in nature. Insect pollinators depend on nectar and pollen from plants for food while plants rely on the pollinators for reproduction via pollination. A plant-pollinator network (PPN) is a bipartite nested network composing many such plant-pollinator interactions. The interactions only exist between two distinct, non-overlapping sets i.e. the plants and the animals. Our goal is to explore the consequences of random and targeted attacks (removal of hubs) on the network. We will further analyse the network  by studying the change in network properties such as degree density, diameter, size of the largest cluster, </a:t>
            </a:r>
            <a:r>
              <a:rPr lang="en-GB" sz="2200" dirty="0" err="1"/>
              <a:t>assortativity</a:t>
            </a:r>
            <a:r>
              <a:rPr lang="en-GB" sz="2200" dirty="0"/>
              <a:t>, etc. from the original network structure by removing plant nodes . We will study if the PPN follows the properties that other scale-free Networks or random Networks follow ( like WWW, Internet, etc.). Our study will help in understanding the stability and resilience of this plant-pollinator network after the attacks.</a:t>
            </a:r>
            <a:endParaRPr lang="en-IN" sz="2200" dirty="0"/>
          </a:p>
        </p:txBody>
      </p:sp>
      <p:sp>
        <p:nvSpPr>
          <p:cNvPr id="27" name="Rectangle 26">
            <a:extLst>
              <a:ext uri="{FF2B5EF4-FFF2-40B4-BE49-F238E27FC236}">
                <a16:creationId xmlns:a16="http://schemas.microsoft.com/office/drawing/2014/main" id="{4D55F9AB-898A-4264-B6FC-DF2228E68C1F}"/>
              </a:ext>
            </a:extLst>
          </p:cNvPr>
          <p:cNvSpPr/>
          <p:nvPr/>
        </p:nvSpPr>
        <p:spPr>
          <a:xfrm>
            <a:off x="7569072" y="17425463"/>
            <a:ext cx="12654587" cy="3608327"/>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99" dirty="0"/>
          </a:p>
        </p:txBody>
      </p:sp>
      <p:sp>
        <p:nvSpPr>
          <p:cNvPr id="32" name="Rectangle 31">
            <a:extLst>
              <a:ext uri="{FF2B5EF4-FFF2-40B4-BE49-F238E27FC236}">
                <a16:creationId xmlns:a16="http://schemas.microsoft.com/office/drawing/2014/main" id="{0895FD76-8F69-40CB-BA47-D109F944B748}"/>
              </a:ext>
            </a:extLst>
          </p:cNvPr>
          <p:cNvSpPr/>
          <p:nvPr/>
        </p:nvSpPr>
        <p:spPr>
          <a:xfrm>
            <a:off x="7569072" y="16697385"/>
            <a:ext cx="12654587" cy="845446"/>
          </a:xfrm>
          <a:prstGeom prst="rect">
            <a:avLst/>
          </a:prstGeom>
          <a:solidFill>
            <a:schemeClr val="accent6">
              <a:lumMod val="60000"/>
              <a:lumOff val="40000"/>
            </a:schemeClr>
          </a:solidFill>
          <a:ln w="57150">
            <a:solidFill>
              <a:schemeClr val="accent6">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899"/>
          </a:p>
        </p:txBody>
      </p:sp>
      <p:sp>
        <p:nvSpPr>
          <p:cNvPr id="33" name="Rectangle 32">
            <a:extLst>
              <a:ext uri="{FF2B5EF4-FFF2-40B4-BE49-F238E27FC236}">
                <a16:creationId xmlns:a16="http://schemas.microsoft.com/office/drawing/2014/main" id="{3559992D-4FE4-4B26-B451-822137D85605}"/>
              </a:ext>
            </a:extLst>
          </p:cNvPr>
          <p:cNvSpPr/>
          <p:nvPr/>
        </p:nvSpPr>
        <p:spPr>
          <a:xfrm>
            <a:off x="20465851" y="13169834"/>
            <a:ext cx="9304249" cy="409401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99" dirty="0"/>
          </a:p>
        </p:txBody>
      </p:sp>
      <p:sp>
        <p:nvSpPr>
          <p:cNvPr id="34" name="Rectangle 33">
            <a:extLst>
              <a:ext uri="{FF2B5EF4-FFF2-40B4-BE49-F238E27FC236}">
                <a16:creationId xmlns:a16="http://schemas.microsoft.com/office/drawing/2014/main" id="{D42170CC-0558-48BA-8995-0D7DFFA3287C}"/>
              </a:ext>
            </a:extLst>
          </p:cNvPr>
          <p:cNvSpPr/>
          <p:nvPr/>
        </p:nvSpPr>
        <p:spPr>
          <a:xfrm>
            <a:off x="20465849" y="12318186"/>
            <a:ext cx="9304250" cy="865175"/>
          </a:xfrm>
          <a:prstGeom prst="rect">
            <a:avLst/>
          </a:prstGeom>
          <a:solidFill>
            <a:schemeClr val="accent6">
              <a:lumMod val="60000"/>
              <a:lumOff val="40000"/>
            </a:schemeClr>
          </a:solidFill>
          <a:ln w="57150">
            <a:solidFill>
              <a:schemeClr val="accent6">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899"/>
          </a:p>
        </p:txBody>
      </p:sp>
      <p:sp>
        <p:nvSpPr>
          <p:cNvPr id="3" name="TextBox 2">
            <a:extLst>
              <a:ext uri="{FF2B5EF4-FFF2-40B4-BE49-F238E27FC236}">
                <a16:creationId xmlns:a16="http://schemas.microsoft.com/office/drawing/2014/main" id="{803E4316-F25E-439C-8D24-0C68C076C985}"/>
              </a:ext>
            </a:extLst>
          </p:cNvPr>
          <p:cNvSpPr txBox="1"/>
          <p:nvPr/>
        </p:nvSpPr>
        <p:spPr>
          <a:xfrm>
            <a:off x="2327661" y="2663055"/>
            <a:ext cx="6615112" cy="584775"/>
          </a:xfrm>
          <a:prstGeom prst="rect">
            <a:avLst/>
          </a:prstGeom>
          <a:noFill/>
        </p:spPr>
        <p:txBody>
          <a:bodyPr wrap="square" rtlCol="0">
            <a:spAutoFit/>
          </a:bodyPr>
          <a:lstStyle/>
          <a:p>
            <a:r>
              <a:rPr lang="en-IN" sz="3200" b="1" dirty="0">
                <a:latin typeface="Georgia" panose="02040502050405020303" pitchFamily="18" charset="0"/>
              </a:rPr>
              <a:t>Introduction</a:t>
            </a:r>
          </a:p>
        </p:txBody>
      </p:sp>
      <p:sp>
        <p:nvSpPr>
          <p:cNvPr id="5" name="TextBox 4">
            <a:extLst>
              <a:ext uri="{FF2B5EF4-FFF2-40B4-BE49-F238E27FC236}">
                <a16:creationId xmlns:a16="http://schemas.microsoft.com/office/drawing/2014/main" id="{B1AF8CAD-D7C5-4166-9370-8F16EB161213}"/>
              </a:ext>
            </a:extLst>
          </p:cNvPr>
          <p:cNvSpPr txBox="1"/>
          <p:nvPr/>
        </p:nvSpPr>
        <p:spPr>
          <a:xfrm>
            <a:off x="3009073" y="10241950"/>
            <a:ext cx="6169649" cy="584775"/>
          </a:xfrm>
          <a:prstGeom prst="rect">
            <a:avLst/>
          </a:prstGeom>
          <a:noFill/>
        </p:spPr>
        <p:txBody>
          <a:bodyPr wrap="square" rtlCol="0">
            <a:spAutoFit/>
          </a:bodyPr>
          <a:lstStyle/>
          <a:p>
            <a:r>
              <a:rPr lang="en-IN" sz="3200" b="1" dirty="0">
                <a:latin typeface="Georgia" panose="02040502050405020303" pitchFamily="18" charset="0"/>
              </a:rPr>
              <a:t>Data</a:t>
            </a:r>
          </a:p>
        </p:txBody>
      </p:sp>
      <p:sp>
        <p:nvSpPr>
          <p:cNvPr id="8" name="TextBox 7">
            <a:extLst>
              <a:ext uri="{FF2B5EF4-FFF2-40B4-BE49-F238E27FC236}">
                <a16:creationId xmlns:a16="http://schemas.microsoft.com/office/drawing/2014/main" id="{10A3A880-8DA8-4BD5-A616-DF17C301D820}"/>
              </a:ext>
            </a:extLst>
          </p:cNvPr>
          <p:cNvSpPr txBox="1"/>
          <p:nvPr/>
        </p:nvSpPr>
        <p:spPr>
          <a:xfrm>
            <a:off x="11913251" y="2665733"/>
            <a:ext cx="11915775" cy="584775"/>
          </a:xfrm>
          <a:prstGeom prst="rect">
            <a:avLst/>
          </a:prstGeom>
          <a:noFill/>
        </p:spPr>
        <p:txBody>
          <a:bodyPr wrap="square" rtlCol="0">
            <a:spAutoFit/>
          </a:bodyPr>
          <a:lstStyle/>
          <a:p>
            <a:r>
              <a:rPr lang="en-IN" sz="3200" b="1" dirty="0">
                <a:latin typeface="Georgia" panose="02040502050405020303" pitchFamily="18" charset="0"/>
              </a:rPr>
              <a:t>Methodology</a:t>
            </a:r>
          </a:p>
        </p:txBody>
      </p:sp>
      <p:sp>
        <p:nvSpPr>
          <p:cNvPr id="15" name="TextBox 14">
            <a:extLst>
              <a:ext uri="{FF2B5EF4-FFF2-40B4-BE49-F238E27FC236}">
                <a16:creationId xmlns:a16="http://schemas.microsoft.com/office/drawing/2014/main" id="{111C23F5-372C-4D74-8C15-37147266DD85}"/>
              </a:ext>
            </a:extLst>
          </p:cNvPr>
          <p:cNvSpPr txBox="1"/>
          <p:nvPr/>
        </p:nvSpPr>
        <p:spPr>
          <a:xfrm>
            <a:off x="14687550" y="10229850"/>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3EF0FC53-9AE8-488D-A259-A28409D5E052}"/>
              </a:ext>
            </a:extLst>
          </p:cNvPr>
          <p:cNvSpPr txBox="1"/>
          <p:nvPr/>
        </p:nvSpPr>
        <p:spPr>
          <a:xfrm>
            <a:off x="10625271" y="7935949"/>
            <a:ext cx="12600765" cy="584775"/>
          </a:xfrm>
          <a:prstGeom prst="rect">
            <a:avLst/>
          </a:prstGeom>
          <a:noFill/>
        </p:spPr>
        <p:txBody>
          <a:bodyPr wrap="square" rtlCol="0">
            <a:spAutoFit/>
          </a:bodyPr>
          <a:lstStyle/>
          <a:p>
            <a:r>
              <a:rPr lang="en-IN" sz="3200" b="1" dirty="0">
                <a:latin typeface="Georgia" panose="02040502050405020303" pitchFamily="18" charset="0"/>
              </a:rPr>
              <a:t>				Results</a:t>
            </a:r>
          </a:p>
        </p:txBody>
      </p:sp>
      <p:sp>
        <p:nvSpPr>
          <p:cNvPr id="17" name="TextBox 16">
            <a:extLst>
              <a:ext uri="{FF2B5EF4-FFF2-40B4-BE49-F238E27FC236}">
                <a16:creationId xmlns:a16="http://schemas.microsoft.com/office/drawing/2014/main" id="{91417355-A380-4CEC-A123-CD23FBDFE8DC}"/>
              </a:ext>
            </a:extLst>
          </p:cNvPr>
          <p:cNvSpPr txBox="1"/>
          <p:nvPr/>
        </p:nvSpPr>
        <p:spPr>
          <a:xfrm>
            <a:off x="11938911" y="16834909"/>
            <a:ext cx="11287125" cy="584775"/>
          </a:xfrm>
          <a:prstGeom prst="rect">
            <a:avLst/>
          </a:prstGeom>
          <a:noFill/>
        </p:spPr>
        <p:txBody>
          <a:bodyPr wrap="square" rtlCol="0">
            <a:spAutoFit/>
          </a:bodyPr>
          <a:lstStyle/>
          <a:p>
            <a:r>
              <a:rPr lang="en-IN" sz="3200" b="1" dirty="0">
                <a:latin typeface="Georgia" panose="02040502050405020303" pitchFamily="18" charset="0"/>
              </a:rPr>
              <a:t> Significance</a:t>
            </a:r>
          </a:p>
        </p:txBody>
      </p:sp>
      <p:sp>
        <p:nvSpPr>
          <p:cNvPr id="23" name="TextBox 22">
            <a:extLst>
              <a:ext uri="{FF2B5EF4-FFF2-40B4-BE49-F238E27FC236}">
                <a16:creationId xmlns:a16="http://schemas.microsoft.com/office/drawing/2014/main" id="{797D1E54-A236-4618-A11C-A94082C57EC7}"/>
              </a:ext>
            </a:extLst>
          </p:cNvPr>
          <p:cNvSpPr txBox="1"/>
          <p:nvPr/>
        </p:nvSpPr>
        <p:spPr>
          <a:xfrm>
            <a:off x="23420316" y="7465956"/>
            <a:ext cx="8458200" cy="584775"/>
          </a:xfrm>
          <a:prstGeom prst="rect">
            <a:avLst/>
          </a:prstGeom>
          <a:noFill/>
        </p:spPr>
        <p:txBody>
          <a:bodyPr wrap="square" rtlCol="0">
            <a:spAutoFit/>
          </a:bodyPr>
          <a:lstStyle/>
          <a:p>
            <a:r>
              <a:rPr lang="en-IN" sz="3200" b="1" dirty="0">
                <a:latin typeface="Georgia" panose="02040502050405020303" pitchFamily="18" charset="0"/>
              </a:rPr>
              <a:t>Future Work</a:t>
            </a:r>
          </a:p>
        </p:txBody>
      </p:sp>
      <p:sp>
        <p:nvSpPr>
          <p:cNvPr id="38" name="TextBox 37">
            <a:extLst>
              <a:ext uri="{FF2B5EF4-FFF2-40B4-BE49-F238E27FC236}">
                <a16:creationId xmlns:a16="http://schemas.microsoft.com/office/drawing/2014/main" id="{D09D030C-65C1-406D-8EDB-9451FDA8E95C}"/>
              </a:ext>
            </a:extLst>
          </p:cNvPr>
          <p:cNvSpPr txBox="1"/>
          <p:nvPr/>
        </p:nvSpPr>
        <p:spPr>
          <a:xfrm>
            <a:off x="23991816" y="12486330"/>
            <a:ext cx="7315200" cy="584775"/>
          </a:xfrm>
          <a:prstGeom prst="rect">
            <a:avLst/>
          </a:prstGeom>
          <a:noFill/>
        </p:spPr>
        <p:txBody>
          <a:bodyPr wrap="square" rtlCol="0">
            <a:spAutoFit/>
          </a:bodyPr>
          <a:lstStyle/>
          <a:p>
            <a:r>
              <a:rPr lang="en-IN" sz="3200" b="1" dirty="0">
                <a:latin typeface="Georgia" panose="02040502050405020303" pitchFamily="18" charset="0"/>
              </a:rPr>
              <a:t>References</a:t>
            </a:r>
          </a:p>
        </p:txBody>
      </p:sp>
      <p:sp>
        <p:nvSpPr>
          <p:cNvPr id="39" name="TextBox 38">
            <a:extLst>
              <a:ext uri="{FF2B5EF4-FFF2-40B4-BE49-F238E27FC236}">
                <a16:creationId xmlns:a16="http://schemas.microsoft.com/office/drawing/2014/main" id="{3A665955-FEA7-4714-BF4F-5E515088E28A}"/>
              </a:ext>
            </a:extLst>
          </p:cNvPr>
          <p:cNvSpPr txBox="1"/>
          <p:nvPr/>
        </p:nvSpPr>
        <p:spPr>
          <a:xfrm>
            <a:off x="23157916" y="17716714"/>
            <a:ext cx="7686675" cy="584775"/>
          </a:xfrm>
          <a:prstGeom prst="rect">
            <a:avLst/>
          </a:prstGeom>
          <a:noFill/>
        </p:spPr>
        <p:txBody>
          <a:bodyPr wrap="square" rtlCol="0">
            <a:spAutoFit/>
          </a:bodyPr>
          <a:lstStyle/>
          <a:p>
            <a:r>
              <a:rPr lang="en-IN" sz="3200" b="1" dirty="0">
                <a:latin typeface="Georgia" panose="02040502050405020303" pitchFamily="18" charset="0"/>
              </a:rPr>
              <a:t>Acknowledgements</a:t>
            </a:r>
          </a:p>
        </p:txBody>
      </p:sp>
      <p:sp>
        <p:nvSpPr>
          <p:cNvPr id="42" name="TextBox 41">
            <a:extLst>
              <a:ext uri="{FF2B5EF4-FFF2-40B4-BE49-F238E27FC236}">
                <a16:creationId xmlns:a16="http://schemas.microsoft.com/office/drawing/2014/main" id="{7EDDEFC3-8CD5-47C6-995A-5B322B4969C3}"/>
              </a:ext>
            </a:extLst>
          </p:cNvPr>
          <p:cNvSpPr txBox="1"/>
          <p:nvPr/>
        </p:nvSpPr>
        <p:spPr>
          <a:xfrm>
            <a:off x="20601084" y="18717892"/>
            <a:ext cx="9242296" cy="1938992"/>
          </a:xfrm>
          <a:prstGeom prst="rect">
            <a:avLst/>
          </a:prstGeom>
          <a:noFill/>
        </p:spPr>
        <p:txBody>
          <a:bodyPr wrap="square" rtlCol="0">
            <a:spAutoFit/>
          </a:bodyPr>
          <a:lstStyle/>
          <a:p>
            <a:pPr marL="342900" indent="-342900">
              <a:buFont typeface="Arial" panose="020B0604020202020204" pitchFamily="34" charset="0"/>
              <a:buChar char="•"/>
            </a:pPr>
            <a:r>
              <a:rPr lang="en-GB" sz="2400" dirty="0"/>
              <a:t>Ramanujan Fellowship (SB/S2/RJN-063/2015) from Science and Engineering Research Board, Department of Science and Technology, Government of India (to </a:t>
            </a:r>
            <a:r>
              <a:rPr lang="en-GB" sz="2400" dirty="0" err="1"/>
              <a:t>Dr.</a:t>
            </a:r>
            <a:r>
              <a:rPr lang="en-GB" sz="2400" dirty="0"/>
              <a:t> Swapna R. </a:t>
            </a:r>
            <a:r>
              <a:rPr lang="en-GB" sz="2400" dirty="0" err="1"/>
              <a:t>Purandare</a:t>
            </a:r>
            <a:r>
              <a:rPr lang="en-GB" sz="2400" dirty="0"/>
              <a:t>)</a:t>
            </a:r>
          </a:p>
          <a:p>
            <a:endParaRPr lang="en-GB" sz="2400" dirty="0"/>
          </a:p>
          <a:p>
            <a:pPr marL="342900" indent="-342900">
              <a:buFont typeface="Arial" panose="020B0604020202020204" pitchFamily="34" charset="0"/>
              <a:buChar char="•"/>
            </a:pPr>
            <a:r>
              <a:rPr lang="en-GB" sz="2400" dirty="0"/>
              <a:t>Indraprastha Institute of Information Technology-Delhi.</a:t>
            </a:r>
            <a:endParaRPr lang="en-IN" sz="2400" dirty="0"/>
          </a:p>
        </p:txBody>
      </p:sp>
      <p:sp>
        <p:nvSpPr>
          <p:cNvPr id="43" name="TextBox 42">
            <a:extLst>
              <a:ext uri="{FF2B5EF4-FFF2-40B4-BE49-F238E27FC236}">
                <a16:creationId xmlns:a16="http://schemas.microsoft.com/office/drawing/2014/main" id="{17CB01A9-C387-49F1-A117-75D86C7D6351}"/>
              </a:ext>
            </a:extLst>
          </p:cNvPr>
          <p:cNvSpPr txBox="1"/>
          <p:nvPr/>
        </p:nvSpPr>
        <p:spPr>
          <a:xfrm>
            <a:off x="20601083" y="13700109"/>
            <a:ext cx="9242297" cy="3046988"/>
          </a:xfrm>
          <a:prstGeom prst="rect">
            <a:avLst/>
          </a:prstGeom>
          <a:noFill/>
        </p:spPr>
        <p:txBody>
          <a:bodyPr wrap="square" rtlCol="0">
            <a:spAutoFit/>
          </a:bodyPr>
          <a:lstStyle/>
          <a:p>
            <a:r>
              <a:rPr lang="en-IN" sz="2400" dirty="0"/>
              <a:t>[1]</a:t>
            </a:r>
            <a:r>
              <a:rPr lang="en-GB" sz="2400" dirty="0"/>
              <a:t> Albert, R., </a:t>
            </a:r>
            <a:r>
              <a:rPr lang="en-GB" sz="2400" dirty="0" err="1"/>
              <a:t>Jeong</a:t>
            </a:r>
            <a:r>
              <a:rPr lang="en-GB" sz="2400" dirty="0"/>
              <a:t>, H. &amp; </a:t>
            </a:r>
            <a:r>
              <a:rPr lang="en-GB" sz="2400" dirty="0" err="1"/>
              <a:t>Barabasi</a:t>
            </a:r>
            <a:r>
              <a:rPr lang="en-GB" sz="2400" dirty="0"/>
              <a:t>, A.-L. Error and attack tolerance of complex networks. Nature 406, 378–382 (2000)</a:t>
            </a:r>
          </a:p>
          <a:p>
            <a:endParaRPr lang="en-IN" sz="2400" dirty="0"/>
          </a:p>
          <a:p>
            <a:r>
              <a:rPr lang="en-IN" sz="2400" dirty="0"/>
              <a:t>[2] R. </a:t>
            </a:r>
            <a:r>
              <a:rPr lang="en-IN" sz="2400" dirty="0" err="1"/>
              <a:t>Heleno</a:t>
            </a:r>
            <a:r>
              <a:rPr lang="en-IN" sz="2400" dirty="0"/>
              <a:t>, M. </a:t>
            </a:r>
            <a:r>
              <a:rPr lang="en-IN" sz="2400" dirty="0" err="1"/>
              <a:t>Devoto</a:t>
            </a:r>
            <a:r>
              <a:rPr lang="en-IN" sz="2400" dirty="0"/>
              <a:t>, and M. Pocock, “</a:t>
            </a:r>
            <a:r>
              <a:rPr lang="en-IN" sz="2400" dirty="0" err="1"/>
              <a:t>Connectance</a:t>
            </a:r>
            <a:r>
              <a:rPr lang="en-IN" sz="2400" dirty="0"/>
              <a:t> of species interaction networks and conservation value: Is it any good to be well connected?,” Ecological Indicators, vol. 14, pp. 7–10, Mar. 2012, </a:t>
            </a:r>
            <a:r>
              <a:rPr lang="en-IN" sz="2400" dirty="0" err="1"/>
              <a:t>doi</a:t>
            </a:r>
            <a:r>
              <a:rPr lang="en-IN" sz="2400" dirty="0"/>
              <a:t>: 10.1016/j.ecolind.2011.06.032.</a:t>
            </a:r>
          </a:p>
          <a:p>
            <a:endParaRPr lang="en-IN" sz="2400" dirty="0"/>
          </a:p>
        </p:txBody>
      </p:sp>
      <p:sp>
        <p:nvSpPr>
          <p:cNvPr id="44" name="TextBox 43">
            <a:extLst>
              <a:ext uri="{FF2B5EF4-FFF2-40B4-BE49-F238E27FC236}">
                <a16:creationId xmlns:a16="http://schemas.microsoft.com/office/drawing/2014/main" id="{7137D721-574B-4317-ABCD-11F84BE6D4B8}"/>
              </a:ext>
            </a:extLst>
          </p:cNvPr>
          <p:cNvSpPr txBox="1"/>
          <p:nvPr/>
        </p:nvSpPr>
        <p:spPr>
          <a:xfrm>
            <a:off x="505112" y="11007531"/>
            <a:ext cx="6610063" cy="1569660"/>
          </a:xfrm>
          <a:prstGeom prst="rect">
            <a:avLst/>
          </a:prstGeom>
          <a:noFill/>
        </p:spPr>
        <p:txBody>
          <a:bodyPr wrap="square" rtlCol="0">
            <a:spAutoFit/>
          </a:bodyPr>
          <a:lstStyle/>
          <a:p>
            <a:r>
              <a:rPr lang="en-GB" sz="2400" dirty="0"/>
              <a:t>We collected over 500 images of plant-bee interactions (30 plants and 26 bee species) to create a bipartite plant-bee network in a tropical urban ecosystem.</a:t>
            </a:r>
            <a:endParaRPr lang="en-IN" sz="2400" dirty="0"/>
          </a:p>
        </p:txBody>
      </p:sp>
      <p:sp>
        <p:nvSpPr>
          <p:cNvPr id="24" name="TextBox 23">
            <a:extLst>
              <a:ext uri="{FF2B5EF4-FFF2-40B4-BE49-F238E27FC236}">
                <a16:creationId xmlns:a16="http://schemas.microsoft.com/office/drawing/2014/main" id="{3D042C10-B43D-48DE-85C8-3921D282D004}"/>
              </a:ext>
            </a:extLst>
          </p:cNvPr>
          <p:cNvSpPr txBox="1"/>
          <p:nvPr/>
        </p:nvSpPr>
        <p:spPr>
          <a:xfrm>
            <a:off x="7658796" y="17834110"/>
            <a:ext cx="12319459" cy="3139321"/>
          </a:xfrm>
          <a:prstGeom prst="rect">
            <a:avLst/>
          </a:prstGeom>
          <a:noFill/>
        </p:spPr>
        <p:txBody>
          <a:bodyPr wrap="square" rtlCol="0">
            <a:spAutoFit/>
          </a:bodyPr>
          <a:lstStyle/>
          <a:p>
            <a:pPr marL="342900" indent="-342900">
              <a:buFont typeface="Wingdings" panose="05000000000000000000" pitchFamily="2" charset="2"/>
              <a:buChar char="Ø"/>
            </a:pPr>
            <a:r>
              <a:rPr lang="en-GB" sz="2200" b="1" i="1" u="none" strike="noStrike" dirty="0">
                <a:solidFill>
                  <a:srgbClr val="000000"/>
                </a:solidFill>
                <a:effectLst/>
              </a:rPr>
              <a:t>We can say that the PPN is highly vulnerable to targeted </a:t>
            </a:r>
            <a:r>
              <a:rPr lang="en-GB" sz="2200" b="1" i="1" dirty="0">
                <a:solidFill>
                  <a:srgbClr val="000000"/>
                </a:solidFill>
              </a:rPr>
              <a:t>attacks</a:t>
            </a:r>
            <a:r>
              <a:rPr lang="en-GB" sz="2200" b="1" i="1" u="none" strike="noStrike" dirty="0">
                <a:solidFill>
                  <a:srgbClr val="000000"/>
                </a:solidFill>
                <a:effectLst/>
              </a:rPr>
              <a:t>, while it’s quite robust to random </a:t>
            </a:r>
            <a:r>
              <a:rPr lang="en-GB" sz="2200" b="1" i="1" dirty="0">
                <a:solidFill>
                  <a:srgbClr val="000000"/>
                </a:solidFill>
              </a:rPr>
              <a:t>attacks</a:t>
            </a:r>
            <a:r>
              <a:rPr lang="en-GB" sz="2200" b="1" i="1" u="none" strike="noStrike" dirty="0">
                <a:solidFill>
                  <a:srgbClr val="000000"/>
                </a:solidFill>
                <a:effectLst/>
              </a:rPr>
              <a:t>. The network won’t disintegrate easily unless we deliberately start removing the hub plants and bees.</a:t>
            </a:r>
          </a:p>
          <a:p>
            <a:pPr marL="342900" indent="-342900">
              <a:buFont typeface="Wingdings" panose="05000000000000000000" pitchFamily="2" charset="2"/>
              <a:buChar char="Ø"/>
            </a:pPr>
            <a:r>
              <a:rPr lang="en-GB" sz="2200" b="1" i="1" u="none" strike="noStrike" dirty="0">
                <a:solidFill>
                  <a:srgbClr val="000000"/>
                </a:solidFill>
                <a:effectLst/>
              </a:rPr>
              <a:t>The negative assortative coefficient explains that a new bee species when introduced in a network, would prefer interacting with a plant with lesser degree, rather than a plant already interacting with a large variety of bee types. This helps maintain the natural balance of the ecosystem.</a:t>
            </a:r>
            <a:r>
              <a:rPr lang="en-GB" sz="2200" b="0" i="0" u="none" strike="noStrike" dirty="0">
                <a:solidFill>
                  <a:srgbClr val="000000"/>
                </a:solidFill>
                <a:effectLst/>
              </a:rPr>
              <a:t>.</a:t>
            </a:r>
          </a:p>
          <a:p>
            <a:pPr marL="342900" indent="-342900">
              <a:buFont typeface="Wingdings" panose="05000000000000000000" pitchFamily="2" charset="2"/>
              <a:buChar char="Ø"/>
            </a:pPr>
            <a:r>
              <a:rPr lang="en-GB" sz="2200" b="1" i="1" u="none" strike="noStrike" dirty="0">
                <a:solidFill>
                  <a:srgbClr val="000000"/>
                </a:solidFill>
                <a:effectLst/>
              </a:rPr>
              <a:t>We can also say that nodes with the highest degree need not necessarily affect the network level properties the most</a:t>
            </a:r>
            <a:r>
              <a:rPr lang="en-GB" sz="2200" b="0" i="1" u="none" strike="noStrike" dirty="0">
                <a:solidFill>
                  <a:srgbClr val="000000"/>
                </a:solidFill>
                <a:effectLst/>
              </a:rPr>
              <a:t>. </a:t>
            </a:r>
            <a:endParaRPr lang="en-GB" sz="2200" i="1" dirty="0">
              <a:solidFill>
                <a:srgbClr val="000000"/>
              </a:solidFill>
            </a:endParaRPr>
          </a:p>
          <a:p>
            <a:endParaRPr lang="en-GB" sz="2200" b="0" i="0" u="none" strike="noStrike" dirty="0">
              <a:solidFill>
                <a:srgbClr val="000000"/>
              </a:solidFill>
              <a:effectLst/>
            </a:endParaRPr>
          </a:p>
        </p:txBody>
      </p:sp>
      <p:sp>
        <p:nvSpPr>
          <p:cNvPr id="25" name="TextBox 24">
            <a:extLst>
              <a:ext uri="{FF2B5EF4-FFF2-40B4-BE49-F238E27FC236}">
                <a16:creationId xmlns:a16="http://schemas.microsoft.com/office/drawing/2014/main" id="{44949669-4FB2-487E-8051-5DD70D7E46AC}"/>
              </a:ext>
            </a:extLst>
          </p:cNvPr>
          <p:cNvSpPr txBox="1"/>
          <p:nvPr/>
        </p:nvSpPr>
        <p:spPr>
          <a:xfrm>
            <a:off x="7900987" y="3549515"/>
            <a:ext cx="11661631" cy="369332"/>
          </a:xfrm>
          <a:prstGeom prst="rect">
            <a:avLst/>
          </a:prstGeom>
          <a:noFill/>
        </p:spPr>
        <p:txBody>
          <a:bodyPr wrap="square" rtlCol="0">
            <a:spAutoFit/>
          </a:bodyPr>
          <a:lstStyle/>
          <a:p>
            <a:endParaRPr lang="en-IN" dirty="0"/>
          </a:p>
        </p:txBody>
      </p:sp>
      <p:pic>
        <p:nvPicPr>
          <p:cNvPr id="1028" name="Picture 4">
            <a:extLst>
              <a:ext uri="{FF2B5EF4-FFF2-40B4-BE49-F238E27FC236}">
                <a16:creationId xmlns:a16="http://schemas.microsoft.com/office/drawing/2014/main" id="{BE97CEEC-FA45-4E7F-A280-5CDD018C76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8796" y="3549515"/>
            <a:ext cx="3965273" cy="343134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a:extLst>
              <a:ext uri="{FF2B5EF4-FFF2-40B4-BE49-F238E27FC236}">
                <a16:creationId xmlns:a16="http://schemas.microsoft.com/office/drawing/2014/main" id="{9A1CBA86-2BBE-4A04-80D0-E897A7FC38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33884" y="3886340"/>
            <a:ext cx="4021731" cy="2171782"/>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18D913E4-765F-4DE0-8BDB-89FEBDB4CA38}"/>
              </a:ext>
            </a:extLst>
          </p:cNvPr>
          <p:cNvSpPr txBox="1"/>
          <p:nvPr/>
        </p:nvSpPr>
        <p:spPr>
          <a:xfrm>
            <a:off x="10798865" y="3801694"/>
            <a:ext cx="2806299" cy="2308324"/>
          </a:xfrm>
          <a:prstGeom prst="rect">
            <a:avLst/>
          </a:prstGeom>
          <a:noFill/>
        </p:spPr>
        <p:txBody>
          <a:bodyPr wrap="square" rtlCol="0">
            <a:spAutoFit/>
          </a:bodyPr>
          <a:lstStyle/>
          <a:p>
            <a:r>
              <a:rPr lang="en-GB" sz="1600" b="1" dirty="0"/>
              <a:t>Adjacency Matrix</a:t>
            </a:r>
            <a:r>
              <a:rPr lang="en-GB" sz="1600" dirty="0"/>
              <a:t>: We created an adjacency matrix with plant species as rows and bee species as columns. We used a ‘1’ to indicate an interaction between the species and a ‘0’ to indicate no interaction.</a:t>
            </a:r>
          </a:p>
          <a:p>
            <a:r>
              <a:rPr lang="en-GB" sz="1600" dirty="0"/>
              <a:t>(refer to Fig. black is ‘1’ and white is ‘0’)</a:t>
            </a:r>
            <a:endParaRPr lang="en-IN" sz="1600" dirty="0"/>
          </a:p>
        </p:txBody>
      </p:sp>
      <p:sp>
        <p:nvSpPr>
          <p:cNvPr id="30" name="TextBox 29">
            <a:extLst>
              <a:ext uri="{FF2B5EF4-FFF2-40B4-BE49-F238E27FC236}">
                <a16:creationId xmlns:a16="http://schemas.microsoft.com/office/drawing/2014/main" id="{3012EE21-AB49-44CA-92F2-091B65C92AA0}"/>
              </a:ext>
            </a:extLst>
          </p:cNvPr>
          <p:cNvSpPr txBox="1"/>
          <p:nvPr/>
        </p:nvSpPr>
        <p:spPr>
          <a:xfrm>
            <a:off x="16925654" y="3815474"/>
            <a:ext cx="2636964" cy="3046988"/>
          </a:xfrm>
          <a:prstGeom prst="rect">
            <a:avLst/>
          </a:prstGeom>
          <a:noFill/>
        </p:spPr>
        <p:txBody>
          <a:bodyPr wrap="square" rtlCol="0">
            <a:spAutoFit/>
          </a:bodyPr>
          <a:lstStyle/>
          <a:p>
            <a:r>
              <a:rPr lang="en-GB" sz="1600" b="1" dirty="0"/>
              <a:t>Graph</a:t>
            </a:r>
            <a:r>
              <a:rPr lang="en-GB" sz="1600" dirty="0"/>
              <a:t>: We used Python modules - </a:t>
            </a:r>
            <a:r>
              <a:rPr lang="en-GB" sz="1600" dirty="0" err="1"/>
              <a:t>networkx</a:t>
            </a:r>
            <a:r>
              <a:rPr lang="en-GB" sz="1600" dirty="0"/>
              <a:t> and</a:t>
            </a:r>
          </a:p>
          <a:p>
            <a:r>
              <a:rPr lang="en-GB" sz="1600" dirty="0"/>
              <a:t>matplotlib to create a bipartite  graph from the interactions in the adjacency matrix. We generated unique IDs for each plant and bee species and included a legend along with the graph mapping each of the IDs to the corresponding name of the plant/bee species name.</a:t>
            </a:r>
            <a:endParaRPr lang="en-IN" sz="1600" dirty="0"/>
          </a:p>
        </p:txBody>
      </p:sp>
      <p:sp>
        <p:nvSpPr>
          <p:cNvPr id="31" name="TextBox 30">
            <a:extLst>
              <a:ext uri="{FF2B5EF4-FFF2-40B4-BE49-F238E27FC236}">
                <a16:creationId xmlns:a16="http://schemas.microsoft.com/office/drawing/2014/main" id="{6C831312-91FC-46B1-BC0E-C98B9BDD73B2}"/>
              </a:ext>
            </a:extLst>
          </p:cNvPr>
          <p:cNvSpPr txBox="1"/>
          <p:nvPr/>
        </p:nvSpPr>
        <p:spPr>
          <a:xfrm>
            <a:off x="13511307" y="5791683"/>
            <a:ext cx="3140069" cy="830997"/>
          </a:xfrm>
          <a:prstGeom prst="rect">
            <a:avLst/>
          </a:prstGeom>
          <a:noFill/>
        </p:spPr>
        <p:txBody>
          <a:bodyPr wrap="square" rtlCol="0">
            <a:spAutoFit/>
          </a:bodyPr>
          <a:lstStyle/>
          <a:p>
            <a:r>
              <a:rPr lang="en-GB" sz="1600" b="1" i="0" dirty="0">
                <a:solidFill>
                  <a:srgbClr val="222222"/>
                </a:solidFill>
                <a:effectLst/>
              </a:rPr>
              <a:t>Fig. 3: </a:t>
            </a:r>
            <a:r>
              <a:rPr lang="en-GB" sz="1600" b="1" i="1" dirty="0"/>
              <a:t>Plant-bee network: yellow nodes are bees and blue nodes are plants</a:t>
            </a:r>
            <a:endParaRPr lang="en-IN" sz="1600" b="1" i="1" dirty="0"/>
          </a:p>
        </p:txBody>
      </p:sp>
      <p:sp>
        <p:nvSpPr>
          <p:cNvPr id="45" name="TextBox 44">
            <a:extLst>
              <a:ext uri="{FF2B5EF4-FFF2-40B4-BE49-F238E27FC236}">
                <a16:creationId xmlns:a16="http://schemas.microsoft.com/office/drawing/2014/main" id="{BF7A8C0A-1EC9-4922-9C6C-B5DC0266B2C3}"/>
              </a:ext>
            </a:extLst>
          </p:cNvPr>
          <p:cNvSpPr txBox="1"/>
          <p:nvPr/>
        </p:nvSpPr>
        <p:spPr>
          <a:xfrm>
            <a:off x="20601083" y="8560906"/>
            <a:ext cx="9025935" cy="3416320"/>
          </a:xfrm>
          <a:prstGeom prst="rect">
            <a:avLst/>
          </a:prstGeom>
          <a:noFill/>
        </p:spPr>
        <p:txBody>
          <a:bodyPr wrap="square" rtlCol="0">
            <a:spAutoFit/>
          </a:bodyPr>
          <a:lstStyle/>
          <a:p>
            <a:pPr marL="285750" indent="-285750">
              <a:buFont typeface="Arial" panose="020B0604020202020204" pitchFamily="34" charset="0"/>
              <a:buChar char="•"/>
            </a:pPr>
            <a:r>
              <a:rPr lang="en-GB" sz="2400" dirty="0"/>
              <a:t>We plan to explore other network properties such as robustness, interaction strength, specialization, degree of complementary specialization etc.</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We plan to expand the network to include more species of plants and pollinators to create a more complex mutualistic network.</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dirty="0"/>
              <a:t>Modelling of cascading effect of extinctions in the network</a:t>
            </a:r>
          </a:p>
          <a:p>
            <a:pPr marL="285750" indent="-285750">
              <a:buFont typeface="Arial" panose="020B0604020202020204" pitchFamily="34" charset="0"/>
              <a:buChar char="•"/>
            </a:pPr>
            <a:endParaRPr lang="en-IN" sz="2400" dirty="0"/>
          </a:p>
        </p:txBody>
      </p:sp>
      <p:sp>
        <p:nvSpPr>
          <p:cNvPr id="50" name="Rectangle 49">
            <a:extLst>
              <a:ext uri="{FF2B5EF4-FFF2-40B4-BE49-F238E27FC236}">
                <a16:creationId xmlns:a16="http://schemas.microsoft.com/office/drawing/2014/main" id="{46A2B127-551D-4E07-B5C0-44153DF17601}"/>
              </a:ext>
            </a:extLst>
          </p:cNvPr>
          <p:cNvSpPr/>
          <p:nvPr/>
        </p:nvSpPr>
        <p:spPr>
          <a:xfrm>
            <a:off x="276372" y="16003427"/>
            <a:ext cx="7047295" cy="5041538"/>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99" dirty="0"/>
          </a:p>
        </p:txBody>
      </p:sp>
      <p:sp>
        <p:nvSpPr>
          <p:cNvPr id="51" name="Rectangle 50">
            <a:extLst>
              <a:ext uri="{FF2B5EF4-FFF2-40B4-BE49-F238E27FC236}">
                <a16:creationId xmlns:a16="http://schemas.microsoft.com/office/drawing/2014/main" id="{AD515863-96E2-4E8A-817E-92D56899C3D2}"/>
              </a:ext>
            </a:extLst>
          </p:cNvPr>
          <p:cNvSpPr/>
          <p:nvPr/>
        </p:nvSpPr>
        <p:spPr>
          <a:xfrm>
            <a:off x="276372" y="15167371"/>
            <a:ext cx="7047295" cy="904588"/>
          </a:xfrm>
          <a:prstGeom prst="rect">
            <a:avLst/>
          </a:prstGeom>
          <a:solidFill>
            <a:schemeClr val="accent6">
              <a:lumMod val="60000"/>
              <a:lumOff val="40000"/>
            </a:schemeClr>
          </a:solidFill>
          <a:ln w="57150">
            <a:solidFill>
              <a:schemeClr val="accent6">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899" dirty="0"/>
          </a:p>
        </p:txBody>
      </p:sp>
      <p:sp>
        <p:nvSpPr>
          <p:cNvPr id="52" name="TextBox 51">
            <a:extLst>
              <a:ext uri="{FF2B5EF4-FFF2-40B4-BE49-F238E27FC236}">
                <a16:creationId xmlns:a16="http://schemas.microsoft.com/office/drawing/2014/main" id="{DDC5330C-80F7-4A70-9AD8-ADBE165BCBD7}"/>
              </a:ext>
            </a:extLst>
          </p:cNvPr>
          <p:cNvSpPr txBox="1"/>
          <p:nvPr/>
        </p:nvSpPr>
        <p:spPr>
          <a:xfrm>
            <a:off x="1486908" y="15383094"/>
            <a:ext cx="12600765" cy="584775"/>
          </a:xfrm>
          <a:prstGeom prst="rect">
            <a:avLst/>
          </a:prstGeom>
          <a:noFill/>
        </p:spPr>
        <p:txBody>
          <a:bodyPr wrap="square" rtlCol="0">
            <a:spAutoFit/>
          </a:bodyPr>
          <a:lstStyle/>
          <a:p>
            <a:r>
              <a:rPr lang="en-IN" sz="3200" b="1" dirty="0">
                <a:latin typeface="Georgia" panose="02040502050405020303" pitchFamily="18" charset="0"/>
              </a:rPr>
              <a:t>Network Properties</a:t>
            </a:r>
          </a:p>
        </p:txBody>
      </p:sp>
      <p:sp>
        <p:nvSpPr>
          <p:cNvPr id="53" name="TextBox 52">
            <a:extLst>
              <a:ext uri="{FF2B5EF4-FFF2-40B4-BE49-F238E27FC236}">
                <a16:creationId xmlns:a16="http://schemas.microsoft.com/office/drawing/2014/main" id="{F52B75A3-9A7D-440A-80D1-76A2CF62AC14}"/>
              </a:ext>
            </a:extLst>
          </p:cNvPr>
          <p:cNvSpPr txBox="1"/>
          <p:nvPr/>
        </p:nvSpPr>
        <p:spPr>
          <a:xfrm>
            <a:off x="529970" y="16372981"/>
            <a:ext cx="6576364" cy="4154984"/>
          </a:xfrm>
          <a:prstGeom prst="rect">
            <a:avLst/>
          </a:prstGeom>
          <a:noFill/>
        </p:spPr>
        <p:txBody>
          <a:bodyPr wrap="square" rtlCol="0">
            <a:spAutoFit/>
          </a:bodyPr>
          <a:lstStyle/>
          <a:p>
            <a:pPr rtl="0">
              <a:spcBef>
                <a:spcPts val="0"/>
              </a:spcBef>
              <a:spcAft>
                <a:spcPts val="0"/>
              </a:spcAft>
            </a:pPr>
            <a:r>
              <a:rPr lang="en-GB" sz="2400" b="1" dirty="0"/>
              <a:t>Clustering Coefficient: </a:t>
            </a:r>
            <a:r>
              <a:rPr lang="en-GB" sz="2400" dirty="0"/>
              <a:t>Measure of the degree to which nodes in a graph tend to cluster together.</a:t>
            </a:r>
          </a:p>
          <a:p>
            <a:pPr rtl="0">
              <a:spcBef>
                <a:spcPts val="0"/>
              </a:spcBef>
              <a:spcAft>
                <a:spcPts val="0"/>
              </a:spcAft>
            </a:pPr>
            <a:r>
              <a:rPr lang="en-GB" sz="2400" b="1" dirty="0"/>
              <a:t>Degree Density: </a:t>
            </a:r>
            <a:r>
              <a:rPr lang="en-GB" sz="2400" dirty="0"/>
              <a:t>The portion of the potential connections in a network that are actual connections.</a:t>
            </a:r>
          </a:p>
          <a:p>
            <a:pPr rtl="0">
              <a:spcBef>
                <a:spcPts val="0"/>
              </a:spcBef>
              <a:spcAft>
                <a:spcPts val="0"/>
              </a:spcAft>
            </a:pPr>
            <a:r>
              <a:rPr lang="en-GB" sz="2400" b="1" dirty="0" err="1"/>
              <a:t>Assortativity</a:t>
            </a:r>
            <a:r>
              <a:rPr lang="en-GB" sz="2400" b="1" dirty="0"/>
              <a:t>: </a:t>
            </a:r>
            <a:r>
              <a:rPr lang="en-GB" sz="2400" dirty="0"/>
              <a:t>If high degree nodes tend to attach to low degree nodes, the network is assortative else it is disassortative.</a:t>
            </a:r>
          </a:p>
          <a:p>
            <a:r>
              <a:rPr lang="en-GB" sz="2400" b="1" dirty="0"/>
              <a:t>Largest Cluster Size: </a:t>
            </a:r>
            <a:r>
              <a:rPr lang="en-GB" sz="2400" dirty="0"/>
              <a:t>Number of nodes in the largest connected component in the network</a:t>
            </a:r>
            <a:br>
              <a:rPr lang="en-GB" sz="2400" dirty="0"/>
            </a:br>
            <a:endParaRPr lang="en-IN" sz="2400" dirty="0"/>
          </a:p>
        </p:txBody>
      </p:sp>
      <p:sp>
        <p:nvSpPr>
          <p:cNvPr id="7" name="TextBox 6">
            <a:extLst>
              <a:ext uri="{FF2B5EF4-FFF2-40B4-BE49-F238E27FC236}">
                <a16:creationId xmlns:a16="http://schemas.microsoft.com/office/drawing/2014/main" id="{7CEB8B68-4C11-43AC-8219-863C2F5CC1C3}"/>
              </a:ext>
            </a:extLst>
          </p:cNvPr>
          <p:cNvSpPr txBox="1"/>
          <p:nvPr/>
        </p:nvSpPr>
        <p:spPr>
          <a:xfrm>
            <a:off x="7537160" y="11888041"/>
            <a:ext cx="12661378" cy="4708981"/>
          </a:xfrm>
          <a:prstGeom prst="rect">
            <a:avLst/>
          </a:prstGeom>
          <a:noFill/>
        </p:spPr>
        <p:txBody>
          <a:bodyPr wrap="square" rtlCol="0">
            <a:spAutoFit/>
          </a:bodyPr>
          <a:lstStyle/>
          <a:p>
            <a:pPr marL="285750" indent="-285750">
              <a:buFont typeface="Arial" panose="020B0604020202020204" pitchFamily="34" charset="0"/>
              <a:buChar char="•"/>
            </a:pPr>
            <a:r>
              <a:rPr lang="en-GB" sz="2000" b="0" i="0" u="none" strike="noStrike" dirty="0">
                <a:solidFill>
                  <a:srgbClr val="000000"/>
                </a:solidFill>
                <a:effectLst/>
              </a:rPr>
              <a:t>After performing targeted attacks and random attacks on PPN, we find that the network disintegrates much faster in case of targeted attacks, while it disintegrates a lot slower in case of random attacks. It takes just 5% of targeted node deletion for the PPN to disintegrate completely, while it requires over 80% of random node deletions to disintegrate the whole network.</a:t>
            </a:r>
          </a:p>
          <a:p>
            <a:pPr marL="285750" indent="-285750">
              <a:buFont typeface="Arial" panose="020B0604020202020204" pitchFamily="34" charset="0"/>
              <a:buChar char="•"/>
            </a:pPr>
            <a:r>
              <a:rPr lang="en-GB" sz="2000" b="0" i="0" u="none" strike="noStrike" dirty="0">
                <a:solidFill>
                  <a:srgbClr val="000000"/>
                </a:solidFill>
                <a:effectLst/>
              </a:rPr>
              <a:t>We found the </a:t>
            </a:r>
            <a:r>
              <a:rPr lang="en-GB" sz="2000" b="0" i="0" u="none" strike="noStrike" dirty="0" err="1">
                <a:solidFill>
                  <a:srgbClr val="000000"/>
                </a:solidFill>
                <a:effectLst/>
              </a:rPr>
              <a:t>assortativity</a:t>
            </a:r>
            <a:r>
              <a:rPr lang="en-GB" sz="2000" b="0" i="0" u="none" strike="noStrike" dirty="0">
                <a:solidFill>
                  <a:srgbClr val="000000"/>
                </a:solidFill>
                <a:effectLst/>
              </a:rPr>
              <a:t> coefficient of the network to be -0.47, which indicated that the network is disassortative in nature, a property that’s observed in many of the other biological networks.</a:t>
            </a:r>
          </a:p>
          <a:p>
            <a:pPr marL="285750" indent="-285750" rtl="0" fontAlgn="base">
              <a:spcBef>
                <a:spcPts val="0"/>
              </a:spcBef>
              <a:spcAft>
                <a:spcPts val="0"/>
              </a:spcAft>
              <a:buFont typeface="Arial" panose="020B0604020202020204" pitchFamily="34" charset="0"/>
              <a:buChar char="•"/>
            </a:pPr>
            <a:r>
              <a:rPr lang="en-GB" sz="2000" b="0" i="0" u="none" strike="noStrike" dirty="0">
                <a:solidFill>
                  <a:srgbClr val="000000"/>
                </a:solidFill>
                <a:effectLst/>
              </a:rPr>
              <a:t>When we observed network properties by taking out every plant node one at a time, we find :</a:t>
            </a:r>
          </a:p>
          <a:p>
            <a:pPr marL="457200" rtl="0" fontAlgn="base">
              <a:spcBef>
                <a:spcPts val="0"/>
              </a:spcBef>
              <a:spcAft>
                <a:spcPts val="0"/>
              </a:spcAft>
              <a:buFont typeface="Arial" panose="020B0604020202020204" pitchFamily="34" charset="0"/>
              <a:buChar char="•"/>
            </a:pPr>
            <a:r>
              <a:rPr lang="en-GB" sz="2000" b="0" i="0" u="none" strike="noStrike" dirty="0">
                <a:solidFill>
                  <a:srgbClr val="000000"/>
                </a:solidFill>
                <a:effectLst/>
              </a:rPr>
              <a:t> The average clustering coefficient and degree density reduces the most when PYB0011 is removed, which as expected is also the plant node with highest degree.</a:t>
            </a:r>
          </a:p>
          <a:p>
            <a:pPr marL="457200" rtl="0" fontAlgn="base">
              <a:spcBef>
                <a:spcPts val="0"/>
              </a:spcBef>
              <a:spcAft>
                <a:spcPts val="0"/>
              </a:spcAft>
              <a:buFont typeface="Arial" panose="020B0604020202020204" pitchFamily="34" charset="0"/>
              <a:buChar char="•"/>
            </a:pPr>
            <a:r>
              <a:rPr lang="en-GB" sz="2000" b="0" i="0" u="none" strike="noStrike" dirty="0">
                <a:solidFill>
                  <a:srgbClr val="000000"/>
                </a:solidFill>
                <a:effectLst/>
              </a:rPr>
              <a:t> But many of the properties don’t follow trends where removing the highest degree node makes the highest impact. For instance, the size of the largest cluster is the least when we removed PM0020. Similarly the coefficient of </a:t>
            </a:r>
            <a:r>
              <a:rPr lang="en-GB" sz="2000" b="0" i="0" u="none" strike="noStrike" dirty="0" err="1">
                <a:solidFill>
                  <a:srgbClr val="000000"/>
                </a:solidFill>
                <a:effectLst/>
              </a:rPr>
              <a:t>assortativity</a:t>
            </a:r>
            <a:r>
              <a:rPr lang="en-GB" sz="2000" b="0" i="0" u="none" strike="noStrike" dirty="0">
                <a:solidFill>
                  <a:srgbClr val="000000"/>
                </a:solidFill>
                <a:effectLst/>
              </a:rPr>
              <a:t> increases the most when PPH0033 is removed, while it reduces the most when PS0022 is removed. These nodes are not the nodes with the highest degree yet they’re making more impact on the network properties than the hub node.</a:t>
            </a:r>
          </a:p>
          <a:p>
            <a:pPr marL="285750" indent="-285750">
              <a:buFont typeface="Arial" panose="020B0604020202020204" pitchFamily="34" charset="0"/>
              <a:buChar char="•"/>
            </a:pPr>
            <a:endParaRPr lang="en-IN" sz="2000" dirty="0"/>
          </a:p>
        </p:txBody>
      </p:sp>
      <p:sp>
        <p:nvSpPr>
          <p:cNvPr id="60" name="Rectangle 59">
            <a:extLst>
              <a:ext uri="{FF2B5EF4-FFF2-40B4-BE49-F238E27FC236}">
                <a16:creationId xmlns:a16="http://schemas.microsoft.com/office/drawing/2014/main" id="{406C3F31-92D5-4AE7-94AA-89660D380C91}"/>
              </a:ext>
            </a:extLst>
          </p:cNvPr>
          <p:cNvSpPr/>
          <p:nvPr/>
        </p:nvSpPr>
        <p:spPr>
          <a:xfrm>
            <a:off x="20446174" y="3166892"/>
            <a:ext cx="9297585" cy="3953425"/>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99"/>
          </a:p>
        </p:txBody>
      </p:sp>
      <p:sp>
        <p:nvSpPr>
          <p:cNvPr id="61" name="Rectangle 60">
            <a:extLst>
              <a:ext uri="{FF2B5EF4-FFF2-40B4-BE49-F238E27FC236}">
                <a16:creationId xmlns:a16="http://schemas.microsoft.com/office/drawing/2014/main" id="{E964A9E1-1FB1-4E2E-8F9B-9EA37B721097}"/>
              </a:ext>
            </a:extLst>
          </p:cNvPr>
          <p:cNvSpPr/>
          <p:nvPr/>
        </p:nvSpPr>
        <p:spPr>
          <a:xfrm>
            <a:off x="20446175" y="2575187"/>
            <a:ext cx="9304250" cy="736231"/>
          </a:xfrm>
          <a:prstGeom prst="rect">
            <a:avLst/>
          </a:prstGeom>
          <a:solidFill>
            <a:schemeClr val="accent6">
              <a:lumMod val="60000"/>
              <a:lumOff val="40000"/>
            </a:schemeClr>
          </a:solidFill>
          <a:ln w="57150">
            <a:solidFill>
              <a:schemeClr val="accent6">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sz="899"/>
          </a:p>
        </p:txBody>
      </p:sp>
      <p:sp>
        <p:nvSpPr>
          <p:cNvPr id="62" name="TextBox 61">
            <a:extLst>
              <a:ext uri="{FF2B5EF4-FFF2-40B4-BE49-F238E27FC236}">
                <a16:creationId xmlns:a16="http://schemas.microsoft.com/office/drawing/2014/main" id="{F00DE836-B298-446C-B631-E566DB4C11F8}"/>
              </a:ext>
            </a:extLst>
          </p:cNvPr>
          <p:cNvSpPr txBox="1"/>
          <p:nvPr/>
        </p:nvSpPr>
        <p:spPr>
          <a:xfrm>
            <a:off x="22993716" y="2641207"/>
            <a:ext cx="8086725" cy="584775"/>
          </a:xfrm>
          <a:prstGeom prst="rect">
            <a:avLst/>
          </a:prstGeom>
          <a:noFill/>
        </p:spPr>
        <p:txBody>
          <a:bodyPr wrap="square" rtlCol="0">
            <a:spAutoFit/>
          </a:bodyPr>
          <a:lstStyle/>
          <a:p>
            <a:r>
              <a:rPr lang="en-IN" sz="3200" b="1" dirty="0">
                <a:latin typeface="Georgia" panose="02040502050405020303" pitchFamily="18" charset="0"/>
              </a:rPr>
              <a:t>Intellectual Merit</a:t>
            </a:r>
          </a:p>
        </p:txBody>
      </p:sp>
      <p:sp>
        <p:nvSpPr>
          <p:cNvPr id="63" name="TextBox 62">
            <a:extLst>
              <a:ext uri="{FF2B5EF4-FFF2-40B4-BE49-F238E27FC236}">
                <a16:creationId xmlns:a16="http://schemas.microsoft.com/office/drawing/2014/main" id="{281FD6B9-A5D7-468B-8569-E1505D09494B}"/>
              </a:ext>
            </a:extLst>
          </p:cNvPr>
          <p:cNvSpPr txBox="1"/>
          <p:nvPr/>
        </p:nvSpPr>
        <p:spPr>
          <a:xfrm>
            <a:off x="20636908" y="3575033"/>
            <a:ext cx="8798263" cy="3046988"/>
          </a:xfrm>
          <a:prstGeom prst="rect">
            <a:avLst/>
          </a:prstGeom>
          <a:noFill/>
        </p:spPr>
        <p:txBody>
          <a:bodyPr wrap="square" rtlCol="0">
            <a:spAutoFit/>
          </a:bodyPr>
          <a:lstStyle/>
          <a:p>
            <a:r>
              <a:rPr lang="en-GB" sz="2400" dirty="0"/>
              <a:t>Insect pollinators play a vital role in the sustainability of ecosystems by pollinating and regenerating flowering plants. However, insect pollinators are declining rapidly due to human-induced factors such as the use of pesticides and changes in land use. Our research investigates the interactions between plants and bees using a network analysis approach. Our findings can be used to design strategies for the conservation of the pollinator species and the plants they pollinate.</a:t>
            </a:r>
            <a:endParaRPr lang="en-IN" sz="2400" dirty="0"/>
          </a:p>
        </p:txBody>
      </p:sp>
      <p:sp>
        <p:nvSpPr>
          <p:cNvPr id="1024" name="TextBox 1023">
            <a:extLst>
              <a:ext uri="{FF2B5EF4-FFF2-40B4-BE49-F238E27FC236}">
                <a16:creationId xmlns:a16="http://schemas.microsoft.com/office/drawing/2014/main" id="{B2545F7C-F6E1-4C70-8D16-9DE7F64AC3B0}"/>
              </a:ext>
            </a:extLst>
          </p:cNvPr>
          <p:cNvSpPr txBox="1"/>
          <p:nvPr/>
        </p:nvSpPr>
        <p:spPr>
          <a:xfrm>
            <a:off x="8679430" y="6871929"/>
            <a:ext cx="3965273" cy="584775"/>
          </a:xfrm>
          <a:prstGeom prst="rect">
            <a:avLst/>
          </a:prstGeom>
          <a:noFill/>
        </p:spPr>
        <p:txBody>
          <a:bodyPr wrap="square" rtlCol="0">
            <a:spAutoFit/>
          </a:bodyPr>
          <a:lstStyle/>
          <a:p>
            <a:r>
              <a:rPr lang="en-GB" sz="1600" b="1" i="0" dirty="0">
                <a:solidFill>
                  <a:srgbClr val="222222"/>
                </a:solidFill>
                <a:effectLst/>
              </a:rPr>
              <a:t> Fig. 2: Adjacency Matrix representing</a:t>
            </a:r>
          </a:p>
          <a:p>
            <a:r>
              <a:rPr lang="en-GB" sz="1600" b="1" i="0" dirty="0">
                <a:solidFill>
                  <a:srgbClr val="222222"/>
                </a:solidFill>
                <a:effectLst/>
              </a:rPr>
              <a:t>interactions between plants and bees</a:t>
            </a:r>
            <a:endParaRPr lang="en-IN" sz="1600" b="1" dirty="0"/>
          </a:p>
        </p:txBody>
      </p:sp>
      <p:sp>
        <p:nvSpPr>
          <p:cNvPr id="68" name="Rectangle 67">
            <a:extLst>
              <a:ext uri="{FF2B5EF4-FFF2-40B4-BE49-F238E27FC236}">
                <a16:creationId xmlns:a16="http://schemas.microsoft.com/office/drawing/2014/main" id="{04843E04-75B8-4BB4-8DD6-7F669400E3AD}"/>
              </a:ext>
            </a:extLst>
          </p:cNvPr>
          <p:cNvSpPr/>
          <p:nvPr/>
        </p:nvSpPr>
        <p:spPr>
          <a:xfrm>
            <a:off x="4045527" y="242193"/>
            <a:ext cx="23220218" cy="1954137"/>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99" dirty="0"/>
          </a:p>
        </p:txBody>
      </p:sp>
      <p:sp>
        <p:nvSpPr>
          <p:cNvPr id="69" name="Rectangle 68">
            <a:extLst>
              <a:ext uri="{FF2B5EF4-FFF2-40B4-BE49-F238E27FC236}">
                <a16:creationId xmlns:a16="http://schemas.microsoft.com/office/drawing/2014/main" id="{D59367F1-CB47-473B-8ACE-8D5BE648BD4D}"/>
              </a:ext>
            </a:extLst>
          </p:cNvPr>
          <p:cNvSpPr/>
          <p:nvPr/>
        </p:nvSpPr>
        <p:spPr>
          <a:xfrm>
            <a:off x="27694464" y="242193"/>
            <a:ext cx="2120370" cy="1922323"/>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99" dirty="0"/>
          </a:p>
        </p:txBody>
      </p:sp>
      <p:sp>
        <p:nvSpPr>
          <p:cNvPr id="71" name="TextBox 70">
            <a:extLst>
              <a:ext uri="{FF2B5EF4-FFF2-40B4-BE49-F238E27FC236}">
                <a16:creationId xmlns:a16="http://schemas.microsoft.com/office/drawing/2014/main" id="{BEF47D2D-D41A-4BC9-BB97-6AAAEC7CA5BB}"/>
              </a:ext>
            </a:extLst>
          </p:cNvPr>
          <p:cNvSpPr txBox="1"/>
          <p:nvPr/>
        </p:nvSpPr>
        <p:spPr>
          <a:xfrm>
            <a:off x="4106991" y="364916"/>
            <a:ext cx="23796002" cy="1384995"/>
          </a:xfrm>
          <a:prstGeom prst="rect">
            <a:avLst/>
          </a:prstGeom>
          <a:noFill/>
        </p:spPr>
        <p:txBody>
          <a:bodyPr wrap="square" rtlCol="0" anchor="ctr">
            <a:spAutoFit/>
          </a:bodyPr>
          <a:lstStyle/>
          <a:p>
            <a:r>
              <a:rPr lang="en-GB" sz="4200" b="1" dirty="0"/>
              <a:t>   INVESTIGATING RESILIENCE OF A PLANT-POLLINATOR NETWORK IN A TROPICAL URBAN ECOSYSTEM</a:t>
            </a:r>
          </a:p>
          <a:p>
            <a:pPr algn="ctr"/>
            <a:r>
              <a:rPr lang="en-GB" sz="4200" dirty="0"/>
              <a:t>					</a:t>
            </a:r>
            <a:endParaRPr lang="en-IN" sz="4200" dirty="0"/>
          </a:p>
        </p:txBody>
      </p:sp>
      <p:sp>
        <p:nvSpPr>
          <p:cNvPr id="72" name="TextBox 71">
            <a:extLst>
              <a:ext uri="{FF2B5EF4-FFF2-40B4-BE49-F238E27FC236}">
                <a16:creationId xmlns:a16="http://schemas.microsoft.com/office/drawing/2014/main" id="{8F51BCB4-022F-41A3-BFD6-A15F6850A7A4}"/>
              </a:ext>
            </a:extLst>
          </p:cNvPr>
          <p:cNvSpPr txBox="1"/>
          <p:nvPr/>
        </p:nvSpPr>
        <p:spPr>
          <a:xfrm>
            <a:off x="7900987" y="1033646"/>
            <a:ext cx="13573125" cy="954107"/>
          </a:xfrm>
          <a:prstGeom prst="rect">
            <a:avLst/>
          </a:prstGeom>
          <a:noFill/>
        </p:spPr>
        <p:txBody>
          <a:bodyPr wrap="square" rtlCol="0">
            <a:spAutoFit/>
          </a:bodyPr>
          <a:lstStyle/>
          <a:p>
            <a:pPr algn="ctr"/>
            <a:r>
              <a:rPr lang="en-GB" sz="2800" dirty="0"/>
              <a:t>	Bhavik Agarwal, </a:t>
            </a:r>
            <a:r>
              <a:rPr lang="en-GB" sz="2800" dirty="0" err="1"/>
              <a:t>Ritvik</a:t>
            </a:r>
            <a:r>
              <a:rPr lang="en-GB" sz="2800" dirty="0"/>
              <a:t> Gupta, </a:t>
            </a:r>
            <a:r>
              <a:rPr lang="en-GB" sz="2800" dirty="0" err="1"/>
              <a:t>Dr.</a:t>
            </a:r>
            <a:r>
              <a:rPr lang="en-GB" sz="2800" dirty="0"/>
              <a:t> Swapna R. </a:t>
            </a:r>
            <a:r>
              <a:rPr lang="en-GB" sz="2800" dirty="0" err="1"/>
              <a:t>Purandre</a:t>
            </a:r>
            <a:r>
              <a:rPr lang="en-GB" sz="2800" dirty="0"/>
              <a:t> (Advisor)</a:t>
            </a:r>
          </a:p>
          <a:p>
            <a:pPr algn="ctr"/>
            <a:r>
              <a:rPr lang="en-GB" sz="2800" dirty="0"/>
              <a:t> Indraprastha Institute of Information Technology, Delhi</a:t>
            </a:r>
            <a:endParaRPr lang="en-IN" sz="2800" dirty="0"/>
          </a:p>
        </p:txBody>
      </p:sp>
      <p:pic>
        <p:nvPicPr>
          <p:cNvPr id="73" name="Picture 72">
            <a:extLst>
              <a:ext uri="{FF2B5EF4-FFF2-40B4-BE49-F238E27FC236}">
                <a16:creationId xmlns:a16="http://schemas.microsoft.com/office/drawing/2014/main" id="{254D4CB5-2304-4AF1-BC8E-A2A662438B0F}"/>
              </a:ext>
            </a:extLst>
          </p:cNvPr>
          <p:cNvPicPr>
            <a:picLocks noChangeAspect="1"/>
          </p:cNvPicPr>
          <p:nvPr/>
        </p:nvPicPr>
        <p:blipFill>
          <a:blip r:embed="rId5"/>
          <a:stretch>
            <a:fillRect/>
          </a:stretch>
        </p:blipFill>
        <p:spPr>
          <a:xfrm>
            <a:off x="27902993" y="506428"/>
            <a:ext cx="1724025" cy="1343025"/>
          </a:xfrm>
          <a:prstGeom prst="rect">
            <a:avLst/>
          </a:prstGeom>
        </p:spPr>
      </p:pic>
      <p:sp>
        <p:nvSpPr>
          <p:cNvPr id="1035" name="TextBox 1034">
            <a:extLst>
              <a:ext uri="{FF2B5EF4-FFF2-40B4-BE49-F238E27FC236}">
                <a16:creationId xmlns:a16="http://schemas.microsoft.com/office/drawing/2014/main" id="{EDEE56E6-CBBA-46D6-A09C-BC0F20EA4D57}"/>
              </a:ext>
            </a:extLst>
          </p:cNvPr>
          <p:cNvSpPr txBox="1"/>
          <p:nvPr/>
        </p:nvSpPr>
        <p:spPr>
          <a:xfrm>
            <a:off x="711815" y="14163500"/>
            <a:ext cx="6610063" cy="338554"/>
          </a:xfrm>
          <a:prstGeom prst="rect">
            <a:avLst/>
          </a:prstGeom>
          <a:noFill/>
        </p:spPr>
        <p:txBody>
          <a:bodyPr wrap="square" rtlCol="0">
            <a:spAutoFit/>
          </a:bodyPr>
          <a:lstStyle/>
          <a:p>
            <a:r>
              <a:rPr lang="en-GB" sz="1600" b="1" i="0" dirty="0">
                <a:solidFill>
                  <a:srgbClr val="222222"/>
                </a:solidFill>
                <a:effectLst/>
                <a:latin typeface="Arial" panose="020B0604020202020204" pitchFamily="34" charset="0"/>
              </a:rPr>
              <a:t>Fig. 1: Sample images of bees and flowers visited by them</a:t>
            </a:r>
            <a:endParaRPr lang="en-IN" sz="1600" b="1" dirty="0"/>
          </a:p>
        </p:txBody>
      </p:sp>
      <p:pic>
        <p:nvPicPr>
          <p:cNvPr id="1041" name="Picture 1040">
            <a:extLst>
              <a:ext uri="{FF2B5EF4-FFF2-40B4-BE49-F238E27FC236}">
                <a16:creationId xmlns:a16="http://schemas.microsoft.com/office/drawing/2014/main" id="{9A47418B-E6C4-41EC-A3FF-84B346C992F1}"/>
              </a:ext>
            </a:extLst>
          </p:cNvPr>
          <p:cNvPicPr>
            <a:picLocks noChangeAspect="1"/>
          </p:cNvPicPr>
          <p:nvPr/>
        </p:nvPicPr>
        <p:blipFill>
          <a:blip r:embed="rId6"/>
          <a:stretch>
            <a:fillRect/>
          </a:stretch>
        </p:blipFill>
        <p:spPr>
          <a:xfrm>
            <a:off x="13849036" y="8646364"/>
            <a:ext cx="6283596" cy="3016769"/>
          </a:xfrm>
          <a:prstGeom prst="rect">
            <a:avLst/>
          </a:prstGeom>
        </p:spPr>
      </p:pic>
      <p:sp>
        <p:nvSpPr>
          <p:cNvPr id="1042" name="TextBox 1041">
            <a:extLst>
              <a:ext uri="{FF2B5EF4-FFF2-40B4-BE49-F238E27FC236}">
                <a16:creationId xmlns:a16="http://schemas.microsoft.com/office/drawing/2014/main" id="{689C1BDF-33CA-48D2-B61F-E513C5383255}"/>
              </a:ext>
            </a:extLst>
          </p:cNvPr>
          <p:cNvSpPr txBox="1"/>
          <p:nvPr/>
        </p:nvSpPr>
        <p:spPr>
          <a:xfrm>
            <a:off x="7787290" y="11483151"/>
            <a:ext cx="6169649" cy="338554"/>
          </a:xfrm>
          <a:prstGeom prst="rect">
            <a:avLst/>
          </a:prstGeom>
          <a:noFill/>
        </p:spPr>
        <p:txBody>
          <a:bodyPr wrap="square" rtlCol="0">
            <a:spAutoFit/>
          </a:bodyPr>
          <a:lstStyle/>
          <a:p>
            <a:r>
              <a:rPr lang="en-IN" sz="1600" b="1" dirty="0"/>
              <a:t>Fig. 5: Properties after removing plants one at a  time</a:t>
            </a:r>
          </a:p>
        </p:txBody>
      </p:sp>
      <p:sp>
        <p:nvSpPr>
          <p:cNvPr id="1044" name="TextBox 1043">
            <a:extLst>
              <a:ext uri="{FF2B5EF4-FFF2-40B4-BE49-F238E27FC236}">
                <a16:creationId xmlns:a16="http://schemas.microsoft.com/office/drawing/2014/main" id="{BFD42D1C-876A-4ECC-A904-B328ADC60E0E}"/>
              </a:ext>
            </a:extLst>
          </p:cNvPr>
          <p:cNvSpPr txBox="1"/>
          <p:nvPr/>
        </p:nvSpPr>
        <p:spPr>
          <a:xfrm>
            <a:off x="15144749" y="11593224"/>
            <a:ext cx="3772995" cy="338554"/>
          </a:xfrm>
          <a:prstGeom prst="rect">
            <a:avLst/>
          </a:prstGeom>
          <a:noFill/>
        </p:spPr>
        <p:txBody>
          <a:bodyPr wrap="square" rtlCol="0">
            <a:spAutoFit/>
          </a:bodyPr>
          <a:lstStyle/>
          <a:p>
            <a:r>
              <a:rPr lang="en-IN" sz="1600" b="1" dirty="0"/>
              <a:t>Fig.6: Variation in cluster size</a:t>
            </a:r>
          </a:p>
        </p:txBody>
      </p:sp>
      <p:pic>
        <p:nvPicPr>
          <p:cNvPr id="35" name="Picture 34">
            <a:extLst>
              <a:ext uri="{FF2B5EF4-FFF2-40B4-BE49-F238E27FC236}">
                <a16:creationId xmlns:a16="http://schemas.microsoft.com/office/drawing/2014/main" id="{962B4A59-0FF8-4CE5-BD77-CABA178D4758}"/>
              </a:ext>
            </a:extLst>
          </p:cNvPr>
          <p:cNvPicPr>
            <a:picLocks noChangeAspect="1"/>
          </p:cNvPicPr>
          <p:nvPr/>
        </p:nvPicPr>
        <p:blipFill>
          <a:blip r:embed="rId7"/>
          <a:stretch>
            <a:fillRect/>
          </a:stretch>
        </p:blipFill>
        <p:spPr>
          <a:xfrm>
            <a:off x="2633646" y="12643417"/>
            <a:ext cx="1930741" cy="1343330"/>
          </a:xfrm>
          <a:prstGeom prst="rect">
            <a:avLst/>
          </a:prstGeom>
        </p:spPr>
      </p:pic>
      <p:pic>
        <p:nvPicPr>
          <p:cNvPr id="37" name="Picture 36">
            <a:extLst>
              <a:ext uri="{FF2B5EF4-FFF2-40B4-BE49-F238E27FC236}">
                <a16:creationId xmlns:a16="http://schemas.microsoft.com/office/drawing/2014/main" id="{81693A98-2C4B-4B62-BD49-B6A922B3C31B}"/>
              </a:ext>
            </a:extLst>
          </p:cNvPr>
          <p:cNvPicPr>
            <a:picLocks noChangeAspect="1"/>
          </p:cNvPicPr>
          <p:nvPr/>
        </p:nvPicPr>
        <p:blipFill>
          <a:blip r:embed="rId8"/>
          <a:stretch>
            <a:fillRect/>
          </a:stretch>
        </p:blipFill>
        <p:spPr>
          <a:xfrm>
            <a:off x="711815" y="12643417"/>
            <a:ext cx="1930740" cy="1324935"/>
          </a:xfrm>
          <a:prstGeom prst="rect">
            <a:avLst/>
          </a:prstGeom>
        </p:spPr>
      </p:pic>
      <p:pic>
        <p:nvPicPr>
          <p:cNvPr id="41" name="Picture 40">
            <a:extLst>
              <a:ext uri="{FF2B5EF4-FFF2-40B4-BE49-F238E27FC236}">
                <a16:creationId xmlns:a16="http://schemas.microsoft.com/office/drawing/2014/main" id="{EB9119EB-69AE-44C3-86FA-728DC0671E19}"/>
              </a:ext>
            </a:extLst>
          </p:cNvPr>
          <p:cNvPicPr>
            <a:picLocks noChangeAspect="1"/>
          </p:cNvPicPr>
          <p:nvPr/>
        </p:nvPicPr>
        <p:blipFill>
          <a:blip r:embed="rId9"/>
          <a:stretch>
            <a:fillRect/>
          </a:stretch>
        </p:blipFill>
        <p:spPr>
          <a:xfrm>
            <a:off x="4514558" y="12643417"/>
            <a:ext cx="1636576" cy="1343330"/>
          </a:xfrm>
          <a:prstGeom prst="rect">
            <a:avLst/>
          </a:prstGeom>
        </p:spPr>
      </p:pic>
      <p:pic>
        <p:nvPicPr>
          <p:cNvPr id="49" name="Picture 48">
            <a:extLst>
              <a:ext uri="{FF2B5EF4-FFF2-40B4-BE49-F238E27FC236}">
                <a16:creationId xmlns:a16="http://schemas.microsoft.com/office/drawing/2014/main" id="{B7697F34-9857-42C4-9C39-932F08FD3492}"/>
              </a:ext>
            </a:extLst>
          </p:cNvPr>
          <p:cNvPicPr>
            <a:picLocks noChangeAspect="1"/>
          </p:cNvPicPr>
          <p:nvPr/>
        </p:nvPicPr>
        <p:blipFill>
          <a:blip r:embed="rId10"/>
          <a:stretch>
            <a:fillRect/>
          </a:stretch>
        </p:blipFill>
        <p:spPr>
          <a:xfrm>
            <a:off x="7658796" y="8812003"/>
            <a:ext cx="6591300" cy="2346146"/>
          </a:xfrm>
          <a:prstGeom prst="rect">
            <a:avLst/>
          </a:prstGeom>
        </p:spPr>
      </p:pic>
    </p:spTree>
    <p:extLst>
      <p:ext uri="{BB962C8B-B14F-4D97-AF65-F5344CB8AC3E}">
        <p14:creationId xmlns:p14="http://schemas.microsoft.com/office/powerpoint/2010/main" val="24638248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912</TotalTime>
  <Words>1115</Words>
  <Application>Microsoft Office PowerPoint</Application>
  <PresentationFormat>Custom</PresentationFormat>
  <Paragraphs>50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Georgia</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Pallavi Kaushik</dc:creator>
  <cp:lastModifiedBy>Bhavik Agarwal</cp:lastModifiedBy>
  <cp:revision>11</cp:revision>
  <dcterms:created xsi:type="dcterms:W3CDTF">2022-03-02T06:21:27Z</dcterms:created>
  <dcterms:modified xsi:type="dcterms:W3CDTF">2022-03-24T07:52:39Z</dcterms:modified>
</cp:coreProperties>
</file>