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99" r:id="rId2"/>
    <p:sldId id="256" r:id="rId3"/>
    <p:sldId id="298" r:id="rId4"/>
    <p:sldId id="259" r:id="rId5"/>
    <p:sldId id="302" r:id="rId6"/>
    <p:sldId id="303" r:id="rId7"/>
    <p:sldId id="295" r:id="rId8"/>
    <p:sldId id="260" r:id="rId9"/>
    <p:sldId id="296" r:id="rId10"/>
    <p:sldId id="304" r:id="rId11"/>
    <p:sldId id="307" r:id="rId12"/>
    <p:sldId id="308" r:id="rId13"/>
    <p:sldId id="310" r:id="rId14"/>
    <p:sldId id="297" r:id="rId15"/>
    <p:sldId id="301" r:id="rId16"/>
    <p:sldId id="278"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Oswald" panose="020B0604020202020204" charset="0"/>
      <p:regular r:id="rId23"/>
      <p:bold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60"/>
  </p:normalViewPr>
  <p:slideViewPr>
    <p:cSldViewPr snapToGrid="0">
      <p:cViewPr varScale="1">
        <p:scale>
          <a:sx n="108" d="100"/>
          <a:sy n="108" d="100"/>
        </p:scale>
        <p:origin x="76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55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1406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562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4070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725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80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5" name="TextBox 4">
            <a:extLst>
              <a:ext uri="{FF2B5EF4-FFF2-40B4-BE49-F238E27FC236}">
                <a16:creationId xmlns:a16="http://schemas.microsoft.com/office/drawing/2014/main" id="{674815BB-5418-44F8-8A67-8DFB760D9330}"/>
              </a:ext>
            </a:extLst>
          </p:cNvPr>
          <p:cNvSpPr txBox="1"/>
          <p:nvPr/>
        </p:nvSpPr>
        <p:spPr>
          <a:xfrm>
            <a:off x="0" y="0"/>
            <a:ext cx="9144000" cy="1077218"/>
          </a:xfrm>
          <a:prstGeom prst="rect">
            <a:avLst/>
          </a:prstGeom>
          <a:noFill/>
        </p:spPr>
        <p:txBody>
          <a:bodyPr wrap="square">
            <a:spAutoFit/>
          </a:bodyPr>
          <a:lstStyle/>
          <a:p>
            <a:pPr algn="ctr"/>
            <a:r>
              <a:rPr lang="en-IN" sz="3200" b="1" dirty="0">
                <a:solidFill>
                  <a:srgbClr val="002060"/>
                </a:solidFill>
                <a:latin typeface="Oswald" panose="020B0604020202020204" charset="0"/>
                <a:cs typeface="Mongolian Baiti" panose="03000500000000000000" pitchFamily="66" charset="0"/>
              </a:rPr>
              <a:t>BANGALORE INSTITUTE OF TECHNOLOGY</a:t>
            </a:r>
            <a:br>
              <a:rPr lang="en-IN" sz="3200" b="1" dirty="0">
                <a:solidFill>
                  <a:srgbClr val="002060"/>
                </a:solidFill>
                <a:latin typeface="Oswald" panose="020B0604020202020204" charset="0"/>
                <a:cs typeface="Mongolian Baiti" panose="03000500000000000000" pitchFamily="66" charset="0"/>
              </a:rPr>
            </a:br>
            <a:endParaRPr lang="en-IN" sz="3200" b="1" dirty="0">
              <a:latin typeface="Oswald" panose="020B0604020202020204" charset="0"/>
            </a:endParaRPr>
          </a:p>
        </p:txBody>
      </p:sp>
      <p:pic>
        <p:nvPicPr>
          <p:cNvPr id="6" name="Picture 5">
            <a:extLst>
              <a:ext uri="{FF2B5EF4-FFF2-40B4-BE49-F238E27FC236}">
                <a16:creationId xmlns:a16="http://schemas.microsoft.com/office/drawing/2014/main" id="{4827FA6D-1BAA-419F-B211-5B26CC0130A9}"/>
              </a:ext>
            </a:extLst>
          </p:cNvPr>
          <p:cNvPicPr>
            <a:picLocks noChangeAspect="1"/>
          </p:cNvPicPr>
          <p:nvPr/>
        </p:nvPicPr>
        <p:blipFill>
          <a:blip r:embed="rId3"/>
          <a:stretch>
            <a:fillRect/>
          </a:stretch>
        </p:blipFill>
        <p:spPr>
          <a:xfrm>
            <a:off x="3928566" y="546217"/>
            <a:ext cx="1286865" cy="1077435"/>
          </a:xfrm>
          <a:prstGeom prst="rect">
            <a:avLst/>
          </a:prstGeom>
        </p:spPr>
      </p:pic>
      <p:sp>
        <p:nvSpPr>
          <p:cNvPr id="7" name="TextBox 6">
            <a:extLst>
              <a:ext uri="{FF2B5EF4-FFF2-40B4-BE49-F238E27FC236}">
                <a16:creationId xmlns:a16="http://schemas.microsoft.com/office/drawing/2014/main" id="{3208CB5B-A9C2-44D8-B32C-09511845BD8E}"/>
              </a:ext>
            </a:extLst>
          </p:cNvPr>
          <p:cNvSpPr txBox="1"/>
          <p:nvPr/>
        </p:nvSpPr>
        <p:spPr>
          <a:xfrm>
            <a:off x="1885780" y="1694587"/>
            <a:ext cx="5372436" cy="1754326"/>
          </a:xfrm>
          <a:prstGeom prst="rect">
            <a:avLst/>
          </a:prstGeom>
          <a:noFill/>
        </p:spPr>
        <p:txBody>
          <a:bodyPr wrap="square" rtlCol="0">
            <a:spAutoFit/>
          </a:bodyPr>
          <a:lstStyle/>
          <a:p>
            <a:pPr algn="ctr"/>
            <a:r>
              <a:rPr lang="en-IN" sz="1800" dirty="0">
                <a:latin typeface="Oswald" panose="020B0604020202020204" charset="0"/>
              </a:rPr>
              <a:t>Department of Information Science and Engineering</a:t>
            </a:r>
          </a:p>
          <a:p>
            <a:pPr algn="ctr"/>
            <a:endParaRPr lang="en-IN" sz="1800" dirty="0">
              <a:latin typeface="Oswald" panose="020B0604020202020204" charset="0"/>
            </a:endParaRPr>
          </a:p>
          <a:p>
            <a:pPr algn="ctr"/>
            <a:r>
              <a:rPr lang="en-IN" sz="1800" dirty="0">
                <a:latin typeface="Oswald" panose="020B0604020202020204" charset="0"/>
              </a:rPr>
              <a:t>FILE STRUCTURE LABORATORY WITH MINI PROJECT (18ISL67)</a:t>
            </a:r>
            <a:endParaRPr lang="en-IN" sz="1800" dirty="0">
              <a:latin typeface="Oswald" panose="020B0604020202020204" charset="0"/>
              <a:cs typeface="Calibri" panose="020F0502020204030204" pitchFamily="34" charset="0"/>
            </a:endParaRPr>
          </a:p>
          <a:p>
            <a:pPr algn="ctr"/>
            <a:endParaRPr lang="en-IN" sz="1800" dirty="0">
              <a:latin typeface="Calibri" panose="020F0502020204030204" pitchFamily="34" charset="0"/>
              <a:cs typeface="Calibri" panose="020F0502020204030204" pitchFamily="34" charset="0"/>
            </a:endParaRPr>
          </a:p>
          <a:p>
            <a:pPr algn="ctr"/>
            <a:r>
              <a:rPr lang="en" sz="1800" dirty="0">
                <a:solidFill>
                  <a:schemeClr val="accent1"/>
                </a:solidFill>
                <a:latin typeface="Oswald" panose="020B0604020202020204" charset="0"/>
              </a:rPr>
              <a:t>BUS RESERVATION SYSTEM </a:t>
            </a:r>
            <a:endParaRPr lang="en-IN" sz="1800" dirty="0">
              <a:solidFill>
                <a:schemeClr val="accent1"/>
              </a:solidFill>
              <a:latin typeface="Oswald" panose="020B0604020202020204" charset="0"/>
            </a:endParaRPr>
          </a:p>
        </p:txBody>
      </p:sp>
      <p:sp>
        <p:nvSpPr>
          <p:cNvPr id="8" name="TextBox 7">
            <a:extLst>
              <a:ext uri="{FF2B5EF4-FFF2-40B4-BE49-F238E27FC236}">
                <a16:creationId xmlns:a16="http://schemas.microsoft.com/office/drawing/2014/main" id="{21FF583E-494C-4BD9-9A43-03A1E026EBD7}"/>
              </a:ext>
            </a:extLst>
          </p:cNvPr>
          <p:cNvSpPr txBox="1"/>
          <p:nvPr/>
        </p:nvSpPr>
        <p:spPr>
          <a:xfrm>
            <a:off x="0" y="3545697"/>
            <a:ext cx="2756357" cy="738664"/>
          </a:xfrm>
          <a:prstGeom prst="rect">
            <a:avLst/>
          </a:prstGeom>
          <a:noFill/>
        </p:spPr>
        <p:txBody>
          <a:bodyPr wrap="square" rtlCol="0">
            <a:spAutoFit/>
          </a:bodyPr>
          <a:lstStyle/>
          <a:p>
            <a:r>
              <a:rPr lang="en-IN" dirty="0">
                <a:latin typeface="Oswald" panose="020B0604020202020204" charset="0"/>
                <a:ea typeface="Source Sans Pro" panose="020B0503030403020204" pitchFamily="34" charset="0"/>
              </a:rPr>
              <a:t>Presented by:</a:t>
            </a:r>
          </a:p>
          <a:p>
            <a:pPr marL="285750" indent="-285750">
              <a:buFont typeface="Wingdings" panose="05000000000000000000" pitchFamily="2" charset="2"/>
              <a:buChar char="Ø"/>
            </a:pPr>
            <a:r>
              <a:rPr lang="en-IN" dirty="0">
                <a:latin typeface="Oswald" panose="020B0604020202020204" charset="0"/>
                <a:ea typeface="Source Sans Pro" panose="020B0503030403020204" pitchFamily="34" charset="0"/>
              </a:rPr>
              <a:t>Roshan Kumar(1BI18IS065)</a:t>
            </a:r>
          </a:p>
          <a:p>
            <a:pPr marL="285750" indent="-285750">
              <a:buFont typeface="Wingdings" panose="05000000000000000000" pitchFamily="2" charset="2"/>
              <a:buChar char="Ø"/>
            </a:pPr>
            <a:r>
              <a:rPr lang="en-IN" dirty="0">
                <a:latin typeface="Oswald" panose="020B0604020202020204" charset="0"/>
                <a:ea typeface="Source Sans Pro" panose="020B0503030403020204" pitchFamily="34" charset="0"/>
              </a:rPr>
              <a:t>Ritviz Ranjan (1BI18IS067)</a:t>
            </a:r>
          </a:p>
        </p:txBody>
      </p:sp>
      <p:sp>
        <p:nvSpPr>
          <p:cNvPr id="9" name="TextBox 8">
            <a:extLst>
              <a:ext uri="{FF2B5EF4-FFF2-40B4-BE49-F238E27FC236}">
                <a16:creationId xmlns:a16="http://schemas.microsoft.com/office/drawing/2014/main" id="{53B77593-165B-4A53-8D03-6F0283331E69}"/>
              </a:ext>
            </a:extLst>
          </p:cNvPr>
          <p:cNvSpPr txBox="1"/>
          <p:nvPr/>
        </p:nvSpPr>
        <p:spPr>
          <a:xfrm>
            <a:off x="6507127" y="3545697"/>
            <a:ext cx="2636874" cy="738664"/>
          </a:xfrm>
          <a:prstGeom prst="rect">
            <a:avLst/>
          </a:prstGeom>
          <a:noFill/>
        </p:spPr>
        <p:txBody>
          <a:bodyPr wrap="square" rtlCol="0">
            <a:spAutoFit/>
          </a:bodyPr>
          <a:lstStyle/>
          <a:p>
            <a:r>
              <a:rPr lang="en-IN" dirty="0">
                <a:latin typeface="Oswald" panose="020B0604020202020204" charset="0"/>
              </a:rPr>
              <a:t>Under the guidance of:</a:t>
            </a:r>
          </a:p>
          <a:p>
            <a:r>
              <a:rPr lang="en-IN" dirty="0">
                <a:latin typeface="Oswald" panose="020B0604020202020204" charset="0"/>
              </a:rPr>
              <a:t>K C Anupama mam</a:t>
            </a:r>
          </a:p>
          <a:p>
            <a:r>
              <a:rPr lang="en-IN" dirty="0">
                <a:latin typeface="Oswald" panose="020B0604020202020204" charset="0"/>
              </a:rPr>
              <a:t>Asst. Professor, Dept. of ISE</a:t>
            </a:r>
          </a:p>
        </p:txBody>
      </p:sp>
    </p:spTree>
    <p:extLst>
      <p:ext uri="{BB962C8B-B14F-4D97-AF65-F5344CB8AC3E}">
        <p14:creationId xmlns:p14="http://schemas.microsoft.com/office/powerpoint/2010/main" val="1551766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BD3C2E-EEF3-451A-B9C5-BF3D65030B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TextBox 4">
            <a:extLst>
              <a:ext uri="{FF2B5EF4-FFF2-40B4-BE49-F238E27FC236}">
                <a16:creationId xmlns:a16="http://schemas.microsoft.com/office/drawing/2014/main" id="{4FA94834-0F96-4EE5-BAEF-50B0C10EB90D}"/>
              </a:ext>
            </a:extLst>
          </p:cNvPr>
          <p:cNvSpPr txBox="1"/>
          <p:nvPr/>
        </p:nvSpPr>
        <p:spPr>
          <a:xfrm>
            <a:off x="1176670" y="1729563"/>
            <a:ext cx="5330456" cy="584775"/>
          </a:xfrm>
          <a:prstGeom prst="rect">
            <a:avLst/>
          </a:prstGeom>
          <a:noFill/>
        </p:spPr>
        <p:txBody>
          <a:bodyPr wrap="square" rtlCol="0">
            <a:spAutoFit/>
          </a:bodyPr>
          <a:lstStyle/>
          <a:p>
            <a:r>
              <a:rPr lang="en-US" sz="3200" dirty="0">
                <a:solidFill>
                  <a:schemeClr val="bg1"/>
                </a:solidFill>
                <a:latin typeface="Oswald" panose="020B0604020202020204" charset="0"/>
              </a:rPr>
              <a:t>SOFTWARE REQUIREMENTS :</a:t>
            </a:r>
            <a:endParaRPr lang="en-IN" sz="3200" dirty="0">
              <a:solidFill>
                <a:schemeClr val="bg1"/>
              </a:solidFill>
              <a:latin typeface="Oswald" panose="020B0604020202020204" charset="0"/>
            </a:endParaRPr>
          </a:p>
        </p:txBody>
      </p:sp>
      <p:sp>
        <p:nvSpPr>
          <p:cNvPr id="6" name="TextBox 5">
            <a:extLst>
              <a:ext uri="{FF2B5EF4-FFF2-40B4-BE49-F238E27FC236}">
                <a16:creationId xmlns:a16="http://schemas.microsoft.com/office/drawing/2014/main" id="{3A9EEC00-419B-4EB0-948C-723C8B35639D}"/>
              </a:ext>
            </a:extLst>
          </p:cNvPr>
          <p:cNvSpPr txBox="1"/>
          <p:nvPr/>
        </p:nvSpPr>
        <p:spPr>
          <a:xfrm>
            <a:off x="1176670" y="2700670"/>
            <a:ext cx="5663609" cy="1631216"/>
          </a:xfrm>
          <a:prstGeom prst="rect">
            <a:avLst/>
          </a:prstGeom>
          <a:noFill/>
        </p:spPr>
        <p:txBody>
          <a:bodyPr wrap="square" rtlCol="0">
            <a:spAutoFit/>
          </a:bodyPr>
          <a:lstStyle/>
          <a:p>
            <a:r>
              <a:rPr lang="en-US" sz="2000" dirty="0">
                <a:solidFill>
                  <a:schemeClr val="bg1"/>
                </a:solidFill>
                <a:latin typeface="Source Sans Pro" panose="020B0503030403020204" pitchFamily="34" charset="0"/>
                <a:ea typeface="Source Sans Pro" panose="020B0503030403020204" pitchFamily="34" charset="0"/>
              </a:rPr>
              <a:t>1. </a:t>
            </a:r>
            <a:r>
              <a:rPr lang="en-US" sz="2000" dirty="0">
                <a:solidFill>
                  <a:srgbClr val="0070C0"/>
                </a:solidFill>
                <a:latin typeface="Source Sans Pro" panose="020B0503030403020204" pitchFamily="34" charset="0"/>
                <a:ea typeface="Source Sans Pro" panose="020B0503030403020204" pitchFamily="34" charset="0"/>
              </a:rPr>
              <a:t>OS </a:t>
            </a:r>
            <a:r>
              <a:rPr lang="en-US" sz="2000" dirty="0">
                <a:latin typeface="Source Sans Pro" panose="020B0503030403020204" pitchFamily="34" charset="0"/>
                <a:ea typeface="Source Sans Pro" panose="020B0503030403020204" pitchFamily="34" charset="0"/>
              </a:rPr>
              <a:t>:  Windows XP,7,8,10 </a:t>
            </a:r>
          </a:p>
          <a:p>
            <a:endParaRPr lang="en-US" sz="2000" dirty="0">
              <a:latin typeface="Source Sans Pro" panose="020B0503030403020204" pitchFamily="34" charset="0"/>
              <a:ea typeface="Source Sans Pro" panose="020B0503030403020204" pitchFamily="34" charset="0"/>
            </a:endParaRPr>
          </a:p>
          <a:p>
            <a:r>
              <a:rPr lang="en-US" sz="2000" dirty="0">
                <a:solidFill>
                  <a:schemeClr val="bg1"/>
                </a:solidFill>
                <a:latin typeface="Source Sans Pro" panose="020B0503030403020204" pitchFamily="34" charset="0"/>
                <a:ea typeface="Source Sans Pro" panose="020B0503030403020204" pitchFamily="34" charset="0"/>
              </a:rPr>
              <a:t>2. </a:t>
            </a:r>
            <a:r>
              <a:rPr lang="en-US" sz="2000" dirty="0">
                <a:solidFill>
                  <a:srgbClr val="0070C0"/>
                </a:solidFill>
                <a:latin typeface="Source Sans Pro" panose="020B0503030403020204" pitchFamily="34" charset="0"/>
                <a:ea typeface="Source Sans Pro" panose="020B0503030403020204" pitchFamily="34" charset="0"/>
              </a:rPr>
              <a:t>Text Editor </a:t>
            </a:r>
            <a:r>
              <a:rPr lang="en-US" sz="2000" dirty="0">
                <a:latin typeface="Source Sans Pro" panose="020B0503030403020204" pitchFamily="34" charset="0"/>
                <a:ea typeface="Source Sans Pro" panose="020B0503030403020204" pitchFamily="34" charset="0"/>
              </a:rPr>
              <a:t>: Visual Studio Code/Sublime Text </a:t>
            </a:r>
          </a:p>
          <a:p>
            <a:endParaRPr lang="en-US" sz="2000" dirty="0">
              <a:latin typeface="Source Sans Pro" panose="020B0503030403020204" pitchFamily="34" charset="0"/>
              <a:ea typeface="Source Sans Pro" panose="020B0503030403020204" pitchFamily="34" charset="0"/>
            </a:endParaRPr>
          </a:p>
          <a:p>
            <a:r>
              <a:rPr lang="en-US" sz="2000" dirty="0">
                <a:solidFill>
                  <a:schemeClr val="bg1"/>
                </a:solidFill>
                <a:latin typeface="Source Sans Pro" panose="020B0503030403020204" pitchFamily="34" charset="0"/>
                <a:ea typeface="Source Sans Pro" panose="020B0503030403020204" pitchFamily="34" charset="0"/>
              </a:rPr>
              <a:t>3. </a:t>
            </a:r>
            <a:r>
              <a:rPr lang="en-US" sz="2000" dirty="0">
                <a:solidFill>
                  <a:srgbClr val="0070C0"/>
                </a:solidFill>
                <a:latin typeface="Source Sans Pro" panose="020B0503030403020204" pitchFamily="34" charset="0"/>
                <a:ea typeface="Source Sans Pro" panose="020B0503030403020204" pitchFamily="34" charset="0"/>
              </a:rPr>
              <a:t>GUI Tool</a:t>
            </a:r>
            <a:r>
              <a:rPr lang="en-US" sz="2000" dirty="0">
                <a:latin typeface="Source Sans Pro" panose="020B0503030403020204" pitchFamily="34" charset="0"/>
                <a:ea typeface="Source Sans Pro" panose="020B0503030403020204" pitchFamily="34" charset="0"/>
              </a:rPr>
              <a:t>: Qt Creator 6.1.2 (MinGW 8.1.0 64-bit )</a:t>
            </a:r>
            <a:endParaRPr lang="en-IN" sz="2000" dirty="0">
              <a:latin typeface="Source Sans Pro" panose="020B0503030403020204" pitchFamily="34" charset="0"/>
              <a:ea typeface="Source Sans Pro" panose="020B0503030403020204" pitchFamily="34" charset="0"/>
            </a:endParaRPr>
          </a:p>
        </p:txBody>
      </p:sp>
      <p:sp>
        <p:nvSpPr>
          <p:cNvPr id="3" name="TextBox 2">
            <a:extLst>
              <a:ext uri="{FF2B5EF4-FFF2-40B4-BE49-F238E27FC236}">
                <a16:creationId xmlns:a16="http://schemas.microsoft.com/office/drawing/2014/main" id="{348AB55B-2C96-4BCD-93D0-6FBF6CD2971C}"/>
              </a:ext>
            </a:extLst>
          </p:cNvPr>
          <p:cNvSpPr txBox="1"/>
          <p:nvPr/>
        </p:nvSpPr>
        <p:spPr>
          <a:xfrm>
            <a:off x="304800" y="4451498"/>
            <a:ext cx="8413898" cy="523220"/>
          </a:xfrm>
          <a:prstGeom prst="rect">
            <a:avLst/>
          </a:prstGeom>
          <a:noFill/>
        </p:spPr>
        <p:txBody>
          <a:bodyPr wrap="square" rtlCol="0">
            <a:spAutoFit/>
          </a:bodyPr>
          <a:lstStyle/>
          <a:p>
            <a:r>
              <a:rPr lang="en-US" sz="1400" dirty="0">
                <a:latin typeface="Oswald" panose="020B0604020202020204" charset="0"/>
              </a:rPr>
              <a:t>The software requirements are the necessary software required to develop the application and run the application.</a:t>
            </a:r>
          </a:p>
          <a:p>
            <a:endParaRPr lang="en-IN" dirty="0"/>
          </a:p>
        </p:txBody>
      </p:sp>
    </p:spTree>
    <p:extLst>
      <p:ext uri="{BB962C8B-B14F-4D97-AF65-F5344CB8AC3E}">
        <p14:creationId xmlns:p14="http://schemas.microsoft.com/office/powerpoint/2010/main" val="297007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BD3C2E-EEF3-451A-B9C5-BF3D65030B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TextBox 4">
            <a:extLst>
              <a:ext uri="{FF2B5EF4-FFF2-40B4-BE49-F238E27FC236}">
                <a16:creationId xmlns:a16="http://schemas.microsoft.com/office/drawing/2014/main" id="{4FA94834-0F96-4EE5-BAEF-50B0C10EB90D}"/>
              </a:ext>
            </a:extLst>
          </p:cNvPr>
          <p:cNvSpPr txBox="1"/>
          <p:nvPr/>
        </p:nvSpPr>
        <p:spPr>
          <a:xfrm>
            <a:off x="1176670" y="1417675"/>
            <a:ext cx="5330456" cy="584775"/>
          </a:xfrm>
          <a:prstGeom prst="rect">
            <a:avLst/>
          </a:prstGeom>
          <a:noFill/>
        </p:spPr>
        <p:txBody>
          <a:bodyPr wrap="square" rtlCol="0">
            <a:spAutoFit/>
          </a:bodyPr>
          <a:lstStyle/>
          <a:p>
            <a:r>
              <a:rPr lang="en-US" sz="3200" dirty="0">
                <a:solidFill>
                  <a:schemeClr val="bg1"/>
                </a:solidFill>
                <a:latin typeface="Oswald" panose="020B0604020202020204" charset="0"/>
              </a:rPr>
              <a:t>HARDWARE REQUIREMENTS :</a:t>
            </a:r>
            <a:endParaRPr lang="en-IN" sz="3200" dirty="0">
              <a:solidFill>
                <a:schemeClr val="bg1"/>
              </a:solidFill>
              <a:latin typeface="Oswald" panose="020B0604020202020204" charset="0"/>
            </a:endParaRPr>
          </a:p>
        </p:txBody>
      </p:sp>
      <p:sp>
        <p:nvSpPr>
          <p:cNvPr id="6" name="TextBox 5">
            <a:extLst>
              <a:ext uri="{FF2B5EF4-FFF2-40B4-BE49-F238E27FC236}">
                <a16:creationId xmlns:a16="http://schemas.microsoft.com/office/drawing/2014/main" id="{3A9EEC00-419B-4EB0-948C-723C8B35639D}"/>
              </a:ext>
            </a:extLst>
          </p:cNvPr>
          <p:cNvSpPr txBox="1"/>
          <p:nvPr/>
        </p:nvSpPr>
        <p:spPr>
          <a:xfrm>
            <a:off x="1176670" y="1906772"/>
            <a:ext cx="5663609" cy="2246769"/>
          </a:xfrm>
          <a:prstGeom prst="rect">
            <a:avLst/>
          </a:prstGeom>
          <a:noFill/>
        </p:spPr>
        <p:txBody>
          <a:bodyPr wrap="square" rtlCol="0">
            <a:spAutoFit/>
          </a:bodyPr>
          <a:lstStyle/>
          <a:p>
            <a:r>
              <a:rPr lang="en-US" sz="2000" dirty="0">
                <a:solidFill>
                  <a:schemeClr val="bg1"/>
                </a:solidFill>
                <a:latin typeface="Source Sans Pro" panose="020B0503030403020204" pitchFamily="34" charset="0"/>
                <a:ea typeface="Source Sans Pro" panose="020B0503030403020204" pitchFamily="34" charset="0"/>
              </a:rPr>
              <a:t>1. </a:t>
            </a:r>
            <a:r>
              <a:rPr lang="en-US" sz="2000" dirty="0">
                <a:solidFill>
                  <a:schemeClr val="tx1"/>
                </a:solidFill>
                <a:latin typeface="Source Sans Pro" panose="020B0503030403020204" pitchFamily="34" charset="0"/>
                <a:ea typeface="Source Sans Pro" panose="020B0503030403020204" pitchFamily="34" charset="0"/>
              </a:rPr>
              <a:t>Intel CORE </a:t>
            </a:r>
            <a:r>
              <a:rPr lang="en-US" sz="2000" dirty="0">
                <a:solidFill>
                  <a:srgbClr val="0070C0"/>
                </a:solidFill>
                <a:latin typeface="Source Sans Pro" panose="020B0503030403020204" pitchFamily="34" charset="0"/>
                <a:ea typeface="Source Sans Pro" panose="020B0503030403020204" pitchFamily="34" charset="0"/>
              </a:rPr>
              <a:t>i3</a:t>
            </a:r>
            <a:r>
              <a:rPr lang="en-US" sz="2000" dirty="0">
                <a:solidFill>
                  <a:schemeClr val="tx1"/>
                </a:solidFill>
                <a:latin typeface="Source Sans Pro" panose="020B0503030403020204" pitchFamily="34" charset="0"/>
                <a:ea typeface="Source Sans Pro" panose="020B0503030403020204" pitchFamily="34" charset="0"/>
              </a:rPr>
              <a:t> ,  </a:t>
            </a:r>
            <a:r>
              <a:rPr lang="en-US" sz="2000" dirty="0">
                <a:solidFill>
                  <a:srgbClr val="0070C0"/>
                </a:solidFill>
                <a:latin typeface="Source Sans Pro" panose="020B0503030403020204" pitchFamily="34" charset="0"/>
                <a:ea typeface="Source Sans Pro" panose="020B0503030403020204" pitchFamily="34" charset="0"/>
              </a:rPr>
              <a:t>i5</a:t>
            </a:r>
            <a:r>
              <a:rPr lang="en-US" sz="2000" dirty="0">
                <a:solidFill>
                  <a:schemeClr val="tx1"/>
                </a:solidFill>
                <a:latin typeface="Source Sans Pro" panose="020B0503030403020204" pitchFamily="34" charset="0"/>
                <a:ea typeface="Source Sans Pro" panose="020B0503030403020204" pitchFamily="34" charset="0"/>
              </a:rPr>
              <a:t> , </a:t>
            </a:r>
            <a:r>
              <a:rPr lang="en-US" sz="2000" dirty="0">
                <a:solidFill>
                  <a:srgbClr val="0070C0"/>
                </a:solidFill>
                <a:latin typeface="Source Sans Pro" panose="020B0503030403020204" pitchFamily="34" charset="0"/>
                <a:ea typeface="Source Sans Pro" panose="020B0503030403020204" pitchFamily="34" charset="0"/>
              </a:rPr>
              <a:t>i7 </a:t>
            </a:r>
            <a:r>
              <a:rPr lang="en-US" sz="2000" dirty="0">
                <a:solidFill>
                  <a:schemeClr val="tx1"/>
                </a:solidFill>
                <a:latin typeface="Source Sans Pro" panose="020B0503030403020204" pitchFamily="34" charset="0"/>
                <a:ea typeface="Source Sans Pro" panose="020B0503030403020204" pitchFamily="34" charset="0"/>
              </a:rPr>
              <a:t>Processor </a:t>
            </a:r>
            <a:endParaRPr lang="en-US" sz="2000" dirty="0">
              <a:latin typeface="Source Sans Pro" panose="020B0503030403020204" pitchFamily="34" charset="0"/>
              <a:ea typeface="Source Sans Pro" panose="020B0503030403020204" pitchFamily="34" charset="0"/>
            </a:endParaRPr>
          </a:p>
          <a:p>
            <a:endParaRPr lang="en-US" sz="2000" dirty="0">
              <a:latin typeface="Source Sans Pro" panose="020B0503030403020204" pitchFamily="34" charset="0"/>
              <a:ea typeface="Source Sans Pro" panose="020B0503030403020204" pitchFamily="34" charset="0"/>
            </a:endParaRPr>
          </a:p>
          <a:p>
            <a:r>
              <a:rPr lang="en-US" sz="2000" dirty="0">
                <a:solidFill>
                  <a:schemeClr val="bg1"/>
                </a:solidFill>
                <a:latin typeface="Source Sans Pro" panose="020B0503030403020204" pitchFamily="34" charset="0"/>
                <a:ea typeface="Source Sans Pro" panose="020B0503030403020204" pitchFamily="34" charset="0"/>
              </a:rPr>
              <a:t>2. </a:t>
            </a:r>
            <a:r>
              <a:rPr lang="en-US" sz="2000" dirty="0">
                <a:solidFill>
                  <a:srgbClr val="0070C0"/>
                </a:solidFill>
                <a:latin typeface="Source Sans Pro" panose="020B0503030403020204" pitchFamily="34" charset="0"/>
                <a:ea typeface="Source Sans Pro" panose="020B0503030403020204" pitchFamily="34" charset="0"/>
              </a:rPr>
              <a:t>8GB </a:t>
            </a:r>
            <a:r>
              <a:rPr lang="en-US" sz="2000" dirty="0">
                <a:solidFill>
                  <a:schemeClr val="tx1"/>
                </a:solidFill>
                <a:latin typeface="Source Sans Pro" panose="020B0503030403020204" pitchFamily="34" charset="0"/>
                <a:ea typeface="Source Sans Pro" panose="020B0503030403020204" pitchFamily="34" charset="0"/>
              </a:rPr>
              <a:t> RAM</a:t>
            </a:r>
          </a:p>
          <a:p>
            <a:endParaRPr lang="en-US" sz="2000" dirty="0">
              <a:latin typeface="Source Sans Pro" panose="020B0503030403020204" pitchFamily="34" charset="0"/>
              <a:ea typeface="Source Sans Pro" panose="020B0503030403020204" pitchFamily="34" charset="0"/>
            </a:endParaRPr>
          </a:p>
          <a:p>
            <a:r>
              <a:rPr lang="en-US" sz="2000" dirty="0">
                <a:solidFill>
                  <a:schemeClr val="bg1"/>
                </a:solidFill>
                <a:latin typeface="Source Sans Pro" panose="020B0503030403020204" pitchFamily="34" charset="0"/>
                <a:ea typeface="Source Sans Pro" panose="020B0503030403020204" pitchFamily="34" charset="0"/>
              </a:rPr>
              <a:t>3. </a:t>
            </a:r>
            <a:r>
              <a:rPr lang="en-US" sz="2000" dirty="0">
                <a:solidFill>
                  <a:srgbClr val="0070C0"/>
                </a:solidFill>
                <a:latin typeface="Source Sans Pro" panose="020B0503030403020204" pitchFamily="34" charset="0"/>
                <a:ea typeface="Source Sans Pro" panose="020B0503030403020204" pitchFamily="34" charset="0"/>
              </a:rPr>
              <a:t>40GB</a:t>
            </a:r>
            <a:r>
              <a:rPr lang="en-US" sz="2000" dirty="0">
                <a:solidFill>
                  <a:schemeClr val="bg1"/>
                </a:solidFill>
                <a:latin typeface="Source Sans Pro" panose="020B0503030403020204" pitchFamily="34" charset="0"/>
                <a:ea typeface="Source Sans Pro" panose="020B0503030403020204" pitchFamily="34" charset="0"/>
              </a:rPr>
              <a:t> </a:t>
            </a:r>
            <a:r>
              <a:rPr lang="en-US" sz="2000" dirty="0">
                <a:solidFill>
                  <a:schemeClr val="tx1"/>
                </a:solidFill>
                <a:latin typeface="Source Sans Pro" panose="020B0503030403020204" pitchFamily="34" charset="0"/>
                <a:ea typeface="Source Sans Pro" panose="020B0503030403020204" pitchFamily="34" charset="0"/>
              </a:rPr>
              <a:t>HDD</a:t>
            </a:r>
          </a:p>
          <a:p>
            <a:endParaRPr lang="en-US" sz="2000" dirty="0">
              <a:solidFill>
                <a:schemeClr val="bg1"/>
              </a:solidFill>
              <a:latin typeface="Source Sans Pro" panose="020B0503030403020204" pitchFamily="34" charset="0"/>
              <a:ea typeface="Source Sans Pro" panose="020B0503030403020204" pitchFamily="34" charset="0"/>
            </a:endParaRPr>
          </a:p>
          <a:p>
            <a:r>
              <a:rPr lang="en-US" sz="2000" dirty="0">
                <a:solidFill>
                  <a:schemeClr val="bg1"/>
                </a:solidFill>
                <a:latin typeface="Source Sans Pro" panose="020B0503030403020204" pitchFamily="34" charset="0"/>
                <a:ea typeface="Source Sans Pro" panose="020B0503030403020204" pitchFamily="34" charset="0"/>
              </a:rPr>
              <a:t>4. </a:t>
            </a:r>
            <a:r>
              <a:rPr lang="en-US" sz="2000" dirty="0">
                <a:solidFill>
                  <a:srgbClr val="0070C0"/>
                </a:solidFill>
                <a:latin typeface="Source Sans Pro" panose="020B0503030403020204" pitchFamily="34" charset="0"/>
                <a:ea typeface="Source Sans Pro" panose="020B0503030403020204" pitchFamily="34" charset="0"/>
              </a:rPr>
              <a:t>1024</a:t>
            </a:r>
            <a:r>
              <a:rPr lang="en-US" sz="2000" dirty="0">
                <a:solidFill>
                  <a:schemeClr val="bg1"/>
                </a:solidFill>
                <a:latin typeface="Source Sans Pro" panose="020B0503030403020204" pitchFamily="34" charset="0"/>
                <a:ea typeface="Source Sans Pro" panose="020B0503030403020204" pitchFamily="34" charset="0"/>
              </a:rPr>
              <a:t>*</a:t>
            </a:r>
            <a:r>
              <a:rPr lang="en-US" sz="2000" dirty="0">
                <a:solidFill>
                  <a:srgbClr val="0070C0"/>
                </a:solidFill>
                <a:latin typeface="Source Sans Pro" panose="020B0503030403020204" pitchFamily="34" charset="0"/>
                <a:ea typeface="Source Sans Pro" panose="020B0503030403020204" pitchFamily="34" charset="0"/>
              </a:rPr>
              <a:t>768</a:t>
            </a:r>
            <a:r>
              <a:rPr lang="en-US" sz="2000" dirty="0">
                <a:solidFill>
                  <a:schemeClr val="bg1"/>
                </a:solidFill>
                <a:latin typeface="Source Sans Pro" panose="020B0503030403020204" pitchFamily="34" charset="0"/>
                <a:ea typeface="Source Sans Pro" panose="020B0503030403020204" pitchFamily="34" charset="0"/>
              </a:rPr>
              <a:t> </a:t>
            </a:r>
            <a:r>
              <a:rPr lang="en-US" sz="2000" dirty="0">
                <a:solidFill>
                  <a:schemeClr val="tx1"/>
                </a:solidFill>
                <a:latin typeface="Source Sans Pro" panose="020B0503030403020204" pitchFamily="34" charset="0"/>
                <a:ea typeface="Source Sans Pro" panose="020B0503030403020204" pitchFamily="34" charset="0"/>
              </a:rPr>
              <a:t>Resolution Color Display</a:t>
            </a:r>
            <a:endParaRPr lang="en-IN" sz="2000" dirty="0">
              <a:solidFill>
                <a:schemeClr val="tx1"/>
              </a:solidFill>
              <a:latin typeface="Source Sans Pro" panose="020B0503030403020204" pitchFamily="34" charset="0"/>
              <a:ea typeface="Source Sans Pro" panose="020B0503030403020204" pitchFamily="34" charset="0"/>
            </a:endParaRPr>
          </a:p>
        </p:txBody>
      </p:sp>
      <p:sp>
        <p:nvSpPr>
          <p:cNvPr id="3" name="TextBox 2">
            <a:extLst>
              <a:ext uri="{FF2B5EF4-FFF2-40B4-BE49-F238E27FC236}">
                <a16:creationId xmlns:a16="http://schemas.microsoft.com/office/drawing/2014/main" id="{D93B98FD-7C07-44BF-BB60-19F466BDB7D0}"/>
              </a:ext>
            </a:extLst>
          </p:cNvPr>
          <p:cNvSpPr txBox="1"/>
          <p:nvPr/>
        </p:nvSpPr>
        <p:spPr>
          <a:xfrm>
            <a:off x="524539" y="4273306"/>
            <a:ext cx="7861005" cy="738664"/>
          </a:xfrm>
          <a:prstGeom prst="rect">
            <a:avLst/>
          </a:prstGeom>
          <a:noFill/>
        </p:spPr>
        <p:txBody>
          <a:bodyPr wrap="square" rtlCol="0">
            <a:spAutoFit/>
          </a:bodyPr>
          <a:lstStyle/>
          <a:p>
            <a:r>
              <a:rPr lang="en-US" sz="1400" dirty="0">
                <a:latin typeface="Oswald" panose="020B0604020202020204" charset="0"/>
              </a:rPr>
              <a:t>The hardware requirements specified above are the hardware components/capacity of the system in which the application is developed and deployed.</a:t>
            </a:r>
            <a:endParaRPr lang="en-IN" sz="1400" dirty="0">
              <a:latin typeface="Oswald" panose="020B0604020202020204" charset="0"/>
            </a:endParaRPr>
          </a:p>
          <a:p>
            <a:endParaRPr lang="en-IN" dirty="0">
              <a:latin typeface="Oswald" panose="020B0604020202020204" charset="0"/>
            </a:endParaRPr>
          </a:p>
        </p:txBody>
      </p:sp>
    </p:spTree>
    <p:extLst>
      <p:ext uri="{BB962C8B-B14F-4D97-AF65-F5344CB8AC3E}">
        <p14:creationId xmlns:p14="http://schemas.microsoft.com/office/powerpoint/2010/main" val="1970256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94410" y="3265463"/>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800" dirty="0"/>
              <a:t>UML DIAGRAM</a:t>
            </a:r>
            <a:endParaRPr sz="4800"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4</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216777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F90753-6735-43F6-818A-213F51D39C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4" name="Picture 3">
            <a:extLst>
              <a:ext uri="{FF2B5EF4-FFF2-40B4-BE49-F238E27FC236}">
                <a16:creationId xmlns:a16="http://schemas.microsoft.com/office/drawing/2014/main" id="{B982426E-2A0F-4495-8A07-88D826E31A4B}"/>
              </a:ext>
            </a:extLst>
          </p:cNvPr>
          <p:cNvPicPr>
            <a:picLocks noChangeAspect="1"/>
          </p:cNvPicPr>
          <p:nvPr/>
        </p:nvPicPr>
        <p:blipFill>
          <a:blip r:embed="rId2"/>
          <a:stretch>
            <a:fillRect/>
          </a:stretch>
        </p:blipFill>
        <p:spPr>
          <a:xfrm>
            <a:off x="3388268" y="0"/>
            <a:ext cx="5442857" cy="5143500"/>
          </a:xfrm>
          <a:prstGeom prst="rect">
            <a:avLst/>
          </a:prstGeom>
        </p:spPr>
      </p:pic>
      <p:sp>
        <p:nvSpPr>
          <p:cNvPr id="5" name="TextBox 4">
            <a:extLst>
              <a:ext uri="{FF2B5EF4-FFF2-40B4-BE49-F238E27FC236}">
                <a16:creationId xmlns:a16="http://schemas.microsoft.com/office/drawing/2014/main" id="{7811EA0F-E1AE-4F29-AF00-198281EF8353}"/>
              </a:ext>
            </a:extLst>
          </p:cNvPr>
          <p:cNvSpPr txBox="1"/>
          <p:nvPr/>
        </p:nvSpPr>
        <p:spPr>
          <a:xfrm>
            <a:off x="1240464" y="3381154"/>
            <a:ext cx="2877906" cy="523220"/>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UML Diagram of </a:t>
            </a:r>
          </a:p>
          <a:p>
            <a:r>
              <a:rPr lang="en-US" dirty="0">
                <a:latin typeface="Source Sans Pro" panose="020B0503030403020204" pitchFamily="34" charset="0"/>
                <a:ea typeface="Source Sans Pro" panose="020B0503030403020204" pitchFamily="34" charset="0"/>
              </a:rPr>
              <a:t>BUS RESERVATION SYSTEM</a:t>
            </a:r>
            <a:endParaRPr lang="en-IN"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46253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94410" y="3265463"/>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800" dirty="0"/>
              <a:t>FLOWCHARTS</a:t>
            </a:r>
            <a:endParaRPr sz="4800"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5</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951773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34028F-B154-4709-BF64-1A9C28A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3" name="Picture 2">
            <a:extLst>
              <a:ext uri="{FF2B5EF4-FFF2-40B4-BE49-F238E27FC236}">
                <a16:creationId xmlns:a16="http://schemas.microsoft.com/office/drawing/2014/main" id="{6E91D04A-FBEC-48DF-AE29-47818AF1828E}"/>
              </a:ext>
            </a:extLst>
          </p:cNvPr>
          <p:cNvPicPr>
            <a:picLocks noChangeAspect="1"/>
          </p:cNvPicPr>
          <p:nvPr/>
        </p:nvPicPr>
        <p:blipFill rotWithShape="1">
          <a:blip r:embed="rId2"/>
          <a:srcRect r="1336" b="12213"/>
          <a:stretch/>
        </p:blipFill>
        <p:spPr>
          <a:xfrm>
            <a:off x="3314737" y="0"/>
            <a:ext cx="5790738" cy="5081450"/>
          </a:xfrm>
          <a:prstGeom prst="rect">
            <a:avLst/>
          </a:prstGeom>
        </p:spPr>
      </p:pic>
      <p:sp>
        <p:nvSpPr>
          <p:cNvPr id="4" name="Google Shape;707;p34">
            <a:extLst>
              <a:ext uri="{FF2B5EF4-FFF2-40B4-BE49-F238E27FC236}">
                <a16:creationId xmlns:a16="http://schemas.microsoft.com/office/drawing/2014/main" id="{1B886E51-4970-43DB-9AD1-750674CB2237}"/>
              </a:ext>
            </a:extLst>
          </p:cNvPr>
          <p:cNvSpPr txBox="1">
            <a:spLocks/>
          </p:cNvSpPr>
          <p:nvPr/>
        </p:nvSpPr>
        <p:spPr>
          <a:xfrm>
            <a:off x="116959" y="1360425"/>
            <a:ext cx="2399413" cy="360852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sz="1800" b="1" dirty="0">
                <a:solidFill>
                  <a:srgbClr val="FFFFFF"/>
                </a:solidFill>
                <a:latin typeface="Oswald"/>
                <a:ea typeface="Oswald"/>
                <a:cs typeface="Oswald"/>
                <a:sym typeface="Oswald"/>
              </a:rPr>
              <a:t>FLOW DIAGRAM</a:t>
            </a:r>
          </a:p>
          <a:p>
            <a:pPr marL="0" indent="0">
              <a:buFont typeface="Source Sans Pro"/>
              <a:buNone/>
            </a:pPr>
            <a:r>
              <a:rPr lang="en-US" sz="1800" dirty="0"/>
              <a:t>OF BUS RESERVATION SYSTEM</a:t>
            </a:r>
          </a:p>
        </p:txBody>
      </p:sp>
    </p:spTree>
    <p:extLst>
      <p:ext uri="{BB962C8B-B14F-4D97-AF65-F5344CB8AC3E}">
        <p14:creationId xmlns:p14="http://schemas.microsoft.com/office/powerpoint/2010/main" val="1542556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8881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THANK YOU!</a:t>
            </a:r>
            <a:endParaRPr sz="10000"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BUS RESERVATION SYSTEM</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565298" y="1584431"/>
            <a:ext cx="7772400" cy="7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solidFill>
                  <a:srgbClr val="FFFFFF"/>
                </a:solidFill>
              </a:rPr>
              <a:t>TABLE OF CONTENTS</a:t>
            </a:r>
            <a:endParaRPr sz="3200" dirty="0">
              <a:solidFill>
                <a:srgbClr val="FFFFFF"/>
              </a:solidFill>
            </a:endParaRPr>
          </a:p>
        </p:txBody>
      </p:sp>
      <p:sp>
        <p:nvSpPr>
          <p:cNvPr id="600" name="Google Shape;600;p27"/>
          <p:cNvSpPr txBox="1">
            <a:spLocks noGrp="1"/>
          </p:cNvSpPr>
          <p:nvPr>
            <p:ph type="subTitle" idx="4294967295"/>
          </p:nvPr>
        </p:nvSpPr>
        <p:spPr>
          <a:xfrm>
            <a:off x="437707" y="2571750"/>
            <a:ext cx="7772400" cy="243380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a:solidFill>
                  <a:schemeClr val="bg1"/>
                </a:solidFill>
              </a:rPr>
              <a:t>1. </a:t>
            </a:r>
            <a:r>
              <a:rPr lang="en" b="1" dirty="0">
                <a:solidFill>
                  <a:schemeClr val="accent2"/>
                </a:solidFill>
              </a:rPr>
              <a:t>OVERVIEW</a:t>
            </a:r>
          </a:p>
          <a:p>
            <a:pPr marL="0" lvl="0" indent="0" rtl="0">
              <a:spcBef>
                <a:spcPts val="600"/>
              </a:spcBef>
              <a:spcAft>
                <a:spcPts val="0"/>
              </a:spcAft>
              <a:buNone/>
            </a:pPr>
            <a:r>
              <a:rPr lang="en" b="1" dirty="0">
                <a:solidFill>
                  <a:schemeClr val="bg1"/>
                </a:solidFill>
              </a:rPr>
              <a:t>2. </a:t>
            </a:r>
            <a:r>
              <a:rPr lang="en" b="1" dirty="0">
                <a:solidFill>
                  <a:schemeClr val="accent2"/>
                </a:solidFill>
              </a:rPr>
              <a:t>PROBLEM STATEMENT</a:t>
            </a:r>
          </a:p>
          <a:p>
            <a:pPr marL="0" lvl="0" indent="0" rtl="0">
              <a:spcBef>
                <a:spcPts val="600"/>
              </a:spcBef>
              <a:spcAft>
                <a:spcPts val="0"/>
              </a:spcAft>
              <a:buNone/>
            </a:pPr>
            <a:r>
              <a:rPr lang="en" b="1" dirty="0">
                <a:solidFill>
                  <a:schemeClr val="bg1"/>
                </a:solidFill>
              </a:rPr>
              <a:t>3. </a:t>
            </a:r>
            <a:r>
              <a:rPr lang="en" b="1" dirty="0">
                <a:solidFill>
                  <a:schemeClr val="accent2"/>
                </a:solidFill>
              </a:rPr>
              <a:t>SOFTWARE &amp; HARDWARE REQUIREMENTS</a:t>
            </a:r>
          </a:p>
          <a:p>
            <a:pPr marL="0" lvl="0" indent="0" rtl="0">
              <a:spcBef>
                <a:spcPts val="600"/>
              </a:spcBef>
              <a:spcAft>
                <a:spcPts val="0"/>
              </a:spcAft>
              <a:buNone/>
            </a:pPr>
            <a:r>
              <a:rPr lang="en" b="1" dirty="0">
                <a:solidFill>
                  <a:schemeClr val="bg1"/>
                </a:solidFill>
              </a:rPr>
              <a:t>4. </a:t>
            </a:r>
            <a:r>
              <a:rPr lang="en" b="1" dirty="0">
                <a:solidFill>
                  <a:schemeClr val="accent2"/>
                </a:solidFill>
              </a:rPr>
              <a:t>UML DIAGRAM </a:t>
            </a:r>
          </a:p>
          <a:p>
            <a:pPr marL="0" indent="0">
              <a:buNone/>
            </a:pPr>
            <a:r>
              <a:rPr lang="en" b="1" dirty="0">
                <a:solidFill>
                  <a:schemeClr val="bg1"/>
                </a:solidFill>
              </a:rPr>
              <a:t>5. </a:t>
            </a:r>
            <a:r>
              <a:rPr lang="en" b="1" dirty="0">
                <a:solidFill>
                  <a:schemeClr val="accent2"/>
                </a:solidFill>
              </a:rPr>
              <a:t>FLOWCHARTS</a:t>
            </a:r>
          </a:p>
          <a:p>
            <a:pPr marL="0" lvl="0" indent="0" rtl="0">
              <a:spcBef>
                <a:spcPts val="600"/>
              </a:spcBef>
              <a:spcAft>
                <a:spcPts val="0"/>
              </a:spcAft>
              <a:buNone/>
            </a:pPr>
            <a:endParaRPr b="1" dirty="0">
              <a:solidFill>
                <a:schemeClr val="accent2"/>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44124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94410" y="3265463"/>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800" dirty="0"/>
              <a:t>OVERVIEW</a:t>
            </a:r>
            <a:endParaRPr sz="4800"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1</a:t>
            </a:r>
            <a:endParaRPr sz="1200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3BCD47-748B-476B-A10C-57A6D95608F8}"/>
              </a:ext>
            </a:extLst>
          </p:cNvPr>
          <p:cNvSpPr>
            <a:spLocks noGrp="1"/>
          </p:cNvSpPr>
          <p:nvPr>
            <p:ph type="body" idx="1"/>
          </p:nvPr>
        </p:nvSpPr>
        <p:spPr>
          <a:xfrm>
            <a:off x="1041991" y="1495645"/>
            <a:ext cx="6955730" cy="2006009"/>
          </a:xfrm>
        </p:spPr>
        <p:txBody>
          <a:bodyPr/>
          <a:lstStyle/>
          <a:p>
            <a:pPr marL="38100" indent="0">
              <a:buNone/>
            </a:pPr>
            <a:r>
              <a:rPr lang="en-US" sz="1600" dirty="0"/>
              <a:t>Traveling is a large growing business across all countries. The bus reservation system that is used at the counter of bus stations  currently is an internal system and is just used to sell the bus tickets at the counter only. The customer has to go to the counter to buy bus tickets or ask for a bus schedule. The existing system is totally on a book hence a significant amount of manual work increases exponentially with a rise in bus service.</a:t>
            </a:r>
            <a:endParaRPr lang="en-IN" sz="1600" dirty="0"/>
          </a:p>
        </p:txBody>
      </p:sp>
      <p:sp>
        <p:nvSpPr>
          <p:cNvPr id="3" name="Slide Number Placeholder 2">
            <a:extLst>
              <a:ext uri="{FF2B5EF4-FFF2-40B4-BE49-F238E27FC236}">
                <a16:creationId xmlns:a16="http://schemas.microsoft.com/office/drawing/2014/main" id="{D2962624-9FA0-41BC-87D9-5DB72F9545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15154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9F5DD4-D8B5-4809-B0BF-DE3DE18427E1}"/>
              </a:ext>
            </a:extLst>
          </p:cNvPr>
          <p:cNvSpPr>
            <a:spLocks noGrp="1"/>
          </p:cNvSpPr>
          <p:nvPr>
            <p:ph type="body" idx="1"/>
          </p:nvPr>
        </p:nvSpPr>
        <p:spPr>
          <a:xfrm>
            <a:off x="1054130" y="1247553"/>
            <a:ext cx="7035740" cy="2428807"/>
          </a:xfrm>
        </p:spPr>
        <p:txBody>
          <a:bodyPr/>
          <a:lstStyle/>
          <a:p>
            <a:pPr marL="38100" indent="0">
              <a:buNone/>
            </a:pPr>
            <a:r>
              <a:rPr lang="en-US" sz="1800" dirty="0"/>
              <a:t>Offline ticket booking reduced the scope of customers to choose different options based on their travel criteria. It also increased the franchising cost for the bus operators. At the same time, the bus operators were also finding it difficult to monitor their bus seat filling information. Many small and medium bus service organizations do not have their own online bus ticket booking system.</a:t>
            </a:r>
            <a:endParaRPr lang="en-IN" sz="1800" dirty="0"/>
          </a:p>
        </p:txBody>
      </p:sp>
      <p:sp>
        <p:nvSpPr>
          <p:cNvPr id="3" name="Slide Number Placeholder 2">
            <a:extLst>
              <a:ext uri="{FF2B5EF4-FFF2-40B4-BE49-F238E27FC236}">
                <a16:creationId xmlns:a16="http://schemas.microsoft.com/office/drawing/2014/main" id="{F5A1B025-9249-4A23-88B7-11856D519E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471975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422764" y="3541909"/>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800" dirty="0"/>
              <a:t>PROBLEM STATEMENT</a:t>
            </a:r>
            <a:endParaRPr sz="4800"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2</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01650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17"/>
          <p:cNvSpPr txBox="1">
            <a:spLocks noGrp="1"/>
          </p:cNvSpPr>
          <p:nvPr>
            <p:ph type="body" idx="1"/>
          </p:nvPr>
        </p:nvSpPr>
        <p:spPr>
          <a:xfrm>
            <a:off x="559981" y="1063257"/>
            <a:ext cx="8024037" cy="2832844"/>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1800" dirty="0"/>
              <a:t>Bus Reservation System is a C++ language-based reservation system . It manages the reservation of seats in various buses having different routes, the login and account creation facility being provided for the reservation of seats. The customer can also modify their account details after finishing the process of registration and if they want to delete their account, it can also be over with to provide data privacy. After booking tickets, customers are provided with the facility of modifying, canceling tickets and they can also check the reservation made by them.</a:t>
            </a:r>
            <a:endParaRPr sz="1800" dirty="0"/>
          </a:p>
        </p:txBody>
      </p:sp>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949842" y="3317358"/>
            <a:ext cx="6616637" cy="139144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800" dirty="0"/>
              <a:t>SOFTWARE &amp; HARDWARE REQUIREMENTS</a:t>
            </a:r>
            <a:endParaRPr sz="4800"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3</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508540453"/>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477</Words>
  <Application>Microsoft Office PowerPoint</Application>
  <PresentationFormat>On-screen Show (16:9)</PresentationFormat>
  <Paragraphs>68</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Oswald</vt:lpstr>
      <vt:lpstr>Source Sans Pro</vt:lpstr>
      <vt:lpstr>Wingdings</vt:lpstr>
      <vt:lpstr>Arial</vt:lpstr>
      <vt:lpstr>Calibri</vt:lpstr>
      <vt:lpstr>Quince template</vt:lpstr>
      <vt:lpstr>PowerPoint Presentation</vt:lpstr>
      <vt:lpstr>BUS RESERVATION SYSTEM</vt:lpstr>
      <vt:lpstr>TABLE OF CONTENTS</vt:lpstr>
      <vt:lpstr>OVERVIEW</vt:lpstr>
      <vt:lpstr>PowerPoint Presentation</vt:lpstr>
      <vt:lpstr>PowerPoint Presentation</vt:lpstr>
      <vt:lpstr>PROBLEM STATEMENT</vt:lpstr>
      <vt:lpstr>PowerPoint Presentation</vt:lpstr>
      <vt:lpstr>SOFTWARE &amp; HARDWARE REQUIREMENTS</vt:lpstr>
      <vt:lpstr>PowerPoint Presentation</vt:lpstr>
      <vt:lpstr>PowerPoint Presentation</vt:lpstr>
      <vt:lpstr>UML DIAGRAM</vt:lpstr>
      <vt:lpstr>PowerPoint Presentation</vt:lpstr>
      <vt:lpstr>FLOWCHARTS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ISE_5A_1BI18IS067</cp:lastModifiedBy>
  <cp:revision>4</cp:revision>
  <dcterms:modified xsi:type="dcterms:W3CDTF">2021-08-10T08:32:04Z</dcterms:modified>
</cp:coreProperties>
</file>